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70" r:id="rId7"/>
    <p:sldId id="261" r:id="rId8"/>
    <p:sldId id="262" r:id="rId9"/>
    <p:sldId id="263" r:id="rId10"/>
    <p:sldId id="264" r:id="rId11"/>
    <p:sldId id="267" r:id="rId12"/>
    <p:sldId id="265" r:id="rId13"/>
    <p:sldId id="268" r:id="rId14"/>
    <p:sldId id="266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02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Профессиональный стандарт воспитателя. Трудовые действия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4"/>
          <p:cNvSpPr>
            <a:spLocks noChangeArrowheads="1"/>
          </p:cNvSpPr>
          <p:nvPr/>
        </p:nvSpPr>
        <p:spPr bwMode="auto">
          <a:xfrm>
            <a:off x="1331640" y="0"/>
            <a:ext cx="6858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«Детский сад общеразвивающего вида № 1»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2743200" y="4286256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Выполнила: Искорцева К.В.,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воспитатель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131840" y="6488668"/>
            <a:ext cx="29695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Красноуфимск,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ÐÐ°ÑÑÐ¸Ð½ÐºÐ¸ Ð¿Ð¾ Ð·Ð°Ð¿ÑÐ¾ÑÑ Ð¿ÑÐ¾ÑÑÑÐ°Ð½Ð´Ð°ÑÑ Ð²Ð¾ÑÐ¿Ð¸ÑÐ°ÑÐµÐ»Ñ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643314"/>
            <a:ext cx="2868950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8582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7. Формирование универсальных учебных действий</a:t>
            </a:r>
            <a:endParaRPr lang="ru-RU" sz="4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2000240"/>
            <a:ext cx="62865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Универсальные учебные действия</a:t>
            </a:r>
            <a:r>
              <a:rPr lang="ru-RU" sz="3600" dirty="0" smtClean="0"/>
              <a:t> – это способность ребенка к саморазвитию путем активного усвоения и получения знаний через практическую деятельность, через </a:t>
            </a:r>
            <a:r>
              <a:rPr lang="ru-RU" sz="3600" i="1" dirty="0" smtClean="0"/>
              <a:t>«умение учиться»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318570"/>
            <a:ext cx="9144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В основе ФГОС лежит системно - </a:t>
            </a:r>
            <a:r>
              <a:rPr lang="ru-RU" sz="3200" dirty="0" err="1" smtClean="0"/>
              <a:t>деятельностный</a:t>
            </a:r>
            <a:r>
              <a:rPr lang="ru-RU" sz="3200" dirty="0" smtClean="0"/>
              <a:t> подход. Он </a:t>
            </a:r>
            <a:r>
              <a:rPr lang="ru-RU" sz="3200" b="1" dirty="0" smtClean="0"/>
              <a:t>предполагает</a:t>
            </a:r>
            <a:r>
              <a:rPr lang="ru-RU" sz="3200" dirty="0" smtClean="0"/>
              <a:t>: воспитание и развитие качеств личности, развивающих у детей </a:t>
            </a:r>
            <a:r>
              <a:rPr lang="ru-RU" sz="3200" b="1" dirty="0" smtClean="0"/>
              <a:t>предпосылки универсальных учебных действий</a:t>
            </a:r>
            <a:r>
              <a:rPr lang="ru-RU" sz="3200" dirty="0" smtClean="0"/>
              <a:t>, познания и освоения мира, что составляет цель и основной результат образования.</a:t>
            </a:r>
            <a:endParaRPr lang="ru-RU" sz="3200" dirty="0"/>
          </a:p>
        </p:txBody>
      </p:sp>
      <p:pic>
        <p:nvPicPr>
          <p:cNvPr id="17410" name="Picture 2" descr="ÐÐ°ÑÑÐ¸Ð½ÐºÐ¸ Ð¿Ð¾ Ð·Ð°Ð¿ÑÐ¾ÑÑ Ð´ÐµÑÐ¸ ÑÑÐ°ÑÑÑ Ð² Ð´ÐµÑÑÐºÐ¾Ð¼ ÑÐ°Ð´Ñ ÐºÐ°ÑÑÐ¸Ð½ÐºÐ°"/>
          <p:cNvPicPr>
            <a:picLocks noChangeAspect="1" noChangeArrowheads="1"/>
          </p:cNvPicPr>
          <p:nvPr/>
        </p:nvPicPr>
        <p:blipFill>
          <a:blip r:embed="rId2"/>
          <a:srcRect t="12209"/>
          <a:stretch>
            <a:fillRect/>
          </a:stretch>
        </p:blipFill>
        <p:spPr bwMode="auto">
          <a:xfrm>
            <a:off x="1500166" y="1"/>
            <a:ext cx="5813371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892971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8.Формирование навыков, связанных с информационно-коммуникационными технологиями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1285860"/>
            <a:ext cx="721523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Информационные образовательные </a:t>
            </a:r>
          </a:p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технологии </a:t>
            </a:r>
            <a:r>
              <a:rPr lang="ru-RU" sz="3200" dirty="0" smtClean="0"/>
              <a:t>– это все технологии в сфере </a:t>
            </a:r>
            <a:r>
              <a:rPr lang="ru-RU" sz="3200" b="1" dirty="0" smtClean="0"/>
              <a:t>образования</a:t>
            </a:r>
            <a:r>
              <a:rPr lang="ru-RU" sz="3200" dirty="0" smtClean="0"/>
              <a:t>, использующие специальные технические средства </a:t>
            </a:r>
            <a:br>
              <a:rPr lang="ru-RU" sz="3200" dirty="0" smtClean="0"/>
            </a:br>
            <a:r>
              <a:rPr lang="ru-RU" sz="3200" i="1" dirty="0" smtClean="0"/>
              <a:t>(ПК, мультимедиа)</a:t>
            </a:r>
            <a:r>
              <a:rPr lang="ru-RU" sz="3200" dirty="0" smtClean="0"/>
              <a:t> для достижения педагогических целей.</a:t>
            </a:r>
            <a:endParaRPr lang="ru-RU" sz="3200" dirty="0"/>
          </a:p>
        </p:txBody>
      </p:sp>
      <p:pic>
        <p:nvPicPr>
          <p:cNvPr id="19458" name="Picture 2" descr="ÐÐ°ÑÑÐ¸Ð½ÐºÐ¸ Ð¿Ð¾ Ð·Ð°Ð¿ÑÐ¾ÑÑ Ð¸Ð½ÑÐ¾ÑÐ¼Ð°ÑÐ¸Ð¾Ð½Ð½Ð¾-ÐºÐ¾Ð¼Ð¼ÑÐ½Ð¸ÐºÐ°ÑÐ¸Ð¾Ð½Ð½ÑÐ¼Ð¸ ÑÐµÑÐ½Ð¾Ð»Ð¾Ð³Ð¸ÑÐ¼Ð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4277219"/>
            <a:ext cx="3429024" cy="25807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643050"/>
            <a:ext cx="750099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 smtClean="0">
                <a:solidFill>
                  <a:srgbClr val="0070C0"/>
                </a:solidFill>
              </a:rPr>
              <a:t>К ИКТ относятся</a:t>
            </a:r>
            <a:r>
              <a:rPr lang="ru-RU" sz="3600" b="1" dirty="0" smtClean="0">
                <a:solidFill>
                  <a:srgbClr val="0070C0"/>
                </a:solidFill>
              </a:rPr>
              <a:t>:</a:t>
            </a:r>
          </a:p>
          <a:p>
            <a:r>
              <a:rPr lang="ru-RU" sz="3600" dirty="0" smtClean="0"/>
              <a:t>• Интернет</a:t>
            </a:r>
          </a:p>
          <a:p>
            <a:r>
              <a:rPr lang="ru-RU" sz="3600" dirty="0" smtClean="0"/>
              <a:t>• компьютерное оборудование</a:t>
            </a:r>
          </a:p>
          <a:p>
            <a:r>
              <a:rPr lang="ru-RU" sz="3600" dirty="0" smtClean="0"/>
              <a:t>• сотовая связь</a:t>
            </a:r>
          </a:p>
          <a:p>
            <a:r>
              <a:rPr lang="ru-RU" sz="3600" dirty="0" smtClean="0"/>
              <a:t>• электронная почта</a:t>
            </a:r>
          </a:p>
          <a:p>
            <a:r>
              <a:rPr lang="ru-RU" sz="3600" dirty="0" smtClean="0"/>
              <a:t>• </a:t>
            </a:r>
            <a:r>
              <a:rPr lang="ru-RU" sz="3600" dirty="0" err="1" smtClean="0"/>
              <a:t>мультимедийные</a:t>
            </a:r>
            <a:r>
              <a:rPr lang="ru-RU" sz="3600" dirty="0" smtClean="0"/>
              <a:t> средства</a:t>
            </a:r>
          </a:p>
          <a:p>
            <a:r>
              <a:rPr lang="ru-RU" sz="3600" dirty="0" smtClean="0"/>
              <a:t>• программное обеспечение и пр.</a:t>
            </a:r>
            <a:endParaRPr lang="ru-RU" sz="3600" dirty="0"/>
          </a:p>
        </p:txBody>
      </p:sp>
      <p:sp>
        <p:nvSpPr>
          <p:cNvPr id="25602" name="AutoShape 2" descr="ÐÐ°ÑÑÐ¸Ð½ÐºÐ¸ Ð¿Ð¾ Ð·Ð°Ð¿ÑÐ¾ÑÑ Ð¸Ð½ÑÐ¾ÑÐ¼Ð°ÑÐ¸Ð¾Ð½Ð½Ð¾-ÐºÐ¾Ð¼Ð¼ÑÐ½Ð¸ÐºÐ°ÑÐ¸Ð¾Ð½Ð½ÑÐ¼Ð¸ ÑÐµÑÐ½Ð¾Ð»Ð¾Ð³Ð¸ÑÐ¼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4" name="AutoShape 4" descr="ÐÐ°ÑÑÐ¸Ð½ÐºÐ¸ Ð¿Ð¾ Ð·Ð°Ð¿ÑÐ¾ÑÑ Ð¸Ð½ÑÐ¾ÑÐ¼Ð°ÑÐ¸Ð¾Ð½Ð½Ð¾-ÐºÐ¾Ð¼Ð¼ÑÐ½Ð¸ÐºÐ°ÑÐ¸Ð¾Ð½Ð½ÑÐ¼Ð¸ ÑÐµÑÐ½Ð¾Ð»Ð¾Ð³Ð¸ÑÐ¼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6" name="AutoShape 6" descr="ÐÐ°ÑÑÐ¸Ð½ÐºÐ¸ Ð¿Ð¾ Ð·Ð°Ð¿ÑÐ¾ÑÑ Ð¸Ð½ÑÐ¾ÑÐ¼Ð°ÑÐ¸Ð¾Ð½Ð½Ð¾-ÐºÐ¾Ð¼Ð¼ÑÐ½Ð¸ÐºÐ°ÑÐ¸Ð¾Ð½Ð½ÑÐ¼Ð¸ ÑÐµÑÐ½Ð¾Ð»Ð¾Ð³Ð¸ÑÐ¼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8" name="AutoShape 8" descr="ÐÐ°ÑÑÐ¸Ð½ÐºÐ¸ Ð¿Ð¾ Ð·Ð°Ð¿ÑÐ¾ÑÑ Ð¸Ð½ÑÐ¾ÑÐ¼Ð°ÑÐ¸Ð¾Ð½Ð½Ð¾-ÐºÐ¾Ð¼Ð¼ÑÐ½Ð¸ÐºÐ°ÑÐ¸Ð¾Ð½Ð½ÑÐ¼Ð¸ ÑÐµÑÐ½Ð¾Ð»Ð¾Ð³Ð¸ÑÐ¼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10" name="AutoShape 10" descr="ÐÐ°ÑÑÐ¸Ð½ÐºÐ¸ Ð¿Ð¾ Ð·Ð°Ð¿ÑÐ¾ÑÑ Ð¸Ð½ÑÐ¾ÑÐ¼Ð°ÑÐ¸Ð¾Ð½Ð½Ð¾-ÐºÐ¾Ð¼Ð¼ÑÐ½Ð¸ÐºÐ°ÑÐ¸Ð¾Ð½Ð½ÑÐ¼Ð¸ ÑÐµÑÐ½Ð¾Ð»Ð¾Ð³Ð¸ÑÐ¼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12" name="Picture 12" descr="ÐÐ°ÑÑÐ¸Ð½ÐºÐ¸ Ð¿Ð¾ Ð·Ð°Ð¿ÑÐ¾ÑÑ Ð¸Ð½ÑÐ¾ÑÐ¼Ð°ÑÐ¸Ð¾Ð½Ð½Ð¾-ÐºÐ¾Ð¼Ð¼ÑÐ½Ð¸ÐºÐ°ÑÐ¸Ð¾Ð½Ð½ÑÐ¼Ð¸ ÑÐµÑÐ½Ð¾Ð»Ð¾Ð³Ð¸ÑÐ¼Ð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72126" y="0"/>
            <a:ext cx="3429000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9. Формирование мотивации </a:t>
            </a:r>
          </a:p>
          <a:p>
            <a:pPr algn="ctr"/>
            <a:r>
              <a:rPr lang="ru-RU" sz="4000" b="1" dirty="0" smtClean="0"/>
              <a:t>к обучению</a:t>
            </a:r>
            <a:endParaRPr lang="ru-RU" sz="4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2428868"/>
            <a:ext cx="721523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Мотивация к обучению</a:t>
            </a:r>
            <a:r>
              <a:rPr lang="ru-RU" sz="2800" dirty="0" smtClean="0"/>
              <a:t> у дошкольников остается актуальной проблемой для современной системы образования. Общество требует активного включения в обучение уже с детского возраста. Поэтому мотивация должна быть максимально эффективной уже в детском саду.</a:t>
            </a:r>
            <a:endParaRPr lang="ru-RU" sz="2800" dirty="0"/>
          </a:p>
        </p:txBody>
      </p:sp>
      <p:pic>
        <p:nvPicPr>
          <p:cNvPr id="18434" name="Picture 2" descr="ÐÐ°ÑÑÐ¸Ð½ÐºÐ¸ Ð¿Ð¾ Ð·Ð°Ð¿ÑÐ¾ÑÑ ÑÐµÐ»Ð¾Ð²ÐµÑÐµÐº Ñ ÑÐºÐ°Ð·ÐºÐ¾Ð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7075" y="3071810"/>
            <a:ext cx="2066925" cy="2857500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7929586" y="3714752"/>
            <a:ext cx="142876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786710" y="3500438"/>
            <a:ext cx="71438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 flipH="1" flipV="1">
            <a:off x="8072462" y="3500438"/>
            <a:ext cx="91438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357166"/>
            <a:ext cx="692945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Формированию у детей мотивов учения и положительного отношения к школе направлена на решение трех основных задач:</a:t>
            </a:r>
          </a:p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08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формирование у детей правильных представлений о школе и учении;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08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формирование положительного эмоционального отношения к школе;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08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формирование опыта учебной деятельности 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</a:b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Для решения этих задач в учебно-воспитательном процессе используются различные формы и методы работы: экскурсии в школу, библиотеку, беседы о школе, чтение рассказов и разучивание стихов школьной тематики, рассматривание картинок, отражающих школьную жизнь, и беседы по ним, рисование школы (рисунок школы после экскурсии, рисунок школы будущего, рисунок 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«В какой школе я хочу учиться» и др.) и игра в школу.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26627" name="Picture 3" descr="ÐÐ°ÑÑÐ¸Ð½ÐºÐ¸ Ð¿Ð¾ Ð·Ð°Ð¿ÑÐ¾ÑÑ Ð´ÐµÑÐ¸ Ð¸Ð³ÑÐ°ÑÑ Ð² ÑÐºÐ¾Ð»Ñ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0624" y="1857364"/>
            <a:ext cx="2573376" cy="1714512"/>
          </a:xfrm>
          <a:prstGeom prst="rect">
            <a:avLst/>
          </a:prstGeom>
          <a:noFill/>
        </p:spPr>
      </p:pic>
      <p:pic>
        <p:nvPicPr>
          <p:cNvPr id="4" name="Picture 3" descr="ÐÐ°ÑÑÐ¸Ð½ÐºÐ¸ Ð¿Ð¾ Ð·Ð°Ð¿ÑÐ¾ÑÑ Ð´ÐµÑÐ¸ Ð¸Ð³ÑÐ°ÑÑ Ð² ÑÐºÐ¾Ð»Ñ"/>
          <p:cNvPicPr>
            <a:picLocks noChangeAspect="1" noChangeArrowheads="1"/>
          </p:cNvPicPr>
          <p:nvPr/>
        </p:nvPicPr>
        <p:blipFill>
          <a:blip r:embed="rId3"/>
          <a:srcRect t="-4167" r="24983" b="29167"/>
          <a:stretch>
            <a:fillRect/>
          </a:stretch>
        </p:blipFill>
        <p:spPr bwMode="auto">
          <a:xfrm>
            <a:off x="6784542" y="3857628"/>
            <a:ext cx="2359458" cy="1571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785926"/>
            <a:ext cx="542928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Профессиональный стандарт педагога </a:t>
            </a:r>
            <a:r>
              <a:rPr lang="ru-RU" sz="3600" dirty="0" smtClean="0"/>
              <a:t>— основополагающий документ, содержащий совокупность личностных и профессиональных компетенций педагога.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428564" y="428604"/>
            <a:ext cx="8715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Что такое </a:t>
            </a:r>
            <a:r>
              <a:rPr lang="ru-RU" sz="4000" b="1" dirty="0" smtClean="0">
                <a:solidFill>
                  <a:srgbClr val="0070C0"/>
                </a:solidFill>
              </a:rPr>
              <a:t>проф.стандарт </a:t>
            </a:r>
            <a:r>
              <a:rPr lang="ru-RU" sz="4000" b="1" dirty="0" smtClean="0"/>
              <a:t>педагога?</a:t>
            </a:r>
            <a:endParaRPr lang="ru-RU" sz="4000" b="1" dirty="0"/>
          </a:p>
        </p:txBody>
      </p:sp>
      <p:pic>
        <p:nvPicPr>
          <p:cNvPr id="1026" name="Picture 2" descr="ÐÐ°ÑÑÐ¸Ð½ÐºÐ¸ Ð¿Ð¾ Ð·Ð°Ð¿ÑÐ¾ÑÑ Ð¿ÑÐ¾ÑÑÑÐ°Ð½Ð´Ð°ÑÑ Ð²Ð¾ÑÐ¿Ð¸ÑÐ°ÑÐµÐ»Ñ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7505" y="1928802"/>
            <a:ext cx="3506494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857232"/>
          </a:xfrm>
        </p:spPr>
        <p:txBody>
          <a:bodyPr/>
          <a:lstStyle/>
          <a:p>
            <a:r>
              <a:rPr lang="ru-RU" b="1" dirty="0" smtClean="0"/>
              <a:t>Трудовые действия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857232"/>
            <a:ext cx="8229600" cy="4525963"/>
          </a:xfrm>
        </p:spPr>
        <p:txBody>
          <a:bodyPr/>
          <a:lstStyle/>
          <a:p>
            <a:pPr marL="514350" indent="-514350" algn="ctr">
              <a:buFont typeface="+mj-lt"/>
              <a:buAutoNum type="arabicPeriod"/>
            </a:pPr>
            <a:r>
              <a:rPr lang="ru-RU" b="1" dirty="0" smtClean="0"/>
              <a:t>Разработка и  реализация программ учебных дисциплин в рамках основной общеобразовательной программы</a:t>
            </a:r>
          </a:p>
        </p:txBody>
      </p:sp>
      <p:pic>
        <p:nvPicPr>
          <p:cNvPr id="3074" name="Picture 2" descr="ÐÐ°ÑÑÐ¸Ð½ÐºÐ¸ Ð¿Ð¾ Ð·Ð°Ð¿ÑÐ¾ÑÑ ÑÐ°Ð·ÑÐ°Ð±Ð¾ÑÐºÐ° Ð¿ÑÐ¾Ð³ÑÐ°Ð¼Ð¼ Ð²Ð¾ÑÐ¿Ð¸ÑÐ°ÑÐµÐ»ÑÐ¼Ð¸"/>
          <p:cNvPicPr>
            <a:picLocks noChangeAspect="1" noChangeArrowheads="1"/>
          </p:cNvPicPr>
          <p:nvPr/>
        </p:nvPicPr>
        <p:blipFill>
          <a:blip r:embed="rId2"/>
          <a:srcRect l="3750" t="27500" r="7187" b="8750"/>
          <a:stretch>
            <a:fillRect/>
          </a:stretch>
        </p:blipFill>
        <p:spPr bwMode="auto">
          <a:xfrm>
            <a:off x="357158" y="2428867"/>
            <a:ext cx="8250347" cy="44291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2. Осуществление профессиональной деятельности в соответствии с требованиями ФГОС</a:t>
            </a:r>
            <a:endParaRPr lang="ru-RU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3000" contrast="62000"/>
          </a:blip>
          <a:srcRect r="856"/>
          <a:stretch>
            <a:fillRect/>
          </a:stretch>
        </p:blipFill>
        <p:spPr bwMode="auto">
          <a:xfrm rot="10800000">
            <a:off x="2857487" y="1958262"/>
            <a:ext cx="3643338" cy="489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0"/>
            <a:ext cx="707236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3. Участие в разработке и реализации программы развития образовательной организации в целях создания безопасной и комфортной образовательной среды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2643182"/>
            <a:ext cx="778674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Главной задачей воспитания дошкольников являются создание у детей чувства эмоционального комфорта и психологической защищённости. В детском саду ребёнку важно чувствовать себя любимым и неповторимым. Поэтому важным является среда, в которой проходит воспитательный процесс.</a:t>
            </a:r>
          </a:p>
          <a:p>
            <a:r>
              <a:rPr lang="ru-RU" sz="2400" dirty="0" smtClean="0"/>
              <a:t>Понятие </a:t>
            </a:r>
            <a:r>
              <a:rPr lang="ru-RU" sz="2400" b="1" u="sng" dirty="0" smtClean="0">
                <a:solidFill>
                  <a:srgbClr val="0070C0"/>
                </a:solidFill>
              </a:rPr>
              <a:t>образовательная среда </a:t>
            </a:r>
            <a:r>
              <a:rPr lang="ru-RU" sz="2400" dirty="0" smtClean="0"/>
              <a:t>– одно из ключевых для образования психологических и педагогических понятий.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0"/>
            <a:ext cx="835821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Развивающая среда группы организуется с учётом возможности для детей играть и заниматься отдельными подгруппами, а пособия и игрушки располагаются так, чтобы не мешать их свободному перемещению. Задача воспитателя – создавать положительное состояние у детей, организовывать рациональный двигательный режим, предупреждать детское утомление разумным чередованием разнообразной активной деятельности и отдыха.</a:t>
            </a:r>
            <a:endParaRPr lang="ru-RU" sz="2800" dirty="0"/>
          </a:p>
        </p:txBody>
      </p:sp>
      <p:pic>
        <p:nvPicPr>
          <p:cNvPr id="27652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3904544"/>
            <a:ext cx="4071966" cy="29534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571480"/>
            <a:ext cx="64294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4. Планирование и проведение учебных занятий</a:t>
            </a:r>
            <a:endParaRPr lang="ru-RU" sz="3600" b="1" dirty="0"/>
          </a:p>
        </p:txBody>
      </p:sp>
      <p:pic>
        <p:nvPicPr>
          <p:cNvPr id="23554" name="Picture 2" descr="ÐÐ°ÑÑÐ¸Ð½ÐºÐ¸ Ð¿Ð¾ Ð·Ð°Ð¿ÑÐ¾ÑÑ Ð¿ÑÐ¾Ð²ÐµÐ´ÐµÐ½Ð¸Ðµ Ð·Ð°Ð½ÑÑÐ¸Ð¹ Ð² Ð´ÐµÑÑÐºÐ¾Ð¼ ÑÐ°Ð´Ñ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056179"/>
            <a:ext cx="6143668" cy="48018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0"/>
            <a:ext cx="664373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5. Систематический анализ эффективности учебных занятий и подходов к обучению</a:t>
            </a:r>
            <a:endParaRPr lang="ru-RU" sz="3200" b="1" dirty="0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2500306"/>
            <a:ext cx="91440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100  % систематически анализируют эффективность проводимых учебных занятий и подходов к обучению. Из них  5 % используют дифференцированный подход к по отношению к детям, 5 % определяют эффективность через участие в профессиональных конкурсах, обобщение опыта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428604"/>
            <a:ext cx="728664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6. Организация, осуществление контроля и оценки учебных достижений, текущих и итоговых результатов освоения основной образовательной программы 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2928934"/>
            <a:ext cx="707236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100 % педагогов организуют осуществление контроля и оценки учебных достижений, текущих и итоговых результатов освоения основной образовательной программы детьми. Педагоги осуществляют контроль через подробный анализ учебных достижений воспитанников, информирование родителей об успехах учащихся, создают и ведут </a:t>
            </a:r>
            <a:r>
              <a:rPr lang="ru-RU" sz="2400" dirty="0" err="1" smtClean="0"/>
              <a:t>портфолио</a:t>
            </a:r>
            <a:r>
              <a:rPr lang="ru-RU" sz="2400" dirty="0" smtClean="0"/>
              <a:t> на каждого ребенка</a:t>
            </a:r>
            <a:endParaRPr lang="ru-RU" sz="2400" dirty="0"/>
          </a:p>
        </p:txBody>
      </p:sp>
      <p:pic>
        <p:nvPicPr>
          <p:cNvPr id="21506" name="Picture 2" descr="ÐÐ°ÑÑÐ¸Ð½ÐºÐ¸ Ð¿Ð¾ Ð·Ð°Ð¿ÑÐ¾ÑÑ ÑÐµÑÐ»ÐµÐºÑÐ¸Ñ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38925" y="2357430"/>
            <a:ext cx="2505075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415</Words>
  <PresentationFormat>Экран (4:3)</PresentationFormat>
  <Paragraphs>41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Профессиональный стандарт воспитателя. Трудовые действия</vt:lpstr>
      <vt:lpstr>Слайд 2</vt:lpstr>
      <vt:lpstr>Трудовые действия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29</cp:revision>
  <dcterms:created xsi:type="dcterms:W3CDTF">2018-09-18T15:54:10Z</dcterms:created>
  <dcterms:modified xsi:type="dcterms:W3CDTF">2022-11-09T09:45:56Z</dcterms:modified>
</cp:coreProperties>
</file>