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66" r:id="rId2"/>
    <p:sldId id="285" r:id="rId3"/>
    <p:sldId id="278" r:id="rId4"/>
    <p:sldId id="277" r:id="rId5"/>
    <p:sldId id="280" r:id="rId6"/>
    <p:sldId id="281" r:id="rId7"/>
    <p:sldId id="279" r:id="rId8"/>
    <p:sldId id="282" r:id="rId9"/>
    <p:sldId id="28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7F5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135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40510B-E1A4-43F1-89D8-7D268C6954E4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D2DA57-9501-41ED-B9E9-3D67462194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01341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D2DA57-9501-41ED-B9E9-3D67462194E6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74369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25DED-B3BC-4226-8FDD-ED7B889CC11F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E95BF-F274-42FC-BF2E-BA641642AD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94826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25DED-B3BC-4226-8FDD-ED7B889CC11F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E95BF-F274-42FC-BF2E-BA641642AD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3493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25DED-B3BC-4226-8FDD-ED7B889CC11F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E95BF-F274-42FC-BF2E-BA641642AD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90704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25DED-B3BC-4226-8FDD-ED7B889CC11F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E95BF-F274-42FC-BF2E-BA641642AD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8953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25DED-B3BC-4226-8FDD-ED7B889CC11F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E95BF-F274-42FC-BF2E-BA641642AD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23966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25DED-B3BC-4226-8FDD-ED7B889CC11F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E95BF-F274-42FC-BF2E-BA641642AD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79759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25DED-B3BC-4226-8FDD-ED7B889CC11F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E95BF-F274-42FC-BF2E-BA641642AD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57955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25DED-B3BC-4226-8FDD-ED7B889CC11F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E95BF-F274-42FC-BF2E-BA641642AD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8461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25DED-B3BC-4226-8FDD-ED7B889CC11F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E95BF-F274-42FC-BF2E-BA641642AD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5022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25DED-B3BC-4226-8FDD-ED7B889CC11F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E95BF-F274-42FC-BF2E-BA641642AD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14117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25DED-B3BC-4226-8FDD-ED7B889CC11F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E95BF-F274-42FC-BF2E-BA641642AD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61525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325DED-B3BC-4226-8FDD-ED7B889CC11F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5E95BF-F274-42FC-BF2E-BA641642AD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26708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6.jpg"/><Relationship Id="rId7" Type="http://schemas.openxmlformats.org/officeDocument/2006/relationships/image" Target="../media/image10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g"/><Relationship Id="rId3" Type="http://schemas.openxmlformats.org/officeDocument/2006/relationships/image" Target="../media/image11.png"/><Relationship Id="rId7" Type="http://schemas.openxmlformats.org/officeDocument/2006/relationships/image" Target="../media/image13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microsoft.com/office/2007/relationships/hdphoto" Target="../media/hdphoto3.wdp"/><Relationship Id="rId5" Type="http://schemas.openxmlformats.org/officeDocument/2006/relationships/image" Target="../media/image12.png"/><Relationship Id="rId4" Type="http://schemas.microsoft.com/office/2007/relationships/hdphoto" Target="../media/hdphoto2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9.jpg"/><Relationship Id="rId7" Type="http://schemas.openxmlformats.org/officeDocument/2006/relationships/image" Target="../media/image22.jpeg"/><Relationship Id="rId12" Type="http://schemas.openxmlformats.org/officeDocument/2006/relationships/image" Target="../media/image2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11" Type="http://schemas.microsoft.com/office/2007/relationships/hdphoto" Target="../media/hdphoto4.wdp"/><Relationship Id="rId5" Type="http://schemas.openxmlformats.org/officeDocument/2006/relationships/image" Target="../media/image20.jpg"/><Relationship Id="rId10" Type="http://schemas.openxmlformats.org/officeDocument/2006/relationships/image" Target="../media/image25.png"/><Relationship Id="rId4" Type="http://schemas.openxmlformats.org/officeDocument/2006/relationships/image" Target="../media/image18.jpg"/><Relationship Id="rId9" Type="http://schemas.openxmlformats.org/officeDocument/2006/relationships/image" Target="../media/image2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g"/><Relationship Id="rId5" Type="http://schemas.openxmlformats.org/officeDocument/2006/relationships/image" Target="../media/image28.jpg"/><Relationship Id="rId4" Type="http://schemas.openxmlformats.org/officeDocument/2006/relationships/image" Target="../media/image27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088"/>
            <a:ext cx="9144000" cy="6858000"/>
          </a:xfrm>
        </p:spPr>
      </p:pic>
      <p:sp>
        <p:nvSpPr>
          <p:cNvPr id="7" name="TextBox 6"/>
          <p:cNvSpPr txBox="1"/>
          <p:nvPr/>
        </p:nvSpPr>
        <p:spPr>
          <a:xfrm>
            <a:off x="534490" y="404664"/>
            <a:ext cx="8208912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rgbClr val="002060"/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для детей среднего дошкольного возраста </a:t>
            </a:r>
          </a:p>
          <a:p>
            <a:pPr algn="ctr"/>
            <a:r>
              <a:rPr lang="ru-RU" sz="2800" dirty="0">
                <a:solidFill>
                  <a:srgbClr val="002060"/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 ознакомлению с предметным и социальным окружением</a:t>
            </a:r>
          </a:p>
          <a:p>
            <a:pPr algn="ctr"/>
            <a:r>
              <a:rPr lang="ru-RU" sz="3600" b="1" dirty="0">
                <a:solidFill>
                  <a:srgbClr val="002060"/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«Путешествие в прошлое одежды»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179512" y="3607371"/>
            <a:ext cx="3384376" cy="28568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5454352" y="2794953"/>
            <a:ext cx="3269877" cy="28568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517" r="95" b="48273"/>
          <a:stretch/>
        </p:blipFill>
        <p:spPr>
          <a:xfrm>
            <a:off x="3933015" y="5350765"/>
            <a:ext cx="1157749" cy="111350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294" b="32"/>
          <a:stretch/>
        </p:blipFill>
        <p:spPr>
          <a:xfrm>
            <a:off x="3851920" y="2996952"/>
            <a:ext cx="1238844" cy="215198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220072" y="5026774"/>
            <a:ext cx="3923928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1400" b="1" dirty="0">
              <a:solidFill>
                <a:srgbClr val="002060"/>
              </a:solidFill>
            </a:endParaRPr>
          </a:p>
          <a:p>
            <a:pPr algn="ctr"/>
            <a:endParaRPr lang="ru-RU" sz="1600" b="1" dirty="0">
              <a:solidFill>
                <a:srgbClr val="002060"/>
              </a:solidFill>
            </a:endParaRPr>
          </a:p>
          <a:p>
            <a:pPr algn="ctr"/>
            <a:r>
              <a:rPr lang="ru-RU" sz="1600" b="1" dirty="0">
                <a:solidFill>
                  <a:srgbClr val="002060"/>
                </a:solidFill>
              </a:rPr>
              <a:t>Выполнила воспитатель</a:t>
            </a:r>
          </a:p>
          <a:p>
            <a:pPr algn="ctr"/>
            <a:r>
              <a:rPr lang="ru-RU" sz="1600" b="1" dirty="0">
                <a:solidFill>
                  <a:srgbClr val="002060"/>
                </a:solidFill>
              </a:rPr>
              <a:t>МДОУ «Детский сад комбинированного вида №17»</a:t>
            </a:r>
          </a:p>
          <a:p>
            <a:pPr algn="ctr"/>
            <a:r>
              <a:rPr lang="ru-RU" sz="1600" b="1" dirty="0">
                <a:solidFill>
                  <a:srgbClr val="002060"/>
                </a:solidFill>
              </a:rPr>
              <a:t>Рябчикова Е. А.</a:t>
            </a:r>
          </a:p>
        </p:txBody>
      </p:sp>
    </p:spTree>
    <p:extLst>
      <p:ext uri="{BB962C8B-B14F-4D97-AF65-F5344CB8AC3E}">
        <p14:creationId xmlns:p14="http://schemas.microsoft.com/office/powerpoint/2010/main" val="25930032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177" y="0"/>
            <a:ext cx="9144000" cy="6858000"/>
          </a:xfrm>
        </p:spPr>
      </p:pic>
      <p:sp>
        <p:nvSpPr>
          <p:cNvPr id="7" name="TextBox 6"/>
          <p:cNvSpPr txBox="1"/>
          <p:nvPr/>
        </p:nvSpPr>
        <p:spPr>
          <a:xfrm>
            <a:off x="467544" y="404664"/>
            <a:ext cx="8208912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Программное содержание: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Познакомьте детей с назначением и функциями предметов одежды, необходимых для жизни человека. Научите устанавливать связь между материалом и способом применения предметов одежды; подведите к пониманию того, что человек создаёт предметы одежды для облегчения жизнедеятельности; развивайте умение ориентироваться в прошлом одежды.</a:t>
            </a:r>
          </a:p>
          <a:p>
            <a:pPr algn="ctr"/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Дорогие ребята!</a:t>
            </a:r>
          </a:p>
          <a:p>
            <a:pPr algn="ctr"/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Предлагаем вам отправиться</a:t>
            </a:r>
          </a:p>
          <a:p>
            <a:pPr algn="ctr"/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«Путешествие в прошлое одежды»</a:t>
            </a:r>
          </a:p>
          <a:p>
            <a:pPr algn="ctr"/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6747" y="3573016"/>
            <a:ext cx="6192688" cy="3074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41464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177" y="0"/>
            <a:ext cx="9144000" cy="6858000"/>
          </a:xfrm>
        </p:spPr>
      </p:pic>
      <p:sp>
        <p:nvSpPr>
          <p:cNvPr id="7" name="TextBox 6"/>
          <p:cNvSpPr txBox="1"/>
          <p:nvPr/>
        </p:nvSpPr>
        <p:spPr>
          <a:xfrm>
            <a:off x="107504" y="0"/>
            <a:ext cx="9036496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>
                <a:solidFill>
                  <a:srgbClr val="002060"/>
                </a:solidFill>
              </a:rPr>
              <a:t>Ребята! Сегодня к вам в гости пришла красавица-кукла Настя.</a:t>
            </a:r>
          </a:p>
          <a:p>
            <a:r>
              <a:rPr lang="ru-RU" sz="2000" dirty="0">
                <a:solidFill>
                  <a:srgbClr val="002060"/>
                </a:solidFill>
              </a:rPr>
              <a:t> Настя – большая мастерица.</a:t>
            </a:r>
          </a:p>
          <a:p>
            <a:r>
              <a:rPr lang="ru-RU" sz="2000" dirty="0">
                <a:solidFill>
                  <a:srgbClr val="002060"/>
                </a:solidFill>
              </a:rPr>
              <a:t> Попробуйте угадать, чем она больше всего любит</a:t>
            </a:r>
          </a:p>
          <a:p>
            <a:r>
              <a:rPr lang="ru-RU" sz="2000" dirty="0">
                <a:solidFill>
                  <a:srgbClr val="002060"/>
                </a:solidFill>
              </a:rPr>
              <a:t> заниматься.</a:t>
            </a:r>
          </a:p>
          <a:p>
            <a:r>
              <a:rPr lang="ru-RU" sz="2000" dirty="0">
                <a:solidFill>
                  <a:srgbClr val="002060"/>
                </a:solidFill>
              </a:rPr>
              <a:t> Настя принесла с собой вот эти предметы. </a:t>
            </a:r>
          </a:p>
          <a:p>
            <a:r>
              <a:rPr lang="ru-RU" sz="2000" dirty="0">
                <a:solidFill>
                  <a:srgbClr val="002060"/>
                </a:solidFill>
              </a:rPr>
              <a:t>(Посмотрите иголки, нитки, ткань, пуговицы,</a:t>
            </a:r>
          </a:p>
          <a:p>
            <a:r>
              <a:rPr lang="ru-RU" sz="2000" dirty="0">
                <a:solidFill>
                  <a:srgbClr val="002060"/>
                </a:solidFill>
              </a:rPr>
              <a:t>  ножницы.) </a:t>
            </a:r>
          </a:p>
          <a:p>
            <a:r>
              <a:rPr lang="ru-RU" sz="2000" dirty="0">
                <a:solidFill>
                  <a:srgbClr val="002060"/>
                </a:solidFill>
              </a:rPr>
              <a:t>Что между ними общего?</a:t>
            </a:r>
          </a:p>
          <a:p>
            <a:r>
              <a:rPr lang="ru-RU" sz="2000" dirty="0">
                <a:solidFill>
                  <a:srgbClr val="002060"/>
                </a:solidFill>
              </a:rPr>
              <a:t> </a:t>
            </a:r>
            <a:r>
              <a:rPr lang="ru-RU" sz="2000" i="1" dirty="0">
                <a:solidFill>
                  <a:srgbClr val="002060"/>
                </a:solidFill>
              </a:rPr>
              <a:t>(Это предметы для пошива одежды.)</a:t>
            </a:r>
            <a:r>
              <a:rPr lang="ru-RU" sz="2000" dirty="0">
                <a:solidFill>
                  <a:srgbClr val="002060"/>
                </a:solidFill>
              </a:rPr>
              <a:t> </a:t>
            </a:r>
          </a:p>
          <a:p>
            <a:r>
              <a:rPr lang="ru-RU" sz="2000" dirty="0">
                <a:solidFill>
                  <a:srgbClr val="002060"/>
                </a:solidFill>
              </a:rPr>
              <a:t>Молодцы! Вот что любит делать Настя – шить.</a:t>
            </a:r>
          </a:p>
          <a:p>
            <a:r>
              <a:rPr lang="ru-RU" sz="2000" dirty="0">
                <a:solidFill>
                  <a:srgbClr val="002060"/>
                </a:solidFill>
              </a:rPr>
              <a:t> Наверное, и платье себе сшила сама. </a:t>
            </a:r>
          </a:p>
          <a:p>
            <a:r>
              <a:rPr lang="ru-RU" sz="2000" dirty="0">
                <a:solidFill>
                  <a:srgbClr val="002060"/>
                </a:solidFill>
              </a:rPr>
              <a:t>Вы знаете, как люди научились шить одежду? Я знаю.</a:t>
            </a:r>
          </a:p>
          <a:p>
            <a:r>
              <a:rPr lang="ru-RU" sz="2000" dirty="0">
                <a:solidFill>
                  <a:srgbClr val="002060"/>
                </a:solidFill>
              </a:rPr>
              <a:t> Если хотите, и вам расскажу. Занимайте удобные места и слушайте.</a:t>
            </a:r>
          </a:p>
          <a:p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9934"/>
          <a:stretch/>
        </p:blipFill>
        <p:spPr>
          <a:xfrm>
            <a:off x="6915020" y="729952"/>
            <a:ext cx="2016224" cy="33106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4581128"/>
            <a:ext cx="2664296" cy="22421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4409916"/>
            <a:ext cx="2165402" cy="22078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4581128"/>
            <a:ext cx="2775068" cy="22421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48125" b="92750" l="3222" r="4388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5148062" y="4770537"/>
            <a:ext cx="1223909" cy="1970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70462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177" y="0"/>
            <a:ext cx="9144000" cy="6858000"/>
          </a:xfrm>
        </p:spPr>
      </p:pic>
      <p:sp>
        <p:nvSpPr>
          <p:cNvPr id="3" name="TextBox 2"/>
          <p:cNvSpPr txBox="1"/>
          <p:nvPr/>
        </p:nvSpPr>
        <p:spPr>
          <a:xfrm>
            <a:off x="107504" y="116632"/>
            <a:ext cx="835292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rgbClr val="002060"/>
                </a:solidFill>
              </a:rPr>
              <a:t>Давным-давно люди жили в лесу, в пещерах, и не было у них </a:t>
            </a:r>
          </a:p>
          <a:p>
            <a:r>
              <a:rPr lang="ru-RU" sz="2000" dirty="0">
                <a:solidFill>
                  <a:srgbClr val="002060"/>
                </a:solidFill>
              </a:rPr>
              <a:t>никакой одежды. Нечем было прикрыться от ветра, от дождя. </a:t>
            </a:r>
          </a:p>
          <a:p>
            <a:r>
              <a:rPr lang="ru-RU" sz="2000" dirty="0">
                <a:solidFill>
                  <a:srgbClr val="002060"/>
                </a:solidFill>
              </a:rPr>
              <a:t>А вокруг росли деревья с большими и маленькими листьями, </a:t>
            </a:r>
          </a:p>
          <a:p>
            <a:r>
              <a:rPr lang="ru-RU" sz="2000" dirty="0">
                <a:solidFill>
                  <a:srgbClr val="002060"/>
                </a:solidFill>
              </a:rPr>
              <a:t>высокая трава, лопухи, цветы. Красота! </a:t>
            </a:r>
          </a:p>
          <a:p>
            <a:r>
              <a:rPr lang="ru-RU" sz="2000" dirty="0">
                <a:solidFill>
                  <a:srgbClr val="002060"/>
                </a:solidFill>
              </a:rPr>
              <a:t>Но ведь растениями можно не только любоваться. </a:t>
            </a:r>
          </a:p>
          <a:p>
            <a:r>
              <a:rPr lang="ru-RU" sz="2000" dirty="0">
                <a:solidFill>
                  <a:srgbClr val="002060"/>
                </a:solidFill>
              </a:rPr>
              <a:t>Можно нарвать листочки, собрать на гибкую веточку – </a:t>
            </a:r>
          </a:p>
          <a:p>
            <a:r>
              <a:rPr lang="ru-RU" sz="2000" dirty="0">
                <a:solidFill>
                  <a:srgbClr val="002060"/>
                </a:solidFill>
              </a:rPr>
              <a:t>и прикрыться. </a:t>
            </a:r>
          </a:p>
          <a:p>
            <a:r>
              <a:rPr lang="ru-RU" sz="2000" dirty="0">
                <a:solidFill>
                  <a:srgbClr val="002060"/>
                </a:solidFill>
              </a:rPr>
              <a:t>Хорошо придумано? Но листья – ненадежная защита. </a:t>
            </a:r>
          </a:p>
          <a:p>
            <a:r>
              <a:rPr lang="ru-RU" sz="2000" dirty="0">
                <a:solidFill>
                  <a:srgbClr val="002060"/>
                </a:solidFill>
              </a:rPr>
              <a:t>Стали люди думать, искать, чем прикрыться от непогоды.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5272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2791" y="2978954"/>
            <a:ext cx="2323266" cy="203378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3185" b="93926" l="56417" r="9325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77" b="47"/>
          <a:stretch/>
        </p:blipFill>
        <p:spPr>
          <a:xfrm>
            <a:off x="6588224" y="836713"/>
            <a:ext cx="2447525" cy="279275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3212976"/>
            <a:ext cx="3888432" cy="35283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"/>
          <a:stretch/>
        </p:blipFill>
        <p:spPr>
          <a:xfrm>
            <a:off x="6228183" y="3717032"/>
            <a:ext cx="2807565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0954875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177" y="0"/>
            <a:ext cx="9144000" cy="6858000"/>
          </a:xfrm>
        </p:spPr>
      </p:pic>
      <p:sp>
        <p:nvSpPr>
          <p:cNvPr id="3" name="TextBox 2"/>
          <p:cNvSpPr txBox="1"/>
          <p:nvPr/>
        </p:nvSpPr>
        <p:spPr>
          <a:xfrm>
            <a:off x="683568" y="188640"/>
            <a:ext cx="820891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rgbClr val="002060"/>
                </a:solidFill>
              </a:rPr>
              <a:t>.</a:t>
            </a:r>
          </a:p>
          <a:p>
            <a:r>
              <a:rPr lang="ru-RU" sz="2000" dirty="0">
                <a:solidFill>
                  <a:srgbClr val="002060"/>
                </a:solidFill>
              </a:rPr>
              <a:t> В лесах, рядом с людьми, жили разные животные. </a:t>
            </a:r>
          </a:p>
          <a:p>
            <a:r>
              <a:rPr lang="ru-RU" sz="2000" dirty="0">
                <a:solidFill>
                  <a:srgbClr val="002060"/>
                </a:solidFill>
              </a:rPr>
              <a:t>Животным не страшны ни дождь, ни ветер, ни холод. </a:t>
            </a:r>
          </a:p>
          <a:p>
            <a:r>
              <a:rPr lang="ru-RU" sz="2000" dirty="0">
                <a:solidFill>
                  <a:srgbClr val="002060"/>
                </a:solidFill>
              </a:rPr>
              <a:t>Раз животным так удобно в своих шкурах, значит и мне будет хорошо – подумал человек. Так появилась одежда из шкур животных. </a:t>
            </a:r>
          </a:p>
          <a:p>
            <a:r>
              <a:rPr lang="ru-RU" sz="2000" dirty="0">
                <a:solidFill>
                  <a:srgbClr val="002060"/>
                </a:solidFill>
              </a:rPr>
              <a:t>Эта одежда удобнее одежды из листьев? Почему? </a:t>
            </a:r>
          </a:p>
          <a:p>
            <a:r>
              <a:rPr lang="ru-RU" sz="2000" i="1" dirty="0">
                <a:solidFill>
                  <a:srgbClr val="002060"/>
                </a:solidFill>
              </a:rPr>
              <a:t>(Она плохо держится на теле, тяжелая, летом в </a:t>
            </a:r>
          </a:p>
          <a:p>
            <a:r>
              <a:rPr lang="ru-RU" sz="2000" i="1" dirty="0">
                <a:solidFill>
                  <a:srgbClr val="002060"/>
                </a:solidFill>
              </a:rPr>
              <a:t>шкуре жарко.)</a:t>
            </a:r>
            <a:r>
              <a:rPr lang="ru-RU" sz="2000" dirty="0">
                <a:solidFill>
                  <a:srgbClr val="002060"/>
                </a:solidFill>
              </a:rPr>
              <a:t> 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888" y="3226667"/>
            <a:ext cx="2295547" cy="213068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2420888"/>
            <a:ext cx="5832648" cy="42833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6795442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177" y="0"/>
            <a:ext cx="9144000" cy="6858000"/>
          </a:xfrm>
        </p:spPr>
      </p:pic>
      <p:sp>
        <p:nvSpPr>
          <p:cNvPr id="3" name="TextBox 2"/>
          <p:cNvSpPr txBox="1"/>
          <p:nvPr/>
        </p:nvSpPr>
        <p:spPr>
          <a:xfrm>
            <a:off x="323528" y="332656"/>
            <a:ext cx="813690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002060"/>
                </a:solidFill>
              </a:rPr>
              <a:t> Люди стали задумываться о более удобной одежде. </a:t>
            </a:r>
          </a:p>
          <a:p>
            <a:r>
              <a:rPr lang="ru-RU" dirty="0">
                <a:solidFill>
                  <a:srgbClr val="002060"/>
                </a:solidFill>
              </a:rPr>
              <a:t>А так как они были очень наблюдательные, </a:t>
            </a:r>
          </a:p>
          <a:p>
            <a:r>
              <a:rPr lang="ru-RU" dirty="0">
                <a:solidFill>
                  <a:srgbClr val="002060"/>
                </a:solidFill>
              </a:rPr>
              <a:t>то заметили: растет в поле трава – лен. </a:t>
            </a:r>
          </a:p>
          <a:p>
            <a:r>
              <a:rPr lang="ru-RU" dirty="0">
                <a:solidFill>
                  <a:srgbClr val="002060"/>
                </a:solidFill>
              </a:rPr>
              <a:t>Если ее стебли помять, то из них можно спрясть пряжу, </a:t>
            </a:r>
          </a:p>
          <a:p>
            <a:r>
              <a:rPr lang="ru-RU" dirty="0">
                <a:solidFill>
                  <a:srgbClr val="002060"/>
                </a:solidFill>
              </a:rPr>
              <a:t>а из пряжи сделать полотно – ткань. </a:t>
            </a:r>
          </a:p>
          <a:p>
            <a:r>
              <a:rPr lang="ru-RU" dirty="0">
                <a:solidFill>
                  <a:srgbClr val="002060"/>
                </a:solidFill>
              </a:rPr>
              <a:t>Такой тканью люди обматывали себя. </a:t>
            </a:r>
          </a:p>
          <a:p>
            <a:r>
              <a:rPr lang="ru-RU" dirty="0">
                <a:solidFill>
                  <a:srgbClr val="002060"/>
                </a:solidFill>
              </a:rPr>
              <a:t>Давайте и вы попробуйте. (Обмотайте себя тканью.) </a:t>
            </a:r>
          </a:p>
          <a:p>
            <a:r>
              <a:rPr lang="ru-RU" dirty="0">
                <a:solidFill>
                  <a:srgbClr val="002060"/>
                </a:solidFill>
              </a:rPr>
              <a:t>Удобно вам ходить? А что-нибудь делать? Почему? </a:t>
            </a:r>
          </a:p>
          <a:p>
            <a:r>
              <a:rPr lang="ru-RU" dirty="0">
                <a:solidFill>
                  <a:srgbClr val="002060"/>
                </a:solidFill>
              </a:rPr>
              <a:t>(Ответы детей.)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946" y="2714824"/>
            <a:ext cx="7641956" cy="4001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"/>
          <a:stretch/>
        </p:blipFill>
        <p:spPr>
          <a:xfrm>
            <a:off x="5971422" y="188640"/>
            <a:ext cx="2790705" cy="25300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513757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31" y="-5660"/>
            <a:ext cx="9144000" cy="6858000"/>
          </a:xfrm>
        </p:spPr>
      </p:pic>
      <p:sp>
        <p:nvSpPr>
          <p:cNvPr id="3" name="TextBox 2"/>
          <p:cNvSpPr txBox="1"/>
          <p:nvPr/>
        </p:nvSpPr>
        <p:spPr>
          <a:xfrm>
            <a:off x="323527" y="0"/>
            <a:ext cx="813690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002060"/>
                </a:solidFill>
              </a:rPr>
              <a:t> Мастерицы стали сшивать с помощью иголок и ниток </a:t>
            </a:r>
          </a:p>
          <a:p>
            <a:r>
              <a:rPr lang="ru-RU" dirty="0">
                <a:solidFill>
                  <a:srgbClr val="002060"/>
                </a:solidFill>
              </a:rPr>
              <a:t>края ткани и получились вот такие рубахи. </a:t>
            </a:r>
          </a:p>
          <a:p>
            <a:r>
              <a:rPr lang="ru-RU" dirty="0">
                <a:solidFill>
                  <a:srgbClr val="002060"/>
                </a:solidFill>
              </a:rPr>
              <a:t>Люди научились делать нити и из другого растения – </a:t>
            </a:r>
          </a:p>
          <a:p>
            <a:r>
              <a:rPr lang="ru-RU" dirty="0">
                <a:solidFill>
                  <a:srgbClr val="002060"/>
                </a:solidFill>
              </a:rPr>
              <a:t>хлопка, а из нитей – ткани. Из шерсти овец стали </a:t>
            </a:r>
          </a:p>
          <a:p>
            <a:r>
              <a:rPr lang="ru-RU" dirty="0">
                <a:solidFill>
                  <a:srgbClr val="002060"/>
                </a:solidFill>
              </a:rPr>
              <a:t>делать шерстяные ткани..</a:t>
            </a:r>
          </a:p>
          <a:p>
            <a:r>
              <a:rPr lang="ru-RU" dirty="0">
                <a:solidFill>
                  <a:srgbClr val="002060"/>
                </a:solidFill>
              </a:rPr>
              <a:t> Мастерицы все время старались сделать одежду более </a:t>
            </a:r>
          </a:p>
          <a:p>
            <a:r>
              <a:rPr lang="ru-RU" dirty="0">
                <a:solidFill>
                  <a:srgbClr val="002060"/>
                </a:solidFill>
              </a:rPr>
              <a:t>удобной и красивой. </a:t>
            </a:r>
          </a:p>
          <a:p>
            <a:r>
              <a:rPr lang="ru-RU" b="1" dirty="0">
                <a:solidFill>
                  <a:srgbClr val="002060"/>
                </a:solidFill>
              </a:rPr>
              <a:t>Ребята, вы поняли, как люди научились шить одежду?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6855818" y="938478"/>
            <a:ext cx="2252666" cy="26837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000" t="9075" r="18710" b="31"/>
          <a:stretch/>
        </p:blipFill>
        <p:spPr>
          <a:xfrm>
            <a:off x="6007690" y="46397"/>
            <a:ext cx="1368917" cy="178416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" b="44"/>
          <a:stretch/>
        </p:blipFill>
        <p:spPr>
          <a:xfrm>
            <a:off x="5713899" y="3750691"/>
            <a:ext cx="2268252" cy="29666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4504724" y="2493293"/>
            <a:ext cx="1881672" cy="221545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1"/>
          <a:stretch/>
        </p:blipFill>
        <p:spPr>
          <a:xfrm>
            <a:off x="1821804" y="2533214"/>
            <a:ext cx="1973038" cy="17598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167" y="2308324"/>
            <a:ext cx="1146109" cy="146390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7" y="3861048"/>
            <a:ext cx="1783524" cy="14847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600" b="97800" l="3000" r="976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4237" y="4293096"/>
            <a:ext cx="2021210" cy="202121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5" y="5345755"/>
            <a:ext cx="2408282" cy="14033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68791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31" y="-5660"/>
            <a:ext cx="9144000" cy="6858000"/>
          </a:xfrm>
        </p:spPr>
      </p:pic>
      <p:sp>
        <p:nvSpPr>
          <p:cNvPr id="3" name="TextBox 2"/>
          <p:cNvSpPr txBox="1"/>
          <p:nvPr/>
        </p:nvSpPr>
        <p:spPr>
          <a:xfrm>
            <a:off x="323527" y="738664"/>
            <a:ext cx="820891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А теперь Настеньке пора домой. </a:t>
            </a:r>
          </a:p>
          <a:p>
            <a:r>
              <a:rPr lang="ru-RU" dirty="0">
                <a:solidFill>
                  <a:srgbClr val="002060"/>
                </a:solidFill>
              </a:rPr>
              <a:t>Она хочет сшить платья своим подружкам-куклам. </a:t>
            </a:r>
          </a:p>
          <a:p>
            <a:r>
              <a:rPr lang="ru-RU" dirty="0">
                <a:solidFill>
                  <a:srgbClr val="002060"/>
                </a:solidFill>
              </a:rPr>
              <a:t>Давайте придумаем и нарисуем новые узоры для </a:t>
            </a:r>
          </a:p>
          <a:p>
            <a:r>
              <a:rPr lang="ru-RU" dirty="0">
                <a:solidFill>
                  <a:srgbClr val="002060"/>
                </a:solidFill>
              </a:rPr>
              <a:t>их платьев.</a:t>
            </a:r>
          </a:p>
          <a:p>
            <a:r>
              <a:rPr lang="ru-RU" dirty="0">
                <a:solidFill>
                  <a:srgbClr val="002060"/>
                </a:solidFill>
              </a:rPr>
              <a:t>Ребята, предлагаю вам выбрать понравившиеся бумажные </a:t>
            </a:r>
          </a:p>
          <a:p>
            <a:r>
              <a:rPr lang="ru-RU" dirty="0">
                <a:solidFill>
                  <a:srgbClr val="002060"/>
                </a:solidFill>
              </a:rPr>
              <a:t>силуэты платьев , карандаши или краски и нарисовать красивые</a:t>
            </a:r>
          </a:p>
          <a:p>
            <a:r>
              <a:rPr lang="ru-RU" dirty="0">
                <a:solidFill>
                  <a:srgbClr val="002060"/>
                </a:solidFill>
              </a:rPr>
              <a:t>узоры на платьях для подружек Настеньки. </a:t>
            </a:r>
          </a:p>
          <a:p>
            <a:r>
              <a:rPr lang="ru-RU" b="1" dirty="0">
                <a:solidFill>
                  <a:srgbClr val="002060"/>
                </a:solidFill>
              </a:rPr>
              <a:t>Рисуйте и  мы создадим коллекцию из ваших моделей!</a:t>
            </a:r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9934"/>
          <a:stretch/>
        </p:blipFill>
        <p:spPr>
          <a:xfrm>
            <a:off x="6804248" y="0"/>
            <a:ext cx="2232249" cy="38729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530942" y="3717032"/>
            <a:ext cx="1710813" cy="288685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3131840" y="3600986"/>
            <a:ext cx="2337181" cy="3152380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6120171" y="4215260"/>
            <a:ext cx="2160241" cy="2527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27137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31" y="-5660"/>
            <a:ext cx="9144000" cy="6858000"/>
          </a:xfrm>
        </p:spPr>
      </p:pic>
      <p:sp>
        <p:nvSpPr>
          <p:cNvPr id="7" name="TextBox 6"/>
          <p:cNvSpPr txBox="1"/>
          <p:nvPr/>
        </p:nvSpPr>
        <p:spPr>
          <a:xfrm>
            <a:off x="395536" y="620688"/>
            <a:ext cx="8928992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>
              <a:solidFill>
                <a:srgbClr val="002060"/>
              </a:solidFill>
            </a:endParaRPr>
          </a:p>
          <a:p>
            <a:pPr algn="ctr" eaLnBrk="0" hangingPunct="0">
              <a:defRPr/>
            </a:pPr>
            <a:r>
              <a:rPr lang="ru-RU" sz="2400" b="1" dirty="0">
                <a:solidFill>
                  <a:srgbClr val="002060"/>
                </a:solidFill>
              </a:rPr>
              <a:t>Используемые источники</a:t>
            </a:r>
          </a:p>
          <a:p>
            <a:pPr algn="ctr" eaLnBrk="0" hangingPunct="0">
              <a:defRPr/>
            </a:pPr>
            <a:r>
              <a:rPr lang="ru-RU" sz="2400" b="1" dirty="0">
                <a:solidFill>
                  <a:srgbClr val="002060"/>
                </a:solidFill>
              </a:rPr>
              <a:t> </a:t>
            </a:r>
          </a:p>
          <a:p>
            <a:pPr eaLnBrk="0" hangingPunct="0">
              <a:defRPr/>
            </a:pPr>
            <a:r>
              <a:rPr lang="ru-RU" b="1" dirty="0">
                <a:solidFill>
                  <a:srgbClr val="002060"/>
                </a:solidFill>
              </a:rPr>
              <a:t>Методическая литература</a:t>
            </a:r>
          </a:p>
          <a:p>
            <a:pPr eaLnBrk="0" hangingPunct="0">
              <a:buFont typeface="Arial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Т. С. Комарова «Изобразительная деятельность в детском саду»</a:t>
            </a:r>
          </a:p>
          <a:p>
            <a:pPr eaLnBrk="0" hangingPunct="0">
              <a:buFont typeface="Arial" charset="0"/>
              <a:buChar char="•"/>
              <a:defRPr/>
            </a:pPr>
            <a:r>
              <a:rPr lang="ru-RU" dirty="0" err="1">
                <a:solidFill>
                  <a:srgbClr val="002060"/>
                </a:solidFill>
              </a:rPr>
              <a:t>О.В.Дыбина</a:t>
            </a:r>
            <a:r>
              <a:rPr lang="ru-RU" dirty="0">
                <a:solidFill>
                  <a:srgbClr val="002060"/>
                </a:solidFill>
              </a:rPr>
              <a:t> «Ознакомление с предметным и социальным окружением»</a:t>
            </a:r>
          </a:p>
          <a:p>
            <a:pPr eaLnBrk="0" hangingPunct="0">
              <a:defRPr/>
            </a:pPr>
            <a:endParaRPr lang="ru-RU" dirty="0">
              <a:solidFill>
                <a:srgbClr val="002060"/>
              </a:solidFill>
            </a:endParaRPr>
          </a:p>
          <a:p>
            <a:pPr eaLnBrk="0" hangingPunct="0">
              <a:defRPr/>
            </a:pPr>
            <a:endParaRPr lang="ru-RU" dirty="0">
              <a:solidFill>
                <a:srgbClr val="002060"/>
              </a:solidFill>
            </a:endParaRPr>
          </a:p>
          <a:p>
            <a:pPr eaLnBrk="0" hangingPunct="0">
              <a:defRPr/>
            </a:pPr>
            <a:r>
              <a:rPr lang="ru-RU" b="1" dirty="0">
                <a:solidFill>
                  <a:srgbClr val="002060"/>
                </a:solidFill>
              </a:rPr>
              <a:t>Интернет - ресурсы</a:t>
            </a:r>
          </a:p>
          <a:p>
            <a:pPr eaLnBrk="0" hangingPunct="0">
              <a:buFont typeface="Arial" charset="0"/>
              <a:buChar char="•"/>
              <a:defRPr/>
            </a:pPr>
            <a:r>
              <a:rPr lang="en-US" dirty="0">
                <a:solidFill>
                  <a:srgbClr val="002060"/>
                </a:solidFill>
              </a:rPr>
              <a:t>https://yandex.ru/images/search?text=</a:t>
            </a:r>
            <a:r>
              <a:rPr lang="ru-RU" dirty="0">
                <a:solidFill>
                  <a:srgbClr val="002060"/>
                </a:solidFill>
              </a:rPr>
              <a:t>картинка%20для%20детей%20льняная%20одежда%20в%20древности</a:t>
            </a:r>
          </a:p>
          <a:p>
            <a:pPr eaLnBrk="0" hangingPunct="0">
              <a:buFont typeface="Arial" charset="0"/>
              <a:buChar char="•"/>
              <a:defRPr/>
            </a:pPr>
            <a:r>
              <a:rPr lang="en-US" dirty="0">
                <a:solidFill>
                  <a:srgbClr val="002060"/>
                </a:solidFill>
              </a:rPr>
              <a:t>ttps://yandex.ru/images/search?text=</a:t>
            </a:r>
            <a:r>
              <a:rPr lang="ru-RU" dirty="0">
                <a:solidFill>
                  <a:srgbClr val="002060"/>
                </a:solidFill>
              </a:rPr>
              <a:t>картинка%20для%20детей%20первобытные</a:t>
            </a:r>
          </a:p>
          <a:p>
            <a:pPr eaLnBrk="0" hangingPunct="0">
              <a:buFont typeface="Arial" charset="0"/>
              <a:buChar char="•"/>
              <a:defRPr/>
            </a:pPr>
            <a:endParaRPr lang="ru-RU" dirty="0">
              <a:solidFill>
                <a:srgbClr val="002060"/>
              </a:solidFill>
            </a:endParaRPr>
          </a:p>
          <a:p>
            <a:pPr eaLnBrk="0" hangingPunct="0">
              <a:defRPr/>
            </a:pPr>
            <a:r>
              <a:rPr lang="ru-RU" sz="4400" b="1" dirty="0">
                <a:solidFill>
                  <a:srgbClr val="002060"/>
                </a:solidFill>
              </a:rPr>
              <a:t>          СПАСИБО ЗА ВНИМАНИЕ!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5052996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1159</TotalTime>
  <Words>645</Words>
  <Application>Microsoft Office PowerPoint</Application>
  <PresentationFormat>Экран (4:3)</PresentationFormat>
  <Paragraphs>82</Paragraphs>
  <Slides>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DG Win&amp;Soft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Lubov</dc:creator>
  <cp:lastModifiedBy>3308</cp:lastModifiedBy>
  <cp:revision>70</cp:revision>
  <dcterms:created xsi:type="dcterms:W3CDTF">2020-05-12T07:58:08Z</dcterms:created>
  <dcterms:modified xsi:type="dcterms:W3CDTF">2022-11-09T02:21:34Z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1353804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