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339" r:id="rId2"/>
    <p:sldId id="340" r:id="rId3"/>
    <p:sldId id="341" r:id="rId4"/>
    <p:sldId id="342" r:id="rId5"/>
    <p:sldId id="343" r:id="rId6"/>
    <p:sldId id="344" r:id="rId7"/>
    <p:sldId id="345" r:id="rId8"/>
    <p:sldId id="346" r:id="rId9"/>
    <p:sldId id="347" r:id="rId10"/>
    <p:sldId id="349" r:id="rId11"/>
    <p:sldId id="348" r:id="rId12"/>
    <p:sldId id="350" r:id="rId13"/>
    <p:sldId id="351" r:id="rId14"/>
    <p:sldId id="352" r:id="rId15"/>
    <p:sldId id="353" r:id="rId16"/>
    <p:sldId id="354" r:id="rId17"/>
    <p:sldId id="355" r:id="rId18"/>
  </p:sldIdLst>
  <p:sldSz cx="9144000" cy="5143500" type="screen16x9"/>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2D588B"/>
    <a:srgbClr val="305D94"/>
    <a:srgbClr val="224268"/>
    <a:srgbClr val="6796CF"/>
    <a:srgbClr val="4F83C1"/>
    <a:srgbClr val="3B8AFF"/>
    <a:srgbClr val="8064A2"/>
    <a:srgbClr val="C0504D"/>
    <a:srgbClr val="4F81BD"/>
    <a:srgbClr val="9BBB5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Светлый стиль 2 - акцент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Светлый стиль 1 - акцент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56" autoAdjust="0"/>
    <p:restoredTop sz="94719" autoAdjust="0"/>
  </p:normalViewPr>
  <p:slideViewPr>
    <p:cSldViewPr>
      <p:cViewPr>
        <p:scale>
          <a:sx n="100" d="100"/>
          <a:sy n="100" d="100"/>
        </p:scale>
        <p:origin x="-72" y="-24"/>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065892-F424-4E13-AD54-DBE9B964B334}" type="datetimeFigureOut">
              <a:rPr lang="ru-RU" smtClean="0"/>
              <a:pPr/>
              <a:t>02.11.2022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1F35CA-DFF2-4A1B-A00B-6561BE8E1B4B}" type="slidenum">
              <a:rPr lang="ru-RU" smtClean="0"/>
              <a:pPr/>
              <a:t>‹#›</a:t>
            </a:fld>
            <a:endParaRPr lang="ru-RU"/>
          </a:p>
        </p:txBody>
      </p:sp>
    </p:spTree>
    <p:extLst>
      <p:ext uri="{BB962C8B-B14F-4D97-AF65-F5344CB8AC3E}">
        <p14:creationId xmlns="" xmlns:p14="http://schemas.microsoft.com/office/powerpoint/2010/main" val="34827545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97819"/>
            <a:ext cx="7772400" cy="1102519"/>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4480ECD-AB24-4D6B-B204-E7DD7B0079A0}" type="datetimeFigureOut">
              <a:rPr lang="ru-RU" smtClean="0"/>
              <a:pPr/>
              <a:t>02.11.2022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F1AFDF-E339-4CEE-9B21-414972DA097A}" type="slidenum">
              <a:rPr lang="ru-RU" smtClean="0"/>
              <a:pPr/>
              <a:t>‹#›</a:t>
            </a:fld>
            <a:endParaRPr lang="ru-RU"/>
          </a:p>
        </p:txBody>
      </p:sp>
    </p:spTree>
    <p:extLst>
      <p:ext uri="{BB962C8B-B14F-4D97-AF65-F5344CB8AC3E}">
        <p14:creationId xmlns="" xmlns:p14="http://schemas.microsoft.com/office/powerpoint/2010/main" val="2612460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480ECD-AB24-4D6B-B204-E7DD7B0079A0}" type="datetimeFigureOut">
              <a:rPr lang="ru-RU" smtClean="0"/>
              <a:pPr/>
              <a:t>02.11.2022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F1AFDF-E339-4CEE-9B21-414972DA097A}" type="slidenum">
              <a:rPr lang="ru-RU" smtClean="0"/>
              <a:pPr/>
              <a:t>‹#›</a:t>
            </a:fld>
            <a:endParaRPr lang="ru-RU"/>
          </a:p>
        </p:txBody>
      </p:sp>
    </p:spTree>
    <p:extLst>
      <p:ext uri="{BB962C8B-B14F-4D97-AF65-F5344CB8AC3E}">
        <p14:creationId xmlns="" xmlns:p14="http://schemas.microsoft.com/office/powerpoint/2010/main" val="1851488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54781"/>
            <a:ext cx="2057400" cy="329088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54781"/>
            <a:ext cx="6019800" cy="32908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480ECD-AB24-4D6B-B204-E7DD7B0079A0}" type="datetimeFigureOut">
              <a:rPr lang="ru-RU" smtClean="0"/>
              <a:pPr/>
              <a:t>02.11.2022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F1AFDF-E339-4CEE-9B21-414972DA097A}" type="slidenum">
              <a:rPr lang="ru-RU" smtClean="0"/>
              <a:pPr/>
              <a:t>‹#›</a:t>
            </a:fld>
            <a:endParaRPr lang="ru-RU"/>
          </a:p>
        </p:txBody>
      </p:sp>
    </p:spTree>
    <p:extLst>
      <p:ext uri="{BB962C8B-B14F-4D97-AF65-F5344CB8AC3E}">
        <p14:creationId xmlns="" xmlns:p14="http://schemas.microsoft.com/office/powerpoint/2010/main" val="1857708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480ECD-AB24-4D6B-B204-E7DD7B0079A0}" type="datetimeFigureOut">
              <a:rPr lang="ru-RU" smtClean="0"/>
              <a:pPr/>
              <a:t>02.11.2022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F1AFDF-E339-4CEE-9B21-414972DA097A}" type="slidenum">
              <a:rPr lang="ru-RU" smtClean="0"/>
              <a:pPr/>
              <a:t>‹#›</a:t>
            </a:fld>
            <a:endParaRPr lang="ru-RU"/>
          </a:p>
        </p:txBody>
      </p:sp>
    </p:spTree>
    <p:extLst>
      <p:ext uri="{BB962C8B-B14F-4D97-AF65-F5344CB8AC3E}">
        <p14:creationId xmlns="" xmlns:p14="http://schemas.microsoft.com/office/powerpoint/2010/main" val="1366677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3305176"/>
            <a:ext cx="7772400" cy="1021556"/>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4480ECD-AB24-4D6B-B204-E7DD7B0079A0}" type="datetimeFigureOut">
              <a:rPr lang="ru-RU" smtClean="0"/>
              <a:pPr/>
              <a:t>02.11.2022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F1AFDF-E339-4CEE-9B21-414972DA097A}" type="slidenum">
              <a:rPr lang="ru-RU" smtClean="0"/>
              <a:pPr/>
              <a:t>‹#›</a:t>
            </a:fld>
            <a:endParaRPr lang="ru-RU"/>
          </a:p>
        </p:txBody>
      </p:sp>
    </p:spTree>
    <p:extLst>
      <p:ext uri="{BB962C8B-B14F-4D97-AF65-F5344CB8AC3E}">
        <p14:creationId xmlns="" xmlns:p14="http://schemas.microsoft.com/office/powerpoint/2010/main" val="4184787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4480ECD-AB24-4D6B-B204-E7DD7B0079A0}" type="datetimeFigureOut">
              <a:rPr lang="ru-RU" smtClean="0"/>
              <a:pPr/>
              <a:t>02.11.2022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9F1AFDF-E339-4CEE-9B21-414972DA097A}" type="slidenum">
              <a:rPr lang="ru-RU" smtClean="0"/>
              <a:pPr/>
              <a:t>‹#›</a:t>
            </a:fld>
            <a:endParaRPr lang="ru-RU"/>
          </a:p>
        </p:txBody>
      </p:sp>
    </p:spTree>
    <p:extLst>
      <p:ext uri="{BB962C8B-B14F-4D97-AF65-F5344CB8AC3E}">
        <p14:creationId xmlns="" xmlns:p14="http://schemas.microsoft.com/office/powerpoint/2010/main" val="3162252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4480ECD-AB24-4D6B-B204-E7DD7B0079A0}" type="datetimeFigureOut">
              <a:rPr lang="ru-RU" smtClean="0"/>
              <a:pPr/>
              <a:t>02.11.2022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9F1AFDF-E339-4CEE-9B21-414972DA097A}" type="slidenum">
              <a:rPr lang="ru-RU" smtClean="0"/>
              <a:pPr/>
              <a:t>‹#›</a:t>
            </a:fld>
            <a:endParaRPr lang="ru-RU"/>
          </a:p>
        </p:txBody>
      </p:sp>
    </p:spTree>
    <p:extLst>
      <p:ext uri="{BB962C8B-B14F-4D97-AF65-F5344CB8AC3E}">
        <p14:creationId xmlns="" xmlns:p14="http://schemas.microsoft.com/office/powerpoint/2010/main" val="66770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4480ECD-AB24-4D6B-B204-E7DD7B0079A0}" type="datetimeFigureOut">
              <a:rPr lang="ru-RU" smtClean="0"/>
              <a:pPr/>
              <a:t>02.11.2022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9F1AFDF-E339-4CEE-9B21-414972DA097A}" type="slidenum">
              <a:rPr lang="ru-RU" smtClean="0"/>
              <a:pPr/>
              <a:t>‹#›</a:t>
            </a:fld>
            <a:endParaRPr lang="ru-RU"/>
          </a:p>
        </p:txBody>
      </p:sp>
    </p:spTree>
    <p:extLst>
      <p:ext uri="{BB962C8B-B14F-4D97-AF65-F5344CB8AC3E}">
        <p14:creationId xmlns="" xmlns:p14="http://schemas.microsoft.com/office/powerpoint/2010/main" val="2969573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4480ECD-AB24-4D6B-B204-E7DD7B0079A0}" type="datetimeFigureOut">
              <a:rPr lang="ru-RU" smtClean="0"/>
              <a:pPr/>
              <a:t>02.11.2022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9F1AFDF-E339-4CEE-9B21-414972DA097A}" type="slidenum">
              <a:rPr lang="ru-RU" smtClean="0"/>
              <a:pPr/>
              <a:t>‹#›</a:t>
            </a:fld>
            <a:endParaRPr lang="ru-RU"/>
          </a:p>
        </p:txBody>
      </p:sp>
    </p:spTree>
    <p:extLst>
      <p:ext uri="{BB962C8B-B14F-4D97-AF65-F5344CB8AC3E}">
        <p14:creationId xmlns="" xmlns:p14="http://schemas.microsoft.com/office/powerpoint/2010/main" val="1296429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04787"/>
            <a:ext cx="3008313" cy="871538"/>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4480ECD-AB24-4D6B-B204-E7DD7B0079A0}" type="datetimeFigureOut">
              <a:rPr lang="ru-RU" smtClean="0"/>
              <a:pPr/>
              <a:t>02.11.2022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9F1AFDF-E339-4CEE-9B21-414972DA097A}" type="slidenum">
              <a:rPr lang="ru-RU" smtClean="0"/>
              <a:pPr/>
              <a:t>‹#›</a:t>
            </a:fld>
            <a:endParaRPr lang="ru-RU"/>
          </a:p>
        </p:txBody>
      </p:sp>
    </p:spTree>
    <p:extLst>
      <p:ext uri="{BB962C8B-B14F-4D97-AF65-F5344CB8AC3E}">
        <p14:creationId xmlns="" xmlns:p14="http://schemas.microsoft.com/office/powerpoint/2010/main" val="36347811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0"/>
            <a:ext cx="5486400" cy="425054"/>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4480ECD-AB24-4D6B-B204-E7DD7B0079A0}" type="datetimeFigureOut">
              <a:rPr lang="ru-RU" smtClean="0"/>
              <a:pPr/>
              <a:t>02.11.2022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9F1AFDF-E339-4CEE-9B21-414972DA097A}" type="slidenum">
              <a:rPr lang="ru-RU" smtClean="0"/>
              <a:pPr/>
              <a:t>‹#›</a:t>
            </a:fld>
            <a:endParaRPr lang="ru-RU"/>
          </a:p>
        </p:txBody>
      </p:sp>
    </p:spTree>
    <p:extLst>
      <p:ext uri="{BB962C8B-B14F-4D97-AF65-F5344CB8AC3E}">
        <p14:creationId xmlns="" xmlns:p14="http://schemas.microsoft.com/office/powerpoint/2010/main" val="1357067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04480ECD-AB24-4D6B-B204-E7DD7B0079A0}" type="datetimeFigureOut">
              <a:rPr lang="ru-RU" smtClean="0"/>
              <a:pPr/>
              <a:t>02.11.2022</a:t>
            </a:fld>
            <a:endParaRPr lang="ru-RU"/>
          </a:p>
        </p:txBody>
      </p:sp>
      <p:sp>
        <p:nvSpPr>
          <p:cNvPr id="5" name="Нижний колонтитул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9F1AFDF-E339-4CEE-9B21-414972DA097A}" type="slidenum">
              <a:rPr lang="ru-RU" smtClean="0"/>
              <a:pPr/>
              <a:t>‹#›</a:t>
            </a:fld>
            <a:endParaRPr lang="ru-RU"/>
          </a:p>
        </p:txBody>
      </p:sp>
    </p:spTree>
    <p:extLst>
      <p:ext uri="{BB962C8B-B14F-4D97-AF65-F5344CB8AC3E}">
        <p14:creationId xmlns="" xmlns:p14="http://schemas.microsoft.com/office/powerpoint/2010/main" val="24452799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05978"/>
            <a:ext cx="8229600" cy="1794267"/>
          </a:xfrm>
        </p:spPr>
        <p:txBody>
          <a:bodyPr>
            <a:normAutofit fontScale="90000"/>
          </a:bodyPr>
          <a:lstStyle/>
          <a:p>
            <a:r>
              <a:rPr lang="ru-RU" b="1" dirty="0" smtClean="0">
                <a:solidFill>
                  <a:srgbClr val="002060"/>
                </a:solidFill>
              </a:rPr>
              <a:t>Немецкий язык</a:t>
            </a:r>
            <a:br>
              <a:rPr lang="ru-RU" b="1" dirty="0" smtClean="0">
                <a:solidFill>
                  <a:srgbClr val="002060"/>
                </a:solidFill>
              </a:rPr>
            </a:br>
            <a:r>
              <a:rPr lang="en-US" b="1" dirty="0" smtClean="0">
                <a:solidFill>
                  <a:srgbClr val="002060"/>
                </a:solidFill>
              </a:rPr>
              <a:t>Deutsch</a:t>
            </a:r>
            <a:r>
              <a:rPr lang="ru-RU" b="1" dirty="0" smtClean="0">
                <a:solidFill>
                  <a:srgbClr val="002060"/>
                </a:solidFill>
              </a:rPr>
              <a:t/>
            </a:r>
            <a:br>
              <a:rPr lang="ru-RU" b="1" dirty="0" smtClean="0">
                <a:solidFill>
                  <a:srgbClr val="002060"/>
                </a:solidFill>
              </a:rPr>
            </a:br>
            <a:r>
              <a:rPr lang="ru-RU" sz="3600" b="1" dirty="0" smtClean="0">
                <a:solidFill>
                  <a:srgbClr val="002060"/>
                </a:solidFill>
              </a:rPr>
              <a:t>9</a:t>
            </a:r>
            <a:r>
              <a:rPr lang="en-US" sz="3600" b="1" dirty="0" smtClean="0">
                <a:solidFill>
                  <a:srgbClr val="002060"/>
                </a:solidFill>
              </a:rPr>
              <a:t> </a:t>
            </a:r>
            <a:r>
              <a:rPr lang="ru-RU" sz="3600" b="1" dirty="0" smtClean="0">
                <a:solidFill>
                  <a:srgbClr val="002060"/>
                </a:solidFill>
              </a:rPr>
              <a:t>класс</a:t>
            </a:r>
            <a:br>
              <a:rPr lang="ru-RU" sz="3600" b="1" dirty="0" smtClean="0">
                <a:solidFill>
                  <a:srgbClr val="002060"/>
                </a:solidFill>
              </a:rPr>
            </a:br>
            <a:endParaRPr lang="ru-RU" dirty="0"/>
          </a:p>
        </p:txBody>
      </p:sp>
      <p:sp>
        <p:nvSpPr>
          <p:cNvPr id="5" name="Содержимое 4"/>
          <p:cNvSpPr>
            <a:spLocks noGrp="1"/>
          </p:cNvSpPr>
          <p:nvPr>
            <p:ph idx="1"/>
          </p:nvPr>
        </p:nvSpPr>
        <p:spPr>
          <a:xfrm>
            <a:off x="457200" y="1714493"/>
            <a:ext cx="8229600" cy="3071835"/>
          </a:xfrm>
        </p:spPr>
        <p:txBody>
          <a:bodyPr/>
          <a:lstStyle/>
          <a:p>
            <a:pPr algn="just"/>
            <a:r>
              <a:rPr lang="ru-RU" b="1" dirty="0" smtClean="0">
                <a:solidFill>
                  <a:srgbClr val="002060"/>
                </a:solidFill>
              </a:rPr>
              <a:t>Тема урока: </a:t>
            </a:r>
            <a:r>
              <a:rPr lang="ru-RU" b="1" dirty="0" smtClean="0">
                <a:solidFill>
                  <a:srgbClr val="002060"/>
                </a:solidFill>
              </a:rPr>
              <a:t>«Красота»</a:t>
            </a:r>
            <a:endParaRPr lang="ru-RU" b="1" dirty="0" smtClean="0">
              <a:solidFill>
                <a:srgbClr val="002060"/>
              </a:solidFill>
            </a:endParaRPr>
          </a:p>
          <a:p>
            <a:pPr algn="just"/>
            <a:r>
              <a:rPr lang="en-US" b="1" dirty="0" err="1" smtClean="0">
                <a:solidFill>
                  <a:srgbClr val="002060"/>
                </a:solidFill>
              </a:rPr>
              <a:t>Thema</a:t>
            </a:r>
            <a:r>
              <a:rPr lang="en-US" b="1" dirty="0" smtClean="0">
                <a:solidFill>
                  <a:srgbClr val="002060"/>
                </a:solidFill>
              </a:rPr>
              <a:t>:</a:t>
            </a:r>
            <a:r>
              <a:rPr lang="de-DE" b="1" dirty="0" smtClean="0">
                <a:solidFill>
                  <a:srgbClr val="002060"/>
                </a:solidFill>
              </a:rPr>
              <a:t> </a:t>
            </a:r>
            <a:r>
              <a:rPr lang="ru-RU" b="1" dirty="0" smtClean="0">
                <a:solidFill>
                  <a:srgbClr val="002060"/>
                </a:solidFill>
              </a:rPr>
              <a:t>«</a:t>
            </a:r>
            <a:r>
              <a:rPr lang="de-DE" b="1" dirty="0" smtClean="0">
                <a:solidFill>
                  <a:srgbClr val="002060"/>
                </a:solidFill>
              </a:rPr>
              <a:t>Schönheit</a:t>
            </a:r>
            <a:r>
              <a:rPr lang="ru-RU" b="1" smtClean="0">
                <a:solidFill>
                  <a:srgbClr val="002060"/>
                </a:solidFill>
              </a:rPr>
              <a:t>»</a:t>
            </a:r>
            <a:endParaRPr lang="ru-RU" b="1" dirty="0" smtClean="0">
              <a:solidFill>
                <a:srgbClr val="002060"/>
              </a:solidFill>
            </a:endParaRPr>
          </a:p>
          <a:p>
            <a:pPr>
              <a:buNone/>
            </a:pPr>
            <a:endParaRPr lang="ru-RU" dirty="0"/>
          </a:p>
        </p:txBody>
      </p:sp>
      <p:sp>
        <p:nvSpPr>
          <p:cNvPr id="6" name="Прямоугольник 5"/>
          <p:cNvSpPr/>
          <p:nvPr/>
        </p:nvSpPr>
        <p:spPr>
          <a:xfrm>
            <a:off x="5429256" y="1971586"/>
            <a:ext cx="3143272" cy="1200329"/>
          </a:xfrm>
          <a:prstGeom prst="rect">
            <a:avLst/>
          </a:prstGeom>
        </p:spPr>
        <p:txBody>
          <a:bodyPr wrap="square">
            <a:spAutoFit/>
          </a:bodyPr>
          <a:lstStyle/>
          <a:p>
            <a:r>
              <a:rPr lang="ru-RU" b="1" dirty="0" smtClean="0">
                <a:solidFill>
                  <a:srgbClr val="002060"/>
                </a:solidFill>
              </a:rPr>
              <a:t>Учитель: </a:t>
            </a:r>
          </a:p>
          <a:p>
            <a:r>
              <a:rPr lang="ru-RU" b="1" dirty="0" err="1" smtClean="0">
                <a:solidFill>
                  <a:srgbClr val="002060"/>
                </a:solidFill>
              </a:rPr>
              <a:t>Шлаин</a:t>
            </a:r>
            <a:r>
              <a:rPr lang="ru-RU" b="1" dirty="0" smtClean="0">
                <a:solidFill>
                  <a:srgbClr val="002060"/>
                </a:solidFill>
              </a:rPr>
              <a:t> Лариса Артуровна</a:t>
            </a:r>
          </a:p>
          <a:p>
            <a:r>
              <a:rPr lang="ru-RU" b="1" dirty="0" smtClean="0">
                <a:solidFill>
                  <a:srgbClr val="002060"/>
                </a:solidFill>
              </a:rPr>
              <a:t>Учитель высшей категории</a:t>
            </a:r>
          </a:p>
          <a:p>
            <a:r>
              <a:rPr lang="ru-RU" b="1" dirty="0" smtClean="0">
                <a:solidFill>
                  <a:srgbClr val="002060"/>
                </a:solidFill>
              </a:rPr>
              <a:t>ГБОУ Школа №571</a:t>
            </a:r>
            <a:endParaRPr lang="ru-RU" b="1"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937011"/>
          </a:xfrm>
        </p:spPr>
        <p:txBody>
          <a:bodyPr>
            <a:normAutofit fontScale="90000"/>
          </a:bodyPr>
          <a:lstStyle/>
          <a:p>
            <a:pPr algn="l"/>
            <a:r>
              <a:rPr lang="de-DE" sz="2200" dirty="0" smtClean="0">
                <a:solidFill>
                  <a:srgbClr val="FF0000"/>
                </a:solidFill>
              </a:rPr>
              <a:t>Kundin</a:t>
            </a:r>
            <a:r>
              <a:rPr lang="ru-RU" dirty="0" smtClean="0">
                <a:solidFill>
                  <a:srgbClr val="FF0000"/>
                </a:solidFill>
              </a:rPr>
              <a:t/>
            </a:r>
            <a:br>
              <a:rPr lang="ru-RU" dirty="0" smtClean="0">
                <a:solidFill>
                  <a:srgbClr val="FF0000"/>
                </a:solidFill>
              </a:rPr>
            </a:br>
            <a:endParaRPr lang="ru-RU" dirty="0"/>
          </a:p>
        </p:txBody>
      </p:sp>
      <p:sp>
        <p:nvSpPr>
          <p:cNvPr id="3" name="Содержимое 2"/>
          <p:cNvSpPr>
            <a:spLocks noGrp="1"/>
          </p:cNvSpPr>
          <p:nvPr>
            <p:ph idx="1"/>
          </p:nvPr>
        </p:nvSpPr>
        <p:spPr>
          <a:xfrm>
            <a:off x="457200" y="571486"/>
            <a:ext cx="8229600" cy="4023137"/>
          </a:xfrm>
        </p:spPr>
        <p:txBody>
          <a:bodyPr>
            <a:normAutofit fontScale="25000" lnSpcReduction="20000"/>
          </a:bodyPr>
          <a:lstStyle/>
          <a:p>
            <a:pPr fontAlgn="t"/>
            <a:r>
              <a:rPr lang="de-DE" sz="5600" dirty="0" smtClean="0"/>
              <a:t>Ich hätte gern diese Bluse mit roten und grünen Streifen.</a:t>
            </a:r>
            <a:endParaRPr lang="ru-RU" sz="5600" dirty="0" smtClean="0"/>
          </a:p>
          <a:p>
            <a:r>
              <a:rPr lang="de-DE" sz="5600" dirty="0" smtClean="0"/>
              <a:t>Grau steht mir nicht.</a:t>
            </a:r>
            <a:endParaRPr lang="ru-RU" sz="5600" dirty="0" smtClean="0"/>
          </a:p>
          <a:p>
            <a:pPr fontAlgn="t"/>
            <a:endParaRPr lang="ru-RU" sz="5600" dirty="0" smtClean="0"/>
          </a:p>
          <a:p>
            <a:pPr fontAlgn="t"/>
            <a:r>
              <a:rPr lang="de-DE" sz="5600" dirty="0" smtClean="0"/>
              <a:t>Nein, diese gefällt mir nicht, danke.</a:t>
            </a:r>
            <a:endParaRPr lang="ru-RU" sz="5600" dirty="0" smtClean="0"/>
          </a:p>
          <a:p>
            <a:pPr fontAlgn="t"/>
            <a:r>
              <a:rPr lang="de-DE" sz="5600" dirty="0" smtClean="0"/>
              <a:t>Größe sechsundvierzig. </a:t>
            </a:r>
            <a:endParaRPr lang="ru-RU" sz="5600" dirty="0" smtClean="0"/>
          </a:p>
          <a:p>
            <a:pPr fontAlgn="t"/>
            <a:r>
              <a:rPr lang="de-DE" sz="5600" dirty="0" smtClean="0"/>
              <a:t>Nein, ich mag kein Grau.</a:t>
            </a:r>
            <a:endParaRPr lang="ru-RU" sz="5600" dirty="0" smtClean="0"/>
          </a:p>
          <a:p>
            <a:pPr fontAlgn="t"/>
            <a:r>
              <a:rPr lang="de-DE" sz="5600" dirty="0" smtClean="0"/>
              <a:t>Ja, sie gefällt mir ganz gut. </a:t>
            </a:r>
            <a:endParaRPr lang="ru-RU" sz="5600" dirty="0" smtClean="0"/>
          </a:p>
          <a:p>
            <a:r>
              <a:rPr lang="de-DE" sz="5600" dirty="0" smtClean="0"/>
              <a:t>Haben Sie vielleicht andere Blusen?</a:t>
            </a:r>
            <a:endParaRPr lang="ru-RU" sz="5600" dirty="0" smtClean="0"/>
          </a:p>
          <a:p>
            <a:pPr fontAlgn="t"/>
            <a:endParaRPr lang="ru-RU" sz="5600" dirty="0" smtClean="0"/>
          </a:p>
          <a:p>
            <a:r>
              <a:rPr lang="de-DE" sz="5600" dirty="0" smtClean="0"/>
              <a:t>Haben Sie Größe zweiundvierzig?</a:t>
            </a:r>
            <a:endParaRPr lang="ru-RU" sz="5600" dirty="0" smtClean="0"/>
          </a:p>
          <a:p>
            <a:pPr fontAlgn="t"/>
            <a:endParaRPr lang="ru-RU" sz="5600" dirty="0" smtClean="0"/>
          </a:p>
          <a:p>
            <a:pPr fontAlgn="t"/>
            <a:r>
              <a:rPr lang="de-DE" sz="5600" dirty="0" smtClean="0"/>
              <a:t>Gut. Ich möchte noch diese blauen Jeans anprobieren.</a:t>
            </a:r>
            <a:endParaRPr lang="ru-RU" sz="5600" dirty="0" smtClean="0"/>
          </a:p>
          <a:p>
            <a:pPr fontAlgn="t"/>
            <a:r>
              <a:rPr lang="de-DE" sz="5600" dirty="0" smtClean="0"/>
              <a:t>Was kostet diese Bluse? </a:t>
            </a:r>
            <a:endParaRPr lang="ru-RU" sz="5600" dirty="0" smtClean="0"/>
          </a:p>
          <a:p>
            <a:r>
              <a:rPr lang="de-DE" sz="5600" dirty="0" smtClean="0"/>
              <a:t>Dann nehme ich nur die Bluse.</a:t>
            </a:r>
            <a:endParaRPr lang="ru-RU" sz="5600" dirty="0" smtClean="0"/>
          </a:p>
          <a:p>
            <a:pPr fontAlgn="t"/>
            <a:endParaRPr lang="ru-RU" sz="5600" dirty="0" smtClean="0"/>
          </a:p>
          <a:p>
            <a:pPr fontAlgn="t"/>
            <a:r>
              <a:rPr lang="de-DE" sz="5600" dirty="0" smtClean="0"/>
              <a:t>Die Jeans liegen aber eng in der Taille an.</a:t>
            </a:r>
            <a:endParaRPr lang="ru-RU" sz="5600" dirty="0" smtClean="0"/>
          </a:p>
          <a:p>
            <a:pPr fontAlgn="t"/>
            <a:r>
              <a:rPr lang="de-DE" sz="5600" dirty="0" smtClean="0"/>
              <a:t>Klar.</a:t>
            </a:r>
            <a:endParaRPr lang="ru-RU" sz="5600" dirty="0" smtClean="0"/>
          </a:p>
          <a:p>
            <a:pPr fontAlgn="t"/>
            <a:r>
              <a:rPr lang="de-DE" sz="5600" dirty="0" smtClean="0"/>
              <a:t>Danke…Die Bluse passt mir. </a:t>
            </a:r>
            <a:endParaRPr lang="ru-RU" sz="5600" dirty="0" smtClean="0"/>
          </a:p>
          <a:p>
            <a:pPr fontAlgn="t"/>
            <a:r>
              <a:rPr lang="de-DE" sz="5600" dirty="0" smtClean="0"/>
              <a:t>Kann ich mit der Kreditkarte bezahlen?</a:t>
            </a:r>
            <a:endParaRPr lang="ru-RU" sz="5600" dirty="0" smtClean="0"/>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65573"/>
          </a:xfrm>
        </p:spPr>
        <p:txBody>
          <a:bodyPr>
            <a:normAutofit fontScale="90000"/>
          </a:bodyPr>
          <a:lstStyle/>
          <a:p>
            <a:pPr algn="l"/>
            <a:r>
              <a:rPr lang="de-DE" sz="2200" dirty="0" err="1" smtClean="0">
                <a:solidFill>
                  <a:srgbClr val="FF0000"/>
                </a:solidFill>
              </a:rPr>
              <a:t>Verkäuverin</a:t>
            </a:r>
            <a:r>
              <a:rPr lang="ru-RU" dirty="0" smtClean="0">
                <a:solidFill>
                  <a:srgbClr val="FF0000"/>
                </a:solidFill>
              </a:rPr>
              <a:t/>
            </a:r>
            <a:br>
              <a:rPr lang="ru-RU" dirty="0" smtClean="0">
                <a:solidFill>
                  <a:srgbClr val="FF0000"/>
                </a:solidFill>
              </a:rPr>
            </a:br>
            <a:endParaRPr lang="ru-RU" dirty="0"/>
          </a:p>
        </p:txBody>
      </p:sp>
      <p:sp>
        <p:nvSpPr>
          <p:cNvPr id="3" name="Содержимое 2"/>
          <p:cNvSpPr>
            <a:spLocks noGrp="1"/>
          </p:cNvSpPr>
          <p:nvPr>
            <p:ph idx="1"/>
          </p:nvPr>
        </p:nvSpPr>
        <p:spPr>
          <a:xfrm>
            <a:off x="457200" y="571486"/>
            <a:ext cx="8229600" cy="4023137"/>
          </a:xfrm>
        </p:spPr>
        <p:txBody>
          <a:bodyPr>
            <a:normAutofit fontScale="47500" lnSpcReduction="20000"/>
          </a:bodyPr>
          <a:lstStyle/>
          <a:p>
            <a:pPr fontAlgn="t"/>
            <a:r>
              <a:rPr lang="de-DE" sz="3400" dirty="0" smtClean="0"/>
              <a:t>Kann ich Ihnen helfen?</a:t>
            </a:r>
            <a:endParaRPr lang="ru-RU" sz="3400" dirty="0" smtClean="0"/>
          </a:p>
          <a:p>
            <a:pPr fontAlgn="t"/>
            <a:r>
              <a:rPr lang="de-DE" sz="3400" dirty="0" smtClean="0"/>
              <a:t>Welche Größe haben Sie?</a:t>
            </a:r>
            <a:endParaRPr lang="ru-RU" sz="3400" dirty="0" smtClean="0"/>
          </a:p>
          <a:p>
            <a:pPr fontAlgn="t"/>
            <a:r>
              <a:rPr lang="de-DE" sz="3400" dirty="0" smtClean="0"/>
              <a:t>Ein Moment bitte. Ich hole jetzt die Bluse…</a:t>
            </a:r>
            <a:endParaRPr lang="ru-RU" sz="3400" dirty="0" smtClean="0"/>
          </a:p>
          <a:p>
            <a:pPr fontAlgn="base"/>
            <a:r>
              <a:rPr lang="de-DE" sz="3400" dirty="0" smtClean="0"/>
              <a:t>Entschuldigung, aber wir haben die Bluse in Ihrer Größe nicht mehr mit roten und grünen Streifen.</a:t>
            </a:r>
            <a:endParaRPr lang="ru-RU" sz="3400" dirty="0" smtClean="0"/>
          </a:p>
          <a:p>
            <a:pPr fontAlgn="t"/>
            <a:r>
              <a:rPr lang="de-DE" sz="3400" dirty="0" smtClean="0"/>
              <a:t>Nur noch mit weißen und grauen Streifen.</a:t>
            </a:r>
            <a:endParaRPr lang="ru-RU" sz="3400" dirty="0" smtClean="0"/>
          </a:p>
          <a:p>
            <a:pPr fontAlgn="t"/>
            <a:r>
              <a:rPr lang="de-DE" sz="3400" dirty="0" smtClean="0"/>
              <a:t>Sie haben blaue Augen. Grau passt dazu ganz gut</a:t>
            </a:r>
            <a:endParaRPr lang="ru-RU" sz="3400" dirty="0" smtClean="0"/>
          </a:p>
          <a:p>
            <a:pPr fontAlgn="t"/>
            <a:r>
              <a:rPr lang="de-DE" sz="3400" dirty="0" smtClean="0"/>
              <a:t>Ich zeige jetzt Ihnen ähnliche Bluse mit blauen Pünktchen.</a:t>
            </a:r>
            <a:endParaRPr lang="ru-RU" sz="3400" dirty="0" smtClean="0"/>
          </a:p>
          <a:p>
            <a:pPr fontAlgn="t"/>
            <a:r>
              <a:rPr lang="de-DE" sz="3400" dirty="0" smtClean="0"/>
              <a:t>Sie ist weiß.</a:t>
            </a:r>
            <a:endParaRPr lang="ru-RU" sz="3400" dirty="0" smtClean="0"/>
          </a:p>
          <a:p>
            <a:pPr fontAlgn="t"/>
            <a:r>
              <a:rPr lang="de-DE" sz="3400" dirty="0" smtClean="0"/>
              <a:t>Diese Bluse steht Ihnen bestimmt gut.</a:t>
            </a:r>
            <a:endParaRPr lang="ru-RU" sz="3400" dirty="0" smtClean="0"/>
          </a:p>
          <a:p>
            <a:pPr fontAlgn="t"/>
            <a:r>
              <a:rPr lang="de-DE" sz="3400" dirty="0" smtClean="0"/>
              <a:t>Fünfundvierzig Euro.</a:t>
            </a:r>
            <a:endParaRPr lang="ru-RU" sz="3400" dirty="0" smtClean="0"/>
          </a:p>
          <a:p>
            <a:pPr fontAlgn="t"/>
            <a:r>
              <a:rPr lang="de-DE" sz="3400" dirty="0" smtClean="0"/>
              <a:t>Ich muss mal sehen.</a:t>
            </a:r>
            <a:endParaRPr lang="ru-RU" sz="3400" dirty="0" smtClean="0"/>
          </a:p>
          <a:p>
            <a:pPr fontAlgn="t"/>
            <a:r>
              <a:rPr lang="de-DE" sz="3400" dirty="0" smtClean="0"/>
              <a:t>Warten Sie bitte…</a:t>
            </a:r>
            <a:endParaRPr lang="ru-RU" sz="3400" dirty="0" smtClean="0"/>
          </a:p>
          <a:p>
            <a:pPr fontAlgn="t"/>
            <a:r>
              <a:rPr lang="de-DE" sz="3400" dirty="0" smtClean="0"/>
              <a:t>Wir haben Ihre Größe.</a:t>
            </a:r>
            <a:endParaRPr lang="ru-RU" sz="3400" dirty="0" smtClean="0"/>
          </a:p>
          <a:p>
            <a:pPr fontAlgn="t"/>
            <a:r>
              <a:rPr lang="de-DE" sz="3400" dirty="0" smtClean="0"/>
              <a:t>Sie können die Kleidung in der Kabine anprobieren.</a:t>
            </a:r>
            <a:endParaRPr lang="ru-RU" sz="3400" dirty="0" smtClean="0"/>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500034" y="142858"/>
            <a:ext cx="8143932" cy="5262979"/>
          </a:xfrm>
          <a:prstGeom prst="rect">
            <a:avLst/>
          </a:prstGeom>
        </p:spPr>
        <p:txBody>
          <a:bodyPr wrap="square">
            <a:spAutoFit/>
          </a:bodyPr>
          <a:lstStyle/>
          <a:p>
            <a:pPr lvl="0" fontAlgn="base">
              <a:spcBef>
                <a:spcPct val="0"/>
              </a:spcBef>
              <a:spcAft>
                <a:spcPct val="0"/>
              </a:spcAft>
            </a:pPr>
            <a:r>
              <a:rPr lang="en-US" sz="1400" b="1" dirty="0" err="1" smtClean="0">
                <a:solidFill>
                  <a:srgbClr val="FF0000"/>
                </a:solidFill>
                <a:latin typeface="Times New Roman" pitchFamily="18" charset="0"/>
                <a:cs typeface="Times New Roman" pitchFamily="18" charset="0"/>
              </a:rPr>
              <a:t>Lösung</a:t>
            </a:r>
            <a:r>
              <a:rPr lang="ru-RU" sz="1400" b="1" dirty="0" smtClean="0">
                <a:solidFill>
                  <a:srgbClr val="FF0000"/>
                </a:solidFill>
                <a:latin typeface="Times New Roman" pitchFamily="18" charset="0"/>
                <a:cs typeface="Times New Roman" pitchFamily="18" charset="0"/>
              </a:rPr>
              <a:t>:</a:t>
            </a:r>
          </a:p>
          <a:p>
            <a:pPr lvl="0" fontAlgn="base">
              <a:spcBef>
                <a:spcPct val="0"/>
              </a:spcBef>
              <a:spcAft>
                <a:spcPct val="0"/>
              </a:spcAft>
            </a:pPr>
            <a:r>
              <a:rPr lang="de-DE" sz="1400" dirty="0" smtClean="0">
                <a:solidFill>
                  <a:srgbClr val="002060"/>
                </a:solidFill>
                <a:latin typeface="Times New Roman" pitchFamily="18" charset="0"/>
                <a:ea typeface="Times New Roman" pitchFamily="18" charset="0"/>
                <a:cs typeface="Times New Roman" pitchFamily="18" charset="0"/>
              </a:rPr>
              <a:t>-Kann ich Ihnen helfen?</a:t>
            </a:r>
            <a:br>
              <a:rPr lang="de-DE" sz="1400" dirty="0" smtClean="0">
                <a:solidFill>
                  <a:srgbClr val="002060"/>
                </a:solidFill>
                <a:latin typeface="Times New Roman" pitchFamily="18" charset="0"/>
                <a:ea typeface="Times New Roman" pitchFamily="18" charset="0"/>
                <a:cs typeface="Times New Roman" pitchFamily="18" charset="0"/>
              </a:rPr>
            </a:br>
            <a:r>
              <a:rPr lang="de-DE" sz="1400" dirty="0" smtClean="0">
                <a:solidFill>
                  <a:srgbClr val="002060"/>
                </a:solidFill>
                <a:latin typeface="Times New Roman" pitchFamily="18" charset="0"/>
                <a:ea typeface="Times New Roman" pitchFamily="18" charset="0"/>
                <a:cs typeface="Times New Roman" pitchFamily="18" charset="0"/>
              </a:rPr>
              <a:t>– Ich hätte gern diese Bluse mit roten und grünen Streifen.</a:t>
            </a:r>
            <a:br>
              <a:rPr lang="de-DE" sz="1400" dirty="0" smtClean="0">
                <a:solidFill>
                  <a:srgbClr val="002060"/>
                </a:solidFill>
                <a:latin typeface="Times New Roman" pitchFamily="18" charset="0"/>
                <a:ea typeface="Times New Roman" pitchFamily="18" charset="0"/>
                <a:cs typeface="Times New Roman" pitchFamily="18" charset="0"/>
              </a:rPr>
            </a:br>
            <a:r>
              <a:rPr lang="de-DE" sz="1400" dirty="0" smtClean="0">
                <a:solidFill>
                  <a:srgbClr val="002060"/>
                </a:solidFill>
                <a:latin typeface="Times New Roman" pitchFamily="18" charset="0"/>
                <a:ea typeface="Times New Roman" pitchFamily="18" charset="0"/>
                <a:cs typeface="Times New Roman" pitchFamily="18" charset="0"/>
              </a:rPr>
              <a:t>–Welche Größe haben Sie?</a:t>
            </a:r>
            <a:br>
              <a:rPr lang="de-DE" sz="1400" dirty="0" smtClean="0">
                <a:solidFill>
                  <a:srgbClr val="002060"/>
                </a:solidFill>
                <a:latin typeface="Times New Roman" pitchFamily="18" charset="0"/>
                <a:ea typeface="Times New Roman" pitchFamily="18" charset="0"/>
                <a:cs typeface="Times New Roman" pitchFamily="18" charset="0"/>
              </a:rPr>
            </a:br>
            <a:r>
              <a:rPr lang="de-DE" sz="1400" dirty="0" smtClean="0">
                <a:solidFill>
                  <a:srgbClr val="002060"/>
                </a:solidFill>
                <a:latin typeface="Times New Roman" pitchFamily="18" charset="0"/>
                <a:ea typeface="Times New Roman" pitchFamily="18" charset="0"/>
                <a:cs typeface="Times New Roman" pitchFamily="18" charset="0"/>
              </a:rPr>
              <a:t>– Größe sechsundvierzig.</a:t>
            </a:r>
            <a:br>
              <a:rPr lang="de-DE" sz="1400" dirty="0" smtClean="0">
                <a:solidFill>
                  <a:srgbClr val="002060"/>
                </a:solidFill>
                <a:latin typeface="Times New Roman" pitchFamily="18" charset="0"/>
                <a:ea typeface="Times New Roman" pitchFamily="18" charset="0"/>
                <a:cs typeface="Times New Roman" pitchFamily="18" charset="0"/>
              </a:rPr>
            </a:br>
            <a:r>
              <a:rPr lang="de-DE" sz="1400" dirty="0" smtClean="0">
                <a:solidFill>
                  <a:srgbClr val="002060"/>
                </a:solidFill>
                <a:latin typeface="Times New Roman" pitchFamily="18" charset="0"/>
                <a:ea typeface="Times New Roman" pitchFamily="18" charset="0"/>
                <a:cs typeface="Times New Roman" pitchFamily="18" charset="0"/>
              </a:rPr>
              <a:t>– Ein Moment bitte. Ich hole jetzt die Bluse…</a:t>
            </a:r>
            <a:endParaRPr lang="ru-RU" sz="1400" dirty="0" smtClean="0">
              <a:solidFill>
                <a:srgbClr val="00206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de-DE" sz="1400" dirty="0" smtClean="0">
                <a:solidFill>
                  <a:srgbClr val="002060"/>
                </a:solidFill>
                <a:latin typeface="Times New Roman" pitchFamily="18" charset="0"/>
                <a:ea typeface="Times New Roman" pitchFamily="18" charset="0"/>
                <a:cs typeface="Times New Roman" pitchFamily="18" charset="0"/>
              </a:rPr>
              <a:t>Entschuldigung, aber wir haben die Bluse in Ihrer Größe nicht mehr mit roten und grünen Streifen.</a:t>
            </a:r>
            <a:endParaRPr lang="ru-RU" sz="1400" dirty="0" smtClean="0">
              <a:solidFill>
                <a:srgbClr val="00206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de-DE" sz="1400" dirty="0" smtClean="0">
                <a:solidFill>
                  <a:srgbClr val="002060"/>
                </a:solidFill>
                <a:latin typeface="Times New Roman" pitchFamily="18" charset="0"/>
                <a:ea typeface="Times New Roman" pitchFamily="18" charset="0"/>
                <a:cs typeface="Times New Roman" pitchFamily="18" charset="0"/>
              </a:rPr>
              <a:t> Nur noch mit weißen und grauen Streifen.</a:t>
            </a:r>
            <a:br>
              <a:rPr lang="de-DE" sz="1400" dirty="0" smtClean="0">
                <a:solidFill>
                  <a:srgbClr val="002060"/>
                </a:solidFill>
                <a:latin typeface="Times New Roman" pitchFamily="18" charset="0"/>
                <a:ea typeface="Times New Roman" pitchFamily="18" charset="0"/>
                <a:cs typeface="Times New Roman" pitchFamily="18" charset="0"/>
              </a:rPr>
            </a:br>
            <a:r>
              <a:rPr lang="de-DE" sz="1400" dirty="0" smtClean="0">
                <a:solidFill>
                  <a:srgbClr val="002060"/>
                </a:solidFill>
                <a:latin typeface="Times New Roman" pitchFamily="18" charset="0"/>
                <a:ea typeface="Times New Roman" pitchFamily="18" charset="0"/>
                <a:cs typeface="Times New Roman" pitchFamily="18" charset="0"/>
              </a:rPr>
              <a:t>– Nein, diese gefällt mir nicht, danke.</a:t>
            </a:r>
            <a:endParaRPr lang="ru-RU" sz="1400" dirty="0" smtClean="0">
              <a:solidFill>
                <a:srgbClr val="00206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de-DE" sz="1400" dirty="0" smtClean="0">
                <a:solidFill>
                  <a:srgbClr val="002060"/>
                </a:solidFill>
                <a:latin typeface="Times New Roman" pitchFamily="18" charset="0"/>
                <a:ea typeface="Times New Roman" pitchFamily="18" charset="0"/>
                <a:cs typeface="Times New Roman" pitchFamily="18" charset="0"/>
              </a:rPr>
              <a:t> Grau steht mir nicht</a:t>
            </a:r>
            <a:endParaRPr lang="ru-RU" sz="1400" dirty="0" smtClean="0">
              <a:solidFill>
                <a:srgbClr val="00206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de-DE" sz="1400" dirty="0" smtClean="0">
                <a:solidFill>
                  <a:srgbClr val="002060"/>
                </a:solidFill>
                <a:latin typeface="Times New Roman" pitchFamily="18" charset="0"/>
                <a:ea typeface="Times New Roman" pitchFamily="18" charset="0"/>
                <a:cs typeface="Times New Roman" pitchFamily="18" charset="0"/>
              </a:rPr>
              <a:t>– Sie haben blaue Augen. Grau passt dazu ganz gut</a:t>
            </a:r>
            <a:br>
              <a:rPr lang="de-DE" sz="1400" dirty="0" smtClean="0">
                <a:solidFill>
                  <a:srgbClr val="002060"/>
                </a:solidFill>
                <a:latin typeface="Times New Roman" pitchFamily="18" charset="0"/>
                <a:ea typeface="Times New Roman" pitchFamily="18" charset="0"/>
                <a:cs typeface="Times New Roman" pitchFamily="18" charset="0"/>
              </a:rPr>
            </a:br>
            <a:r>
              <a:rPr lang="de-DE" sz="1400" dirty="0" smtClean="0">
                <a:solidFill>
                  <a:srgbClr val="002060"/>
                </a:solidFill>
                <a:latin typeface="Times New Roman" pitchFamily="18" charset="0"/>
                <a:ea typeface="Times New Roman" pitchFamily="18" charset="0"/>
                <a:cs typeface="Times New Roman" pitchFamily="18" charset="0"/>
              </a:rPr>
              <a:t>– Nein, ich mag kein Grau. Haben Sie vielleicht andere Blusen?</a:t>
            </a:r>
            <a:endParaRPr lang="ru-RU" sz="1400" dirty="0" smtClean="0">
              <a:solidFill>
                <a:srgbClr val="00206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de-DE" sz="1400" dirty="0" smtClean="0">
                <a:solidFill>
                  <a:srgbClr val="002060"/>
                </a:solidFill>
                <a:latin typeface="Times New Roman" pitchFamily="18" charset="0"/>
                <a:ea typeface="Times New Roman" pitchFamily="18" charset="0"/>
                <a:cs typeface="Times New Roman" pitchFamily="18" charset="0"/>
              </a:rPr>
              <a:t>– Ich zeige jetzt Ihnen ähnliche Bluse mit blauen Pünktchen. Sie ist weiß. Diese Bluse steht Ihnen bestimmt gut</a:t>
            </a:r>
            <a:br>
              <a:rPr lang="de-DE" sz="1400" dirty="0" smtClean="0">
                <a:solidFill>
                  <a:srgbClr val="002060"/>
                </a:solidFill>
                <a:latin typeface="Times New Roman" pitchFamily="18" charset="0"/>
                <a:ea typeface="Times New Roman" pitchFamily="18" charset="0"/>
                <a:cs typeface="Times New Roman" pitchFamily="18" charset="0"/>
              </a:rPr>
            </a:br>
            <a:r>
              <a:rPr lang="de-DE" sz="1400" dirty="0" smtClean="0">
                <a:solidFill>
                  <a:srgbClr val="002060"/>
                </a:solidFill>
                <a:latin typeface="Times New Roman" pitchFamily="18" charset="0"/>
                <a:ea typeface="Times New Roman" pitchFamily="18" charset="0"/>
                <a:cs typeface="Times New Roman" pitchFamily="18" charset="0"/>
              </a:rPr>
              <a:t>– Ja, sie gefällt mir ganz gut. Was kostet diese Bluse?</a:t>
            </a:r>
            <a:endParaRPr lang="ru-RU" sz="1400" dirty="0" smtClean="0">
              <a:solidFill>
                <a:srgbClr val="00206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de-DE" sz="1400" dirty="0" smtClean="0">
                <a:solidFill>
                  <a:srgbClr val="002060"/>
                </a:solidFill>
                <a:latin typeface="Times New Roman" pitchFamily="18" charset="0"/>
                <a:ea typeface="Times New Roman" pitchFamily="18" charset="0"/>
                <a:cs typeface="Times New Roman" pitchFamily="18" charset="0"/>
              </a:rPr>
              <a:t>– Fünfundvierzig Euro</a:t>
            </a:r>
            <a:endParaRPr lang="ru-RU" sz="1400" dirty="0" smtClean="0">
              <a:solidFill>
                <a:srgbClr val="00206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de-DE" sz="1400" dirty="0" smtClean="0">
                <a:solidFill>
                  <a:srgbClr val="002060"/>
                </a:solidFill>
                <a:latin typeface="Times New Roman" pitchFamily="18" charset="0"/>
                <a:ea typeface="Times New Roman" pitchFamily="18" charset="0"/>
                <a:cs typeface="Times New Roman" pitchFamily="18" charset="0"/>
              </a:rPr>
              <a:t>– Gut. Ich möchte noch diese blauen Jeans anprobieren. Haben Sie Größe zweiundvierzig?</a:t>
            </a:r>
            <a:endParaRPr lang="ru-RU" sz="1400" dirty="0" smtClean="0">
              <a:solidFill>
                <a:srgbClr val="00206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de-DE" sz="1400" dirty="0" smtClean="0">
                <a:solidFill>
                  <a:srgbClr val="002060"/>
                </a:solidFill>
                <a:latin typeface="Times New Roman" pitchFamily="18" charset="0"/>
                <a:ea typeface="Times New Roman" pitchFamily="18" charset="0"/>
                <a:cs typeface="Times New Roman" pitchFamily="18" charset="0"/>
              </a:rPr>
              <a:t>– Ich muss mal sehen. Warten Sie bitte…Wir haben Ihre Größe.</a:t>
            </a:r>
            <a:endParaRPr lang="ru-RU" sz="1400" dirty="0" smtClean="0">
              <a:solidFill>
                <a:srgbClr val="00206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de-DE" sz="1400" dirty="0" smtClean="0">
                <a:solidFill>
                  <a:srgbClr val="002060"/>
                </a:solidFill>
                <a:latin typeface="Times New Roman" pitchFamily="18" charset="0"/>
                <a:ea typeface="Times New Roman" pitchFamily="18" charset="0"/>
                <a:cs typeface="Times New Roman" pitchFamily="18" charset="0"/>
              </a:rPr>
              <a:t> Sie können die Kleidung in der Kabine anprobieren.</a:t>
            </a:r>
            <a:endParaRPr lang="ru-RU" sz="1400" dirty="0" smtClean="0">
              <a:solidFill>
                <a:srgbClr val="00206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de-DE" sz="1400" dirty="0" smtClean="0">
                <a:solidFill>
                  <a:srgbClr val="002060"/>
                </a:solidFill>
                <a:latin typeface="Times New Roman" pitchFamily="18" charset="0"/>
                <a:ea typeface="Times New Roman" pitchFamily="18" charset="0"/>
                <a:cs typeface="Times New Roman" pitchFamily="18" charset="0"/>
              </a:rPr>
              <a:t>– Danke…Die Bluse passt mir. Die Jeans liegen aber eng in der Taille an.</a:t>
            </a:r>
            <a:endParaRPr lang="ru-RU" sz="1400" dirty="0" smtClean="0">
              <a:solidFill>
                <a:srgbClr val="00206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de-DE" sz="1400" dirty="0" smtClean="0">
                <a:solidFill>
                  <a:srgbClr val="002060"/>
                </a:solidFill>
                <a:latin typeface="Times New Roman" pitchFamily="18" charset="0"/>
                <a:ea typeface="Times New Roman" pitchFamily="18" charset="0"/>
                <a:cs typeface="Times New Roman" pitchFamily="18" charset="0"/>
              </a:rPr>
              <a:t>– Leider haben wir diese Jeans in größerer Größe nicht.</a:t>
            </a:r>
            <a:endParaRPr lang="ru-RU" sz="1400" dirty="0" smtClean="0">
              <a:solidFill>
                <a:srgbClr val="00206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de-DE" sz="1400" dirty="0" smtClean="0">
                <a:solidFill>
                  <a:srgbClr val="002060"/>
                </a:solidFill>
                <a:latin typeface="Times New Roman" pitchFamily="18" charset="0"/>
                <a:ea typeface="Times New Roman" pitchFamily="18" charset="0"/>
                <a:cs typeface="Times New Roman" pitchFamily="18" charset="0"/>
              </a:rPr>
              <a:t>– Klar. Dann nehme ich nur die Bluse.</a:t>
            </a:r>
            <a:endParaRPr lang="ru-RU" sz="1400" dirty="0" smtClean="0">
              <a:solidFill>
                <a:srgbClr val="00206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de-DE" sz="1400" dirty="0" smtClean="0">
                <a:solidFill>
                  <a:srgbClr val="002060"/>
                </a:solidFill>
                <a:latin typeface="Times New Roman" pitchFamily="18" charset="0"/>
                <a:ea typeface="Times New Roman" pitchFamily="18" charset="0"/>
                <a:cs typeface="Times New Roman" pitchFamily="18" charset="0"/>
              </a:rPr>
              <a:t> Kann ich mit der Kreditkarte bezahlen?</a:t>
            </a:r>
            <a:endParaRPr lang="ru-RU" sz="1400" dirty="0" smtClean="0">
              <a:solidFill>
                <a:srgbClr val="00206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de-DE" sz="1400" dirty="0" smtClean="0">
                <a:solidFill>
                  <a:srgbClr val="002060"/>
                </a:solidFill>
                <a:latin typeface="Times New Roman" pitchFamily="18" charset="0"/>
                <a:ea typeface="Times New Roman" pitchFamily="18" charset="0"/>
                <a:cs typeface="Times New Roman" pitchFamily="18" charset="0"/>
              </a:rPr>
              <a:t>– Ja, natürlich…Auf Wiedersehen</a:t>
            </a:r>
            <a:endParaRPr lang="ru-RU" sz="1400" dirty="0" smtClean="0">
              <a:solidFill>
                <a:srgbClr val="00206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de-DE" sz="1400" dirty="0" smtClean="0">
                <a:solidFill>
                  <a:srgbClr val="002060"/>
                </a:solidFill>
                <a:latin typeface="Times New Roman" pitchFamily="18" charset="0"/>
                <a:ea typeface="Times New Roman" pitchFamily="18" charset="0"/>
                <a:cs typeface="Times New Roman" pitchFamily="18" charset="0"/>
              </a:rPr>
              <a:t>– Vielen Dank. </a:t>
            </a:r>
            <a:r>
              <a:rPr lang="ru-RU" sz="1400" dirty="0" err="1" smtClean="0">
                <a:solidFill>
                  <a:srgbClr val="002060"/>
                </a:solidFill>
                <a:latin typeface="Times New Roman" pitchFamily="18" charset="0"/>
                <a:ea typeface="Times New Roman" pitchFamily="18" charset="0"/>
                <a:cs typeface="Times New Roman" pitchFamily="18" charset="0"/>
              </a:rPr>
              <a:t>Tschüs</a:t>
            </a:r>
            <a:r>
              <a:rPr lang="ru-RU" sz="1400" dirty="0" smtClean="0">
                <a:solidFill>
                  <a:srgbClr val="002060"/>
                </a:solidFill>
                <a:latin typeface="Times New Roman" pitchFamily="18" charset="0"/>
                <a:ea typeface="Times New Roman" pitchFamily="18" charset="0"/>
                <a:cs typeface="Times New Roman" pitchFamily="18" charset="0"/>
              </a:rPr>
              <a:t>!</a:t>
            </a:r>
            <a:endParaRPr lang="ru-RU" sz="1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09753"/>
            <a:ext cx="9144000" cy="4347344"/>
          </a:xfrm>
          <a:prstGeom prst="rect">
            <a:avLst/>
          </a:prstGeom>
        </p:spPr>
        <p:txBody>
          <a:bodyPr wrap="square">
            <a:spAutoFit/>
          </a:bodyPr>
          <a:lstStyle/>
          <a:p>
            <a:r>
              <a:rPr lang="en-US" b="1" dirty="0" err="1" smtClean="0">
                <a:solidFill>
                  <a:srgbClr val="FF0000"/>
                </a:solidFill>
              </a:rPr>
              <a:t>Selbstständige</a:t>
            </a:r>
            <a:r>
              <a:rPr lang="en-US" b="1" dirty="0" smtClean="0">
                <a:solidFill>
                  <a:srgbClr val="FF0000"/>
                </a:solidFill>
              </a:rPr>
              <a:t> </a:t>
            </a:r>
            <a:r>
              <a:rPr lang="en-US" b="1" dirty="0" err="1" smtClean="0">
                <a:solidFill>
                  <a:srgbClr val="FF0000"/>
                </a:solidFill>
              </a:rPr>
              <a:t>Arbeit</a:t>
            </a:r>
            <a:r>
              <a:rPr lang="de-DE" b="1" dirty="0" smtClean="0">
                <a:solidFill>
                  <a:srgbClr val="FF0000"/>
                </a:solidFill>
              </a:rPr>
              <a:t> .</a:t>
            </a:r>
            <a:r>
              <a:rPr lang="ru-RU" b="1" dirty="0" smtClean="0">
                <a:solidFill>
                  <a:srgbClr val="FF0000"/>
                </a:solidFill>
              </a:rPr>
              <a:t>  </a:t>
            </a:r>
            <a:r>
              <a:rPr lang="en-US" b="1" dirty="0" err="1" smtClean="0">
                <a:solidFill>
                  <a:srgbClr val="FF0000"/>
                </a:solidFill>
              </a:rPr>
              <a:t>Übung</a:t>
            </a:r>
            <a:r>
              <a:rPr lang="en-US" b="1" dirty="0" smtClean="0">
                <a:solidFill>
                  <a:srgbClr val="FF0000"/>
                </a:solidFill>
              </a:rPr>
              <a:t> 1</a:t>
            </a:r>
            <a:r>
              <a:rPr lang="en-US" sz="1100" b="1" dirty="0" smtClean="0">
                <a:solidFill>
                  <a:srgbClr val="FF0000"/>
                </a:solidFill>
              </a:rPr>
              <a:t>. </a:t>
            </a:r>
          </a:p>
          <a:p>
            <a:r>
              <a:rPr lang="en-US" sz="1100" b="1" dirty="0" smtClean="0">
                <a:solidFill>
                  <a:srgbClr val="FF0000"/>
                </a:solidFill>
              </a:rPr>
              <a:t> </a:t>
            </a:r>
            <a:r>
              <a:rPr lang="de-DE" b="1" dirty="0" smtClean="0">
                <a:solidFill>
                  <a:srgbClr val="002060"/>
                </a:solidFill>
              </a:rPr>
              <a:t>Woher kamen die  Jeans</a:t>
            </a:r>
            <a:r>
              <a:rPr lang="ru-RU" b="1" dirty="0" smtClean="0">
                <a:solidFill>
                  <a:srgbClr val="002060"/>
                </a:solidFill>
              </a:rPr>
              <a:t>?</a:t>
            </a:r>
          </a:p>
          <a:p>
            <a:endParaRPr lang="de-DE" sz="1400" dirty="0" smtClean="0"/>
          </a:p>
          <a:p>
            <a:r>
              <a:rPr lang="de-DE" dirty="0" smtClean="0"/>
              <a:t>     </a:t>
            </a:r>
            <a:r>
              <a:rPr lang="de-DE" dirty="0" smtClean="0">
                <a:solidFill>
                  <a:srgbClr val="002060"/>
                </a:solidFill>
              </a:rPr>
              <a:t> Heute trägt fast jeder Jeans</a:t>
            </a:r>
            <a:r>
              <a:rPr lang="ru-RU" dirty="0" smtClean="0">
                <a:solidFill>
                  <a:srgbClr val="002060"/>
                </a:solidFill>
              </a:rPr>
              <a:t>.</a:t>
            </a:r>
            <a:endParaRPr lang="de-DE" b="1" dirty="0" smtClean="0">
              <a:solidFill>
                <a:srgbClr val="002060"/>
              </a:solidFill>
            </a:endParaRPr>
          </a:p>
          <a:p>
            <a:endParaRPr lang="de-DE" b="1" dirty="0" smtClean="0">
              <a:solidFill>
                <a:srgbClr val="002060"/>
              </a:solidFill>
            </a:endParaRPr>
          </a:p>
          <a:p>
            <a:endParaRPr lang="de-DE" b="1" dirty="0" smtClean="0">
              <a:solidFill>
                <a:srgbClr val="002060"/>
              </a:solidFill>
            </a:endParaRPr>
          </a:p>
          <a:p>
            <a:endParaRPr lang="de-DE" b="1" dirty="0" smtClean="0">
              <a:solidFill>
                <a:srgbClr val="002060"/>
              </a:solidFill>
            </a:endParaRPr>
          </a:p>
          <a:p>
            <a:endParaRPr lang="de-DE" b="1" dirty="0" smtClean="0">
              <a:solidFill>
                <a:srgbClr val="002060"/>
              </a:solidFill>
            </a:endParaRPr>
          </a:p>
          <a:p>
            <a:endParaRPr lang="de-DE" sz="1050" dirty="0" smtClean="0"/>
          </a:p>
          <a:p>
            <a:r>
              <a:rPr lang="ru-RU" sz="1200" dirty="0" smtClean="0">
                <a:solidFill>
                  <a:srgbClr val="002060"/>
                </a:solidFill>
              </a:rPr>
              <a:t>           </a:t>
            </a:r>
            <a:r>
              <a:rPr lang="de-DE" sz="1400" dirty="0" smtClean="0">
                <a:solidFill>
                  <a:srgbClr val="002060"/>
                </a:solidFill>
              </a:rPr>
              <a:t>Viele junge und auch ältere Leute können sich gar nicht mehr   vorstellen,          jemals eine andere Hose anzuziehen. Jeans sind immer noch modern, obwohl diese „Superhose” schon mehr als 140 Jahre alt ist. Erfunden hat sie Levi </a:t>
            </a:r>
            <a:r>
              <a:rPr lang="de-DE" sz="1400" dirty="0" err="1" smtClean="0">
                <a:solidFill>
                  <a:srgbClr val="002060"/>
                </a:solidFill>
              </a:rPr>
              <a:t>Strauss</a:t>
            </a:r>
            <a:r>
              <a:rPr lang="de-DE" sz="1400" dirty="0" smtClean="0">
                <a:solidFill>
                  <a:srgbClr val="002060"/>
                </a:solidFill>
              </a:rPr>
              <a:t>. </a:t>
            </a:r>
            <a:endParaRPr lang="ru-RU" sz="1400" dirty="0" smtClean="0">
              <a:solidFill>
                <a:srgbClr val="002060"/>
              </a:solidFill>
            </a:endParaRPr>
          </a:p>
          <a:p>
            <a:r>
              <a:rPr lang="de-DE" sz="1400" dirty="0" smtClean="0">
                <a:solidFill>
                  <a:srgbClr val="002060"/>
                </a:solidFill>
              </a:rPr>
              <a:t>Als er im Jahre 1848 nach Amerika kam, hatte er sich bestimmt nicht gedacht, dass er einmal eine weltberühmte Erfindung machen würde. Levi </a:t>
            </a:r>
            <a:r>
              <a:rPr lang="de-DE" sz="1400" dirty="0" err="1" smtClean="0">
                <a:solidFill>
                  <a:srgbClr val="002060"/>
                </a:solidFill>
              </a:rPr>
              <a:t>Strauss</a:t>
            </a:r>
            <a:r>
              <a:rPr lang="de-DE" sz="1400" dirty="0" smtClean="0">
                <a:solidFill>
                  <a:srgbClr val="002060"/>
                </a:solidFill>
              </a:rPr>
              <a:t>, der den Beruf eines Schneiders gelernt hatte, war mit 18 Jahren aus Deutschland nach Amerika ausgewandert, um dort sein Glück zu suchen.</a:t>
            </a:r>
            <a:endParaRPr lang="ru-RU" sz="1400" dirty="0" smtClean="0">
              <a:solidFill>
                <a:srgbClr val="002060"/>
              </a:solidFill>
            </a:endParaRPr>
          </a:p>
          <a:p>
            <a:r>
              <a:rPr lang="de-DE" sz="1400" dirty="0" smtClean="0">
                <a:solidFill>
                  <a:srgbClr val="002060"/>
                </a:solidFill>
              </a:rPr>
              <a:t> Seine Familie, Vater, Mutter und acht Geschwister, musste er in der Heimat zurücklassen. Nach einer langen und beschwerlichen Seereise war er schließlich nach San Francisco gekommen. Dort herrschte zu dieser Zeit das Goldfieber. Viele Menschen kamen ins Land, um in den Bergen und Flüssen nach Gold zu suchen. Levi </a:t>
            </a:r>
            <a:r>
              <a:rPr lang="de-DE" sz="1400" dirty="0" err="1" smtClean="0">
                <a:solidFill>
                  <a:srgbClr val="002060"/>
                </a:solidFill>
              </a:rPr>
              <a:t>Strauss</a:t>
            </a:r>
            <a:r>
              <a:rPr lang="de-DE" sz="1400" dirty="0" smtClean="0">
                <a:solidFill>
                  <a:srgbClr val="002060"/>
                </a:solidFill>
              </a:rPr>
              <a:t> träumte aber davon, einmal ein eigenes Geschäft zu eröffnen, und so begann er, in einem kleinen Laden als Verkäufer zu arbeiten.</a:t>
            </a:r>
            <a:endParaRPr lang="ru-RU" sz="1400" dirty="0" smtClean="0">
              <a:solidFill>
                <a:srgbClr val="002060"/>
              </a:solidFill>
            </a:endParaRPr>
          </a:p>
        </p:txBody>
      </p:sp>
      <p:pic>
        <p:nvPicPr>
          <p:cNvPr id="5" name="Рисунок 4" descr="https://news.justcollecting.com/wp-content/uploads/2018/05/levi-jeans-image-small.jpg"/>
          <p:cNvPicPr/>
          <p:nvPr/>
        </p:nvPicPr>
        <p:blipFill>
          <a:blip r:embed="rId2" cstate="print"/>
          <a:srcRect/>
          <a:stretch>
            <a:fillRect/>
          </a:stretch>
        </p:blipFill>
        <p:spPr bwMode="auto">
          <a:xfrm>
            <a:off x="4214810" y="142858"/>
            <a:ext cx="2928958" cy="1857388"/>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de-DE" sz="1400" dirty="0" smtClean="0">
                <a:solidFill>
                  <a:srgbClr val="002060"/>
                </a:solidFill>
              </a:rPr>
              <a:t>Doch eines Tages brach in dem Laden ein Feuer aus, und Levi </a:t>
            </a:r>
            <a:r>
              <a:rPr lang="de-DE" sz="1400" dirty="0" err="1" smtClean="0">
                <a:solidFill>
                  <a:srgbClr val="002060"/>
                </a:solidFill>
              </a:rPr>
              <a:t>Strauss</a:t>
            </a:r>
            <a:r>
              <a:rPr lang="de-DE" sz="1400" dirty="0" smtClean="0">
                <a:solidFill>
                  <a:srgbClr val="002060"/>
                </a:solidFill>
              </a:rPr>
              <a:t> verlor sein Arbeitsplatz. Da gab ihm ein Freund einen Rat: „Geh doch zu den Goldgräbern, die brauchen dich. Du bist doch Schneider, die Goldgräber können ihre Hosen nicht selber reparieren, und Frauen gibt es dort keine.”</a:t>
            </a:r>
            <a:r>
              <a:rPr lang="ru-RU" sz="1400" dirty="0" smtClean="0">
                <a:solidFill>
                  <a:srgbClr val="002060"/>
                </a:solidFill>
              </a:rPr>
              <a:t/>
            </a:r>
            <a:br>
              <a:rPr lang="ru-RU" sz="1400" dirty="0" smtClean="0">
                <a:solidFill>
                  <a:srgbClr val="002060"/>
                </a:solidFill>
              </a:rPr>
            </a:br>
            <a:endParaRPr lang="ru-RU" sz="1400" dirty="0"/>
          </a:p>
        </p:txBody>
      </p:sp>
      <p:sp>
        <p:nvSpPr>
          <p:cNvPr id="3" name="Содержимое 2"/>
          <p:cNvSpPr>
            <a:spLocks noGrp="1"/>
          </p:cNvSpPr>
          <p:nvPr>
            <p:ph idx="1"/>
          </p:nvPr>
        </p:nvSpPr>
        <p:spPr/>
        <p:txBody>
          <a:bodyPr>
            <a:normAutofit fontScale="32500" lnSpcReduction="20000"/>
          </a:bodyPr>
          <a:lstStyle/>
          <a:p>
            <a:pPr marL="4038600"/>
            <a:r>
              <a:rPr lang="de-DE" sz="4000" dirty="0" smtClean="0">
                <a:solidFill>
                  <a:srgbClr val="002060"/>
                </a:solidFill>
              </a:rPr>
              <a:t>So baute sich Levi </a:t>
            </a:r>
            <a:r>
              <a:rPr lang="de-DE" sz="4000" dirty="0" err="1" smtClean="0">
                <a:solidFill>
                  <a:srgbClr val="002060"/>
                </a:solidFill>
              </a:rPr>
              <a:t>Strauss</a:t>
            </a:r>
            <a:r>
              <a:rPr lang="de-DE" sz="4000" dirty="0" smtClean="0">
                <a:solidFill>
                  <a:srgbClr val="002060"/>
                </a:solidFill>
              </a:rPr>
              <a:t> ein Häuschen aus Holz und begann zu arbeiten. Sein Geschäft ging gut. Er kaufte alte Kleider, brachte sie in Ordnung und verkaufte sie wieder mit Gewinn. Eines Tages wurde ihm zu einem günstigen Preis ein großes Stück blauer Baumwollstoff angeboten. Er kaufte ihn und machte daraus Decken für die Pferdewagen der Goldgräber. </a:t>
            </a:r>
            <a:endParaRPr lang="ru-RU" sz="4000" dirty="0" smtClean="0">
              <a:solidFill>
                <a:srgbClr val="002060"/>
              </a:solidFill>
            </a:endParaRPr>
          </a:p>
          <a:p>
            <a:pPr marL="4038600"/>
            <a:r>
              <a:rPr lang="de-DE" sz="4000" dirty="0" smtClean="0">
                <a:solidFill>
                  <a:srgbClr val="002060"/>
                </a:solidFill>
              </a:rPr>
              <a:t>Aber niemand wollte sie kaufen. „Decken brauchen wir keine”, sagten die Goldgräber, „was wir brauchen, sind Hosen!” Levi </a:t>
            </a:r>
            <a:r>
              <a:rPr lang="de-DE" sz="4000" dirty="0" err="1" smtClean="0">
                <a:solidFill>
                  <a:srgbClr val="002060"/>
                </a:solidFill>
              </a:rPr>
              <a:t>Strauss</a:t>
            </a:r>
            <a:r>
              <a:rPr lang="de-DE" sz="4000" dirty="0" smtClean="0">
                <a:solidFill>
                  <a:srgbClr val="002060"/>
                </a:solidFill>
              </a:rPr>
              <a:t> erkannte sofort die Gelegenheit und machte aus dem blauen, festen Deckenstoff Hosen. Das war die Erfindung der Blue Jeans! Sie wurde sofort in ganz Amerika ein Erfolg.</a:t>
            </a:r>
            <a:endParaRPr lang="ru-RU" sz="4000" dirty="0" smtClean="0">
              <a:solidFill>
                <a:srgbClr val="002060"/>
              </a:solidFill>
            </a:endParaRPr>
          </a:p>
          <a:p>
            <a:pPr marL="4038600"/>
            <a:r>
              <a:rPr lang="de-DE" sz="4000" dirty="0" smtClean="0">
                <a:solidFill>
                  <a:srgbClr val="002060"/>
                </a:solidFill>
              </a:rPr>
              <a:t> Als Levi </a:t>
            </a:r>
            <a:r>
              <a:rPr lang="de-DE" sz="4000" dirty="0" err="1" smtClean="0">
                <a:solidFill>
                  <a:srgbClr val="002060"/>
                </a:solidFill>
              </a:rPr>
              <a:t>Strauss</a:t>
            </a:r>
            <a:r>
              <a:rPr lang="de-DE" sz="4000" dirty="0" smtClean="0">
                <a:solidFill>
                  <a:srgbClr val="002060"/>
                </a:solidFill>
              </a:rPr>
              <a:t> im Jahre 1902 starb, war er Millionär, und seine Firma war zum größten Kleiderhersteller der Welt geworden.</a:t>
            </a:r>
            <a:endParaRPr lang="ru-RU" sz="4000" dirty="0" smtClean="0">
              <a:solidFill>
                <a:srgbClr val="002060"/>
              </a:solidFill>
            </a:endParaRPr>
          </a:p>
          <a:p>
            <a:endParaRPr lang="ru-RU" dirty="0"/>
          </a:p>
        </p:txBody>
      </p:sp>
      <p:pic>
        <p:nvPicPr>
          <p:cNvPr id="4" name="Рисунок 3" descr="https://i.pinimg.com/originals/f7/a5/fd/f7a5fdb14f94663f311d603d040ebeb9.jpg"/>
          <p:cNvPicPr/>
          <p:nvPr/>
        </p:nvPicPr>
        <p:blipFill>
          <a:blip r:embed="rId2"/>
          <a:srcRect/>
          <a:stretch>
            <a:fillRect/>
          </a:stretch>
        </p:blipFill>
        <p:spPr bwMode="auto">
          <a:xfrm>
            <a:off x="1071538" y="1071552"/>
            <a:ext cx="2857520" cy="35719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en-US" sz="2700" b="1" dirty="0" err="1" smtClean="0">
                <a:solidFill>
                  <a:srgbClr val="FF0000"/>
                </a:solidFill>
              </a:rPr>
              <a:t>Selbstständige</a:t>
            </a:r>
            <a:r>
              <a:rPr lang="en-US" sz="2700" b="1" dirty="0" smtClean="0">
                <a:solidFill>
                  <a:srgbClr val="FF0000"/>
                </a:solidFill>
              </a:rPr>
              <a:t> </a:t>
            </a:r>
            <a:r>
              <a:rPr lang="en-US" sz="2700" b="1" dirty="0" err="1" smtClean="0">
                <a:solidFill>
                  <a:srgbClr val="FF0000"/>
                </a:solidFill>
              </a:rPr>
              <a:t>Arbeit</a:t>
            </a:r>
            <a:r>
              <a:rPr lang="en-US" sz="2700" b="1" dirty="0" smtClean="0">
                <a:solidFill>
                  <a:srgbClr val="FF0000"/>
                </a:solidFill>
              </a:rPr>
              <a:t>. </a:t>
            </a:r>
            <a:r>
              <a:rPr lang="en-US" sz="2700" b="1" dirty="0" err="1" smtClean="0">
                <a:solidFill>
                  <a:srgbClr val="FF0000"/>
                </a:solidFill>
              </a:rPr>
              <a:t>Übung</a:t>
            </a:r>
            <a:r>
              <a:rPr lang="en-US" sz="2700" b="1" dirty="0" smtClean="0">
                <a:solidFill>
                  <a:srgbClr val="FF0000"/>
                </a:solidFill>
              </a:rPr>
              <a:t> </a:t>
            </a:r>
            <a:r>
              <a:rPr lang="ru-RU" sz="2700" b="1" dirty="0" smtClean="0">
                <a:solidFill>
                  <a:srgbClr val="FF0000"/>
                </a:solidFill>
              </a:rPr>
              <a:t>2</a:t>
            </a:r>
            <a:r>
              <a:rPr lang="en-US" sz="2700" b="1" dirty="0" smtClean="0">
                <a:solidFill>
                  <a:srgbClr val="FF0000"/>
                </a:solidFill>
              </a:rPr>
              <a:t>.</a:t>
            </a:r>
            <a:r>
              <a:rPr lang="en-US" b="1" dirty="0" smtClean="0">
                <a:solidFill>
                  <a:srgbClr val="FF0000"/>
                </a:solidFill>
              </a:rPr>
              <a:t/>
            </a:r>
            <a:br>
              <a:rPr lang="en-US" b="1" dirty="0" smtClean="0">
                <a:solidFill>
                  <a:srgbClr val="FF0000"/>
                </a:solidFill>
              </a:rPr>
            </a:br>
            <a:endParaRPr lang="ru-RU" dirty="0"/>
          </a:p>
        </p:txBody>
      </p:sp>
      <p:sp>
        <p:nvSpPr>
          <p:cNvPr id="3" name="Содержимое 2"/>
          <p:cNvSpPr>
            <a:spLocks noGrp="1"/>
          </p:cNvSpPr>
          <p:nvPr>
            <p:ph idx="1"/>
          </p:nvPr>
        </p:nvSpPr>
        <p:spPr/>
        <p:txBody>
          <a:bodyPr>
            <a:normAutofit fontScale="62500" lnSpcReduction="20000"/>
          </a:bodyPr>
          <a:lstStyle/>
          <a:p>
            <a:r>
              <a:rPr lang="en-US" dirty="0" err="1" smtClean="0">
                <a:solidFill>
                  <a:schemeClr val="tx2">
                    <a:lumMod val="50000"/>
                  </a:schemeClr>
                </a:solidFill>
                <a:latin typeface="Times New Roman" pitchFamily="18" charset="0"/>
                <a:cs typeface="Times New Roman" pitchFamily="18" charset="0"/>
              </a:rPr>
              <a:t>Entscheidet</a:t>
            </a:r>
            <a:r>
              <a:rPr lang="ru-RU" dirty="0" smtClean="0">
                <a:solidFill>
                  <a:schemeClr val="tx2">
                    <a:lumMod val="50000"/>
                  </a:schemeClr>
                </a:solidFill>
                <a:latin typeface="Times New Roman" pitchFamily="18" charset="0"/>
                <a:cs typeface="Times New Roman" pitchFamily="18" charset="0"/>
              </a:rPr>
              <a:t>: </a:t>
            </a:r>
            <a:r>
              <a:rPr lang="de-DE" i="1" dirty="0" smtClean="0">
                <a:solidFill>
                  <a:schemeClr val="tx2">
                    <a:lumMod val="50000"/>
                  </a:schemeClr>
                </a:solidFill>
                <a:latin typeface="Times New Roman" pitchFamily="18" charset="0"/>
                <a:cs typeface="Times New Roman" pitchFamily="18" charset="0"/>
              </a:rPr>
              <a:t>richtig</a:t>
            </a:r>
            <a:r>
              <a:rPr lang="ru-RU" i="1" dirty="0" smtClean="0">
                <a:solidFill>
                  <a:schemeClr val="tx2">
                    <a:lumMod val="50000"/>
                  </a:schemeClr>
                </a:solidFill>
                <a:latin typeface="Times New Roman" pitchFamily="18" charset="0"/>
                <a:cs typeface="Times New Roman" pitchFamily="18" charset="0"/>
              </a:rPr>
              <a:t>(</a:t>
            </a:r>
            <a:r>
              <a:rPr lang="de-DE" i="1" dirty="0" smtClean="0">
                <a:solidFill>
                  <a:schemeClr val="tx2">
                    <a:lumMod val="50000"/>
                  </a:schemeClr>
                </a:solidFill>
                <a:latin typeface="Times New Roman" pitchFamily="18" charset="0"/>
                <a:cs typeface="Times New Roman" pitchFamily="18" charset="0"/>
              </a:rPr>
              <a:t>r</a:t>
            </a:r>
            <a:r>
              <a:rPr lang="ru-RU" i="1" dirty="0" smtClean="0">
                <a:solidFill>
                  <a:schemeClr val="tx2">
                    <a:lumMod val="50000"/>
                  </a:schemeClr>
                </a:solidFill>
                <a:latin typeface="Times New Roman" pitchFamily="18" charset="0"/>
                <a:cs typeface="Times New Roman" pitchFamily="18" charset="0"/>
              </a:rPr>
              <a:t> )</a:t>
            </a:r>
            <a:r>
              <a:rPr lang="de-DE" i="1" dirty="0" smtClean="0">
                <a:solidFill>
                  <a:schemeClr val="tx2">
                    <a:lumMod val="50000"/>
                  </a:schemeClr>
                </a:solidFill>
                <a:latin typeface="Times New Roman" pitchFamily="18" charset="0"/>
                <a:cs typeface="Times New Roman" pitchFamily="18" charset="0"/>
              </a:rPr>
              <a:t>, falsch</a:t>
            </a:r>
            <a:r>
              <a:rPr lang="ru-RU" i="1" dirty="0" smtClean="0">
                <a:solidFill>
                  <a:schemeClr val="tx2">
                    <a:lumMod val="50000"/>
                  </a:schemeClr>
                </a:solidFill>
                <a:latin typeface="Times New Roman" pitchFamily="18" charset="0"/>
                <a:cs typeface="Times New Roman" pitchFamily="18" charset="0"/>
              </a:rPr>
              <a:t>( </a:t>
            </a:r>
            <a:r>
              <a:rPr lang="de-DE" i="1" dirty="0" smtClean="0">
                <a:solidFill>
                  <a:schemeClr val="tx2">
                    <a:lumMod val="50000"/>
                  </a:schemeClr>
                </a:solidFill>
                <a:latin typeface="Times New Roman" pitchFamily="18" charset="0"/>
                <a:cs typeface="Times New Roman" pitchFamily="18" charset="0"/>
              </a:rPr>
              <a:t>f</a:t>
            </a:r>
            <a:r>
              <a:rPr lang="ru-RU" i="1" dirty="0" smtClean="0">
                <a:solidFill>
                  <a:schemeClr val="tx2">
                    <a:lumMod val="50000"/>
                  </a:schemeClr>
                </a:solidFill>
                <a:latin typeface="Times New Roman" pitchFamily="18" charset="0"/>
                <a:cs typeface="Times New Roman" pitchFamily="18" charset="0"/>
              </a:rPr>
              <a:t>)</a:t>
            </a:r>
            <a:r>
              <a:rPr lang="de-DE" i="1" dirty="0" smtClean="0">
                <a:solidFill>
                  <a:schemeClr val="tx2">
                    <a:lumMod val="50000"/>
                  </a:schemeClr>
                </a:solidFill>
                <a:latin typeface="Times New Roman" pitchFamily="18" charset="0"/>
                <a:cs typeface="Times New Roman" pitchFamily="18" charset="0"/>
              </a:rPr>
              <a:t> oder steht nicht im Text</a:t>
            </a:r>
            <a:r>
              <a:rPr lang="ru-RU" i="1" dirty="0" smtClean="0">
                <a:solidFill>
                  <a:schemeClr val="tx2">
                    <a:lumMod val="50000"/>
                  </a:schemeClr>
                </a:solidFill>
                <a:latin typeface="Times New Roman" pitchFamily="18" charset="0"/>
                <a:cs typeface="Times New Roman" pitchFamily="18" charset="0"/>
              </a:rPr>
              <a:t>( </a:t>
            </a:r>
            <a:r>
              <a:rPr lang="de-DE" i="1" dirty="0" smtClean="0">
                <a:solidFill>
                  <a:schemeClr val="tx2">
                    <a:lumMod val="50000"/>
                  </a:schemeClr>
                </a:solidFill>
                <a:latin typeface="Times New Roman" pitchFamily="18" charset="0"/>
                <a:cs typeface="Times New Roman" pitchFamily="18" charset="0"/>
              </a:rPr>
              <a:t>-</a:t>
            </a:r>
            <a:r>
              <a:rPr lang="ru-RU" i="1" dirty="0" smtClean="0">
                <a:solidFill>
                  <a:schemeClr val="tx2">
                    <a:lumMod val="50000"/>
                  </a:schemeClr>
                </a:solidFill>
                <a:latin typeface="Times New Roman" pitchFamily="18" charset="0"/>
                <a:cs typeface="Times New Roman" pitchFamily="18" charset="0"/>
              </a:rPr>
              <a:t>)</a:t>
            </a:r>
            <a:r>
              <a:rPr lang="de-DE" i="1" dirty="0" smtClean="0">
                <a:solidFill>
                  <a:schemeClr val="tx2">
                    <a:lumMod val="50000"/>
                  </a:schemeClr>
                </a:solidFill>
                <a:latin typeface="Times New Roman" pitchFamily="18" charset="0"/>
                <a:cs typeface="Times New Roman" pitchFamily="18" charset="0"/>
              </a:rPr>
              <a:t> </a:t>
            </a:r>
          </a:p>
          <a:p>
            <a:r>
              <a:rPr lang="de-DE" dirty="0" smtClean="0">
                <a:solidFill>
                  <a:schemeClr val="tx2">
                    <a:lumMod val="50000"/>
                  </a:schemeClr>
                </a:solidFill>
                <a:latin typeface="Times New Roman" pitchFamily="18" charset="0"/>
                <a:cs typeface="Times New Roman" pitchFamily="18" charset="0"/>
              </a:rPr>
              <a:t> </a:t>
            </a:r>
            <a:endParaRPr lang="ru-RU" dirty="0" smtClean="0">
              <a:solidFill>
                <a:schemeClr val="tx2">
                  <a:lumMod val="50000"/>
                </a:schemeClr>
              </a:solidFill>
              <a:latin typeface="Times New Roman" pitchFamily="18" charset="0"/>
              <a:cs typeface="Times New Roman" pitchFamily="18" charset="0"/>
            </a:endParaRPr>
          </a:p>
          <a:p>
            <a:r>
              <a:rPr lang="de-DE" b="1" dirty="0" smtClean="0">
                <a:solidFill>
                  <a:schemeClr val="tx2">
                    <a:lumMod val="50000"/>
                  </a:schemeClr>
                </a:solidFill>
                <a:latin typeface="Times New Roman" pitchFamily="18" charset="0"/>
                <a:cs typeface="Times New Roman" pitchFamily="18" charset="0"/>
              </a:rPr>
              <a:t>1. </a:t>
            </a:r>
            <a:r>
              <a:rPr lang="de-DE" dirty="0" smtClean="0">
                <a:solidFill>
                  <a:schemeClr val="tx2">
                    <a:lumMod val="50000"/>
                  </a:schemeClr>
                </a:solidFill>
                <a:latin typeface="Times New Roman" pitchFamily="18" charset="0"/>
                <a:cs typeface="Times New Roman" pitchFamily="18" charset="0"/>
              </a:rPr>
              <a:t>Levi </a:t>
            </a:r>
            <a:r>
              <a:rPr lang="de-DE" dirty="0" err="1" smtClean="0">
                <a:solidFill>
                  <a:schemeClr val="tx2">
                    <a:lumMod val="50000"/>
                  </a:schemeClr>
                </a:solidFill>
                <a:latin typeface="Times New Roman" pitchFamily="18" charset="0"/>
                <a:cs typeface="Times New Roman" pitchFamily="18" charset="0"/>
              </a:rPr>
              <a:t>Strauss</a:t>
            </a:r>
            <a:r>
              <a:rPr lang="de-DE" dirty="0" smtClean="0">
                <a:solidFill>
                  <a:schemeClr val="tx2">
                    <a:lumMod val="50000"/>
                  </a:schemeClr>
                </a:solidFill>
                <a:latin typeface="Times New Roman" pitchFamily="18" charset="0"/>
                <a:cs typeface="Times New Roman" pitchFamily="18" charset="0"/>
              </a:rPr>
              <a:t> kam aus Österreich.</a:t>
            </a:r>
            <a:endParaRPr lang="ru-RU" dirty="0" smtClean="0">
              <a:solidFill>
                <a:schemeClr val="tx2">
                  <a:lumMod val="50000"/>
                </a:schemeClr>
              </a:solidFill>
              <a:latin typeface="Times New Roman" pitchFamily="18" charset="0"/>
              <a:cs typeface="Times New Roman" pitchFamily="18" charset="0"/>
            </a:endParaRPr>
          </a:p>
          <a:p>
            <a:r>
              <a:rPr lang="de-DE" b="1" dirty="0" smtClean="0">
                <a:solidFill>
                  <a:schemeClr val="tx2">
                    <a:lumMod val="50000"/>
                  </a:schemeClr>
                </a:solidFill>
                <a:latin typeface="Times New Roman" pitchFamily="18" charset="0"/>
                <a:cs typeface="Times New Roman" pitchFamily="18" charset="0"/>
              </a:rPr>
              <a:t>2. </a:t>
            </a:r>
            <a:r>
              <a:rPr lang="de-DE" dirty="0" smtClean="0">
                <a:solidFill>
                  <a:schemeClr val="tx2">
                    <a:lumMod val="50000"/>
                  </a:schemeClr>
                </a:solidFill>
                <a:latin typeface="Times New Roman" pitchFamily="18" charset="0"/>
                <a:cs typeface="Times New Roman" pitchFamily="18" charset="0"/>
              </a:rPr>
              <a:t>Jeans sind immer modern.</a:t>
            </a:r>
            <a:endParaRPr lang="ru-RU" dirty="0" smtClean="0">
              <a:solidFill>
                <a:schemeClr val="tx2">
                  <a:lumMod val="50000"/>
                </a:schemeClr>
              </a:solidFill>
              <a:latin typeface="Times New Roman" pitchFamily="18" charset="0"/>
              <a:cs typeface="Times New Roman" pitchFamily="18" charset="0"/>
            </a:endParaRPr>
          </a:p>
          <a:p>
            <a:r>
              <a:rPr lang="de-DE" b="1" dirty="0" smtClean="0">
                <a:solidFill>
                  <a:schemeClr val="tx2">
                    <a:lumMod val="50000"/>
                  </a:schemeClr>
                </a:solidFill>
                <a:latin typeface="Times New Roman" pitchFamily="18" charset="0"/>
                <a:cs typeface="Times New Roman" pitchFamily="18" charset="0"/>
              </a:rPr>
              <a:t>3. </a:t>
            </a:r>
            <a:r>
              <a:rPr lang="de-DE" dirty="0" smtClean="0">
                <a:solidFill>
                  <a:schemeClr val="tx2">
                    <a:lumMod val="50000"/>
                  </a:schemeClr>
                </a:solidFill>
                <a:latin typeface="Times New Roman" pitchFamily="18" charset="0"/>
                <a:cs typeface="Times New Roman" pitchFamily="18" charset="0"/>
              </a:rPr>
              <a:t>Familie </a:t>
            </a:r>
            <a:r>
              <a:rPr lang="de-DE" dirty="0" err="1" smtClean="0">
                <a:solidFill>
                  <a:schemeClr val="tx2">
                    <a:lumMod val="50000"/>
                  </a:schemeClr>
                </a:solidFill>
                <a:latin typeface="Times New Roman" pitchFamily="18" charset="0"/>
                <a:cs typeface="Times New Roman" pitchFamily="18" charset="0"/>
              </a:rPr>
              <a:t>Strauss</a:t>
            </a:r>
            <a:r>
              <a:rPr lang="de-DE" dirty="0" smtClean="0">
                <a:solidFill>
                  <a:schemeClr val="tx2">
                    <a:lumMod val="50000"/>
                  </a:schemeClr>
                </a:solidFill>
                <a:latin typeface="Times New Roman" pitchFamily="18" charset="0"/>
                <a:cs typeface="Times New Roman" pitchFamily="18" charset="0"/>
              </a:rPr>
              <a:t> war kinderreich.</a:t>
            </a:r>
            <a:endParaRPr lang="ru-RU" dirty="0" smtClean="0">
              <a:solidFill>
                <a:schemeClr val="tx2">
                  <a:lumMod val="50000"/>
                </a:schemeClr>
              </a:solidFill>
              <a:latin typeface="Times New Roman" pitchFamily="18" charset="0"/>
              <a:cs typeface="Times New Roman" pitchFamily="18" charset="0"/>
            </a:endParaRPr>
          </a:p>
          <a:p>
            <a:r>
              <a:rPr lang="de-DE" b="1" dirty="0" smtClean="0">
                <a:solidFill>
                  <a:schemeClr val="tx2">
                    <a:lumMod val="50000"/>
                  </a:schemeClr>
                </a:solidFill>
                <a:latin typeface="Times New Roman" pitchFamily="18" charset="0"/>
                <a:cs typeface="Times New Roman" pitchFamily="18" charset="0"/>
              </a:rPr>
              <a:t>4. </a:t>
            </a:r>
            <a:r>
              <a:rPr lang="de-DE" dirty="0" smtClean="0">
                <a:solidFill>
                  <a:schemeClr val="tx2">
                    <a:lumMod val="50000"/>
                  </a:schemeClr>
                </a:solidFill>
                <a:latin typeface="Times New Roman" pitchFamily="18" charset="0"/>
                <a:cs typeface="Times New Roman" pitchFamily="18" charset="0"/>
              </a:rPr>
              <a:t>Levi </a:t>
            </a:r>
            <a:r>
              <a:rPr lang="de-DE" dirty="0" err="1" smtClean="0">
                <a:solidFill>
                  <a:schemeClr val="tx2">
                    <a:lumMod val="50000"/>
                  </a:schemeClr>
                </a:solidFill>
                <a:latin typeface="Times New Roman" pitchFamily="18" charset="0"/>
                <a:cs typeface="Times New Roman" pitchFamily="18" charset="0"/>
              </a:rPr>
              <a:t>Strauss</a:t>
            </a:r>
            <a:r>
              <a:rPr lang="de-DE" dirty="0" smtClean="0">
                <a:solidFill>
                  <a:schemeClr val="tx2">
                    <a:lumMod val="50000"/>
                  </a:schemeClr>
                </a:solidFill>
                <a:latin typeface="Times New Roman" pitchFamily="18" charset="0"/>
                <a:cs typeface="Times New Roman" pitchFamily="18" charset="0"/>
              </a:rPr>
              <a:t> wohnte mit seinen Freunden in einem kleinen Haus.</a:t>
            </a:r>
            <a:endParaRPr lang="ru-RU" dirty="0" smtClean="0">
              <a:solidFill>
                <a:schemeClr val="tx2">
                  <a:lumMod val="50000"/>
                </a:schemeClr>
              </a:solidFill>
              <a:latin typeface="Times New Roman" pitchFamily="18" charset="0"/>
              <a:cs typeface="Times New Roman" pitchFamily="18" charset="0"/>
            </a:endParaRPr>
          </a:p>
          <a:p>
            <a:r>
              <a:rPr lang="de-DE" b="1" dirty="0" smtClean="0">
                <a:solidFill>
                  <a:schemeClr val="tx2">
                    <a:lumMod val="50000"/>
                  </a:schemeClr>
                </a:solidFill>
                <a:latin typeface="Times New Roman" pitchFamily="18" charset="0"/>
                <a:cs typeface="Times New Roman" pitchFamily="18" charset="0"/>
              </a:rPr>
              <a:t>5. </a:t>
            </a:r>
            <a:r>
              <a:rPr lang="de-DE" dirty="0" smtClean="0">
                <a:solidFill>
                  <a:schemeClr val="tx2">
                    <a:lumMod val="50000"/>
                  </a:schemeClr>
                </a:solidFill>
                <a:latin typeface="Times New Roman" pitchFamily="18" charset="0"/>
                <a:cs typeface="Times New Roman" pitchFamily="18" charset="0"/>
              </a:rPr>
              <a:t>Er hatte einen großen Wunsch, viel Geld zu haben.</a:t>
            </a:r>
            <a:endParaRPr lang="ru-RU" dirty="0" smtClean="0">
              <a:solidFill>
                <a:schemeClr val="tx2">
                  <a:lumMod val="50000"/>
                </a:schemeClr>
              </a:solidFill>
              <a:latin typeface="Times New Roman" pitchFamily="18" charset="0"/>
              <a:cs typeface="Times New Roman" pitchFamily="18" charset="0"/>
            </a:endParaRPr>
          </a:p>
          <a:p>
            <a:r>
              <a:rPr lang="de-DE" b="1" dirty="0" smtClean="0">
                <a:solidFill>
                  <a:schemeClr val="tx2">
                    <a:lumMod val="50000"/>
                  </a:schemeClr>
                </a:solidFill>
                <a:latin typeface="Times New Roman" pitchFamily="18" charset="0"/>
                <a:cs typeface="Times New Roman" pitchFamily="18" charset="0"/>
              </a:rPr>
              <a:t>6. </a:t>
            </a:r>
            <a:r>
              <a:rPr lang="de-DE" dirty="0" smtClean="0">
                <a:solidFill>
                  <a:schemeClr val="tx2">
                    <a:lumMod val="50000"/>
                  </a:schemeClr>
                </a:solidFill>
                <a:latin typeface="Times New Roman" pitchFamily="18" charset="0"/>
                <a:cs typeface="Times New Roman" pitchFamily="18" charset="0"/>
              </a:rPr>
              <a:t>In Amerika verlor er seine Familie.</a:t>
            </a:r>
          </a:p>
          <a:p>
            <a:r>
              <a:rPr lang="de-DE" b="1" dirty="0" smtClean="0">
                <a:solidFill>
                  <a:schemeClr val="tx2">
                    <a:lumMod val="50000"/>
                  </a:schemeClr>
                </a:solidFill>
                <a:latin typeface="Times New Roman" pitchFamily="18" charset="0"/>
                <a:cs typeface="Times New Roman" pitchFamily="18" charset="0"/>
              </a:rPr>
              <a:t>7. </a:t>
            </a:r>
            <a:r>
              <a:rPr lang="de-DE" dirty="0" err="1" smtClean="0">
                <a:solidFill>
                  <a:schemeClr val="tx2">
                    <a:lumMod val="50000"/>
                  </a:schemeClr>
                </a:solidFill>
                <a:latin typeface="Times New Roman" pitchFamily="18" charset="0"/>
                <a:cs typeface="Times New Roman" pitchFamily="18" charset="0"/>
              </a:rPr>
              <a:t>Cowboysbrauchten</a:t>
            </a:r>
            <a:r>
              <a:rPr lang="de-DE" dirty="0" smtClean="0">
                <a:solidFill>
                  <a:schemeClr val="tx2">
                    <a:lumMod val="50000"/>
                  </a:schemeClr>
                </a:solidFill>
                <a:latin typeface="Times New Roman" pitchFamily="18" charset="0"/>
                <a:cs typeface="Times New Roman" pitchFamily="18" charset="0"/>
              </a:rPr>
              <a:t> feste Hosen.</a:t>
            </a:r>
          </a:p>
          <a:p>
            <a:r>
              <a:rPr lang="de-DE" b="1" dirty="0" smtClean="0">
                <a:solidFill>
                  <a:schemeClr val="tx2">
                    <a:lumMod val="50000"/>
                  </a:schemeClr>
                </a:solidFill>
                <a:latin typeface="Times New Roman" pitchFamily="18" charset="0"/>
                <a:cs typeface="Times New Roman" pitchFamily="18" charset="0"/>
              </a:rPr>
              <a:t>8. </a:t>
            </a:r>
            <a:r>
              <a:rPr lang="de-DE" dirty="0" smtClean="0">
                <a:solidFill>
                  <a:schemeClr val="tx2">
                    <a:lumMod val="50000"/>
                  </a:schemeClr>
                </a:solidFill>
                <a:latin typeface="Times New Roman" pitchFamily="18" charset="0"/>
                <a:cs typeface="Times New Roman" pitchFamily="18" charset="0"/>
              </a:rPr>
              <a:t>Als Levi </a:t>
            </a:r>
            <a:r>
              <a:rPr lang="de-DE" dirty="0" err="1" smtClean="0">
                <a:solidFill>
                  <a:schemeClr val="tx2">
                    <a:lumMod val="50000"/>
                  </a:schemeClr>
                </a:solidFill>
                <a:latin typeface="Times New Roman" pitchFamily="18" charset="0"/>
                <a:cs typeface="Times New Roman" pitchFamily="18" charset="0"/>
              </a:rPr>
              <a:t>Strauss</a:t>
            </a:r>
            <a:r>
              <a:rPr lang="de-DE" dirty="0" smtClean="0">
                <a:solidFill>
                  <a:schemeClr val="tx2">
                    <a:lumMod val="50000"/>
                  </a:schemeClr>
                </a:solidFill>
                <a:latin typeface="Times New Roman" pitchFamily="18" charset="0"/>
                <a:cs typeface="Times New Roman" pitchFamily="18" charset="0"/>
              </a:rPr>
              <a:t> alt wurde, brauchte er viel Geld und wurde sehr berühmt.</a:t>
            </a:r>
            <a:endParaRPr lang="ru-RU" dirty="0" smtClean="0">
              <a:solidFill>
                <a:schemeClr val="tx2">
                  <a:lumMod val="50000"/>
                </a:schemeClr>
              </a:solidFill>
              <a:latin typeface="Times New Roman" pitchFamily="18" charset="0"/>
              <a:cs typeface="Times New Roman" pitchFamily="18" charset="0"/>
            </a:endParaRPr>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en-US" sz="2700" b="1" dirty="0" err="1" smtClean="0">
                <a:solidFill>
                  <a:srgbClr val="FF0000"/>
                </a:solidFill>
                <a:latin typeface="Times New Roman" pitchFamily="18" charset="0"/>
                <a:cs typeface="Times New Roman" pitchFamily="18" charset="0"/>
              </a:rPr>
              <a:t>Lösung</a:t>
            </a:r>
            <a:r>
              <a:rPr lang="ru-RU" sz="2700" b="1" dirty="0" smtClean="0">
                <a:solidFill>
                  <a:srgbClr val="FF0000"/>
                </a:solidFill>
                <a:latin typeface="Times New Roman" pitchFamily="18" charset="0"/>
                <a:cs typeface="Times New Roman" pitchFamily="18" charset="0"/>
              </a:rPr>
              <a:t>:</a:t>
            </a:r>
            <a:r>
              <a:rPr lang="de-DE" b="1" dirty="0" smtClean="0">
                <a:solidFill>
                  <a:srgbClr val="FF0000"/>
                </a:solidFill>
                <a:latin typeface="Times New Roman" pitchFamily="18" charset="0"/>
                <a:cs typeface="Times New Roman" pitchFamily="18" charset="0"/>
              </a:rPr>
              <a:t/>
            </a:r>
            <a:br>
              <a:rPr lang="de-DE" b="1" dirty="0" smtClean="0">
                <a:solidFill>
                  <a:srgbClr val="FF0000"/>
                </a:solidFill>
                <a:latin typeface="Times New Roman" pitchFamily="18" charset="0"/>
                <a:cs typeface="Times New Roman" pitchFamily="18" charset="0"/>
              </a:rPr>
            </a:br>
            <a:endParaRPr lang="ru-RU" dirty="0"/>
          </a:p>
        </p:txBody>
      </p:sp>
      <p:sp>
        <p:nvSpPr>
          <p:cNvPr id="3" name="Содержимое 2"/>
          <p:cNvSpPr>
            <a:spLocks noGrp="1"/>
          </p:cNvSpPr>
          <p:nvPr>
            <p:ph idx="1"/>
          </p:nvPr>
        </p:nvSpPr>
        <p:spPr>
          <a:xfrm>
            <a:off x="457200" y="785800"/>
            <a:ext cx="8229600" cy="3808823"/>
          </a:xfrm>
        </p:spPr>
        <p:txBody>
          <a:bodyPr>
            <a:normAutofit fontScale="92500" lnSpcReduction="20000"/>
          </a:bodyPr>
          <a:lstStyle/>
          <a:p>
            <a:r>
              <a:rPr lang="de-DE" b="1" dirty="0" smtClean="0">
                <a:solidFill>
                  <a:srgbClr val="FF0000"/>
                </a:solidFill>
                <a:latin typeface="Times New Roman" pitchFamily="18" charset="0"/>
                <a:cs typeface="Times New Roman" pitchFamily="18" charset="0"/>
              </a:rPr>
              <a:t> 1- f</a:t>
            </a:r>
          </a:p>
          <a:p>
            <a:r>
              <a:rPr lang="de-DE" b="1" dirty="0" smtClean="0">
                <a:solidFill>
                  <a:srgbClr val="FF0000"/>
                </a:solidFill>
                <a:latin typeface="Times New Roman" pitchFamily="18" charset="0"/>
                <a:cs typeface="Times New Roman" pitchFamily="18" charset="0"/>
              </a:rPr>
              <a:t> 2- r</a:t>
            </a:r>
          </a:p>
          <a:p>
            <a:r>
              <a:rPr lang="de-DE" b="1" dirty="0" smtClean="0">
                <a:solidFill>
                  <a:srgbClr val="FF0000"/>
                </a:solidFill>
                <a:latin typeface="Times New Roman" pitchFamily="18" charset="0"/>
                <a:cs typeface="Times New Roman" pitchFamily="18" charset="0"/>
              </a:rPr>
              <a:t> 3- r</a:t>
            </a:r>
          </a:p>
          <a:p>
            <a:r>
              <a:rPr lang="de-DE" b="1" dirty="0" smtClean="0">
                <a:solidFill>
                  <a:srgbClr val="FF0000"/>
                </a:solidFill>
                <a:latin typeface="Times New Roman" pitchFamily="18" charset="0"/>
                <a:cs typeface="Times New Roman" pitchFamily="18" charset="0"/>
              </a:rPr>
              <a:t> 4- n</a:t>
            </a:r>
          </a:p>
          <a:p>
            <a:r>
              <a:rPr lang="de-DE" b="1" dirty="0" smtClean="0">
                <a:solidFill>
                  <a:srgbClr val="FF0000"/>
                </a:solidFill>
                <a:latin typeface="Times New Roman" pitchFamily="18" charset="0"/>
                <a:cs typeface="Times New Roman" pitchFamily="18" charset="0"/>
              </a:rPr>
              <a:t> 5- f</a:t>
            </a:r>
          </a:p>
          <a:p>
            <a:r>
              <a:rPr lang="de-DE" b="1" dirty="0" smtClean="0">
                <a:solidFill>
                  <a:srgbClr val="FF0000"/>
                </a:solidFill>
                <a:latin typeface="Times New Roman" pitchFamily="18" charset="0"/>
                <a:cs typeface="Times New Roman" pitchFamily="18" charset="0"/>
              </a:rPr>
              <a:t> 6- r</a:t>
            </a:r>
          </a:p>
          <a:p>
            <a:r>
              <a:rPr lang="de-DE" b="1" dirty="0" smtClean="0">
                <a:solidFill>
                  <a:srgbClr val="FF0000"/>
                </a:solidFill>
                <a:latin typeface="Times New Roman" pitchFamily="18" charset="0"/>
                <a:cs typeface="Times New Roman" pitchFamily="18" charset="0"/>
              </a:rPr>
              <a:t> 7- r</a:t>
            </a:r>
          </a:p>
          <a:p>
            <a:r>
              <a:rPr lang="de-DE" b="1" dirty="0" smtClean="0">
                <a:solidFill>
                  <a:srgbClr val="FF0000"/>
                </a:solidFill>
                <a:latin typeface="Times New Roman" pitchFamily="18" charset="0"/>
                <a:cs typeface="Times New Roman" pitchFamily="18" charset="0"/>
              </a:rPr>
              <a:t> 8- r</a:t>
            </a:r>
            <a:endParaRPr lang="en-US" b="1" dirty="0" smtClean="0">
              <a:solidFill>
                <a:srgbClr val="FF0000"/>
              </a:solidFill>
              <a:latin typeface="Times New Roman" pitchFamily="18" charset="0"/>
              <a:cs typeface="Times New Roman" pitchFamily="18" charset="0"/>
            </a:endParaRPr>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6"/>
            <a:ext cx="8229600" cy="1214446"/>
          </a:xfrm>
        </p:spPr>
        <p:txBody>
          <a:bodyPr>
            <a:normAutofit fontScale="90000"/>
          </a:bodyPr>
          <a:lstStyle/>
          <a:p>
            <a:r>
              <a:rPr lang="en-US" b="1" dirty="0" err="1" smtClean="0">
                <a:solidFill>
                  <a:srgbClr val="FF0000"/>
                </a:solidFill>
                <a:latin typeface="Algerian" pitchFamily="82" charset="0"/>
              </a:rPr>
              <a:t>Alles</a:t>
            </a:r>
            <a:r>
              <a:rPr lang="en-US" b="1" dirty="0" smtClean="0">
                <a:solidFill>
                  <a:srgbClr val="FF0000"/>
                </a:solidFill>
                <a:latin typeface="Algerian" pitchFamily="82" charset="0"/>
              </a:rPr>
              <a:t> </a:t>
            </a:r>
            <a:r>
              <a:rPr lang="ru-RU" b="1" dirty="0" smtClean="0">
                <a:solidFill>
                  <a:srgbClr val="FF0000"/>
                </a:solidFill>
                <a:latin typeface="Algerian" pitchFamily="82" charset="0"/>
              </a:rPr>
              <a:t> </a:t>
            </a:r>
            <a:r>
              <a:rPr lang="en-US" b="1" dirty="0" err="1" smtClean="0">
                <a:solidFill>
                  <a:srgbClr val="FF0000"/>
                </a:solidFill>
                <a:latin typeface="Algerian" pitchFamily="82" charset="0"/>
              </a:rPr>
              <a:t>Gute</a:t>
            </a:r>
            <a:r>
              <a:rPr lang="en-US" b="1" dirty="0" smtClean="0">
                <a:solidFill>
                  <a:srgbClr val="FF0000"/>
                </a:solidFill>
                <a:latin typeface="Algerian" pitchFamily="82" charset="0"/>
              </a:rPr>
              <a:t> </a:t>
            </a:r>
            <a:r>
              <a:rPr lang="ru-RU" dirty="0" smtClean="0">
                <a:solidFill>
                  <a:srgbClr val="FF0000"/>
                </a:solidFill>
              </a:rPr>
              <a:t/>
            </a:r>
            <a:br>
              <a:rPr lang="ru-RU" dirty="0" smtClean="0">
                <a:solidFill>
                  <a:srgbClr val="FF0000"/>
                </a:solidFill>
              </a:rPr>
            </a:br>
            <a:endParaRPr lang="ru-RU" dirty="0"/>
          </a:p>
        </p:txBody>
      </p:sp>
      <p:pic>
        <p:nvPicPr>
          <p:cNvPr id="4" name="Picture 2" descr="C:\Users\кабинет222\Desktop\смайлик.png"/>
          <p:cNvPicPr>
            <a:picLocks noGrp="1" noChangeAspect="1" noChangeArrowheads="1"/>
          </p:cNvPicPr>
          <p:nvPr>
            <p:ph idx="1"/>
          </p:nvPr>
        </p:nvPicPr>
        <p:blipFill>
          <a:blip r:embed="rId2"/>
          <a:srcRect/>
          <a:stretch>
            <a:fillRect/>
          </a:stretch>
        </p:blipFill>
        <p:spPr bwMode="auto">
          <a:xfrm>
            <a:off x="3786182" y="1285866"/>
            <a:ext cx="2621353" cy="2248538"/>
          </a:xfrm>
          <a:prstGeom prst="rect">
            <a:avLst/>
          </a:prstGeom>
          <a:noFill/>
        </p:spPr>
      </p:pic>
      <p:sp>
        <p:nvSpPr>
          <p:cNvPr id="5" name="Прямоугольник 4"/>
          <p:cNvSpPr/>
          <p:nvPr/>
        </p:nvSpPr>
        <p:spPr>
          <a:xfrm>
            <a:off x="357158" y="3429006"/>
            <a:ext cx="8501121" cy="769441"/>
          </a:xfrm>
          <a:prstGeom prst="rect">
            <a:avLst/>
          </a:prstGeom>
        </p:spPr>
        <p:txBody>
          <a:bodyPr wrap="square">
            <a:spAutoFit/>
          </a:bodyPr>
          <a:lstStyle/>
          <a:p>
            <a:pPr algn="ctr"/>
            <a:r>
              <a:rPr lang="en-US" sz="4400" b="1" dirty="0" err="1" smtClean="0">
                <a:solidFill>
                  <a:srgbClr val="FF0000"/>
                </a:solidFill>
                <a:latin typeface="Algerian" pitchFamily="82" charset="0"/>
              </a:rPr>
              <a:t>beim</a:t>
            </a:r>
            <a:r>
              <a:rPr lang="en-US" sz="4400" b="1" dirty="0" smtClean="0">
                <a:solidFill>
                  <a:srgbClr val="FF0000"/>
                </a:solidFill>
                <a:latin typeface="Algerian" pitchFamily="82" charset="0"/>
              </a:rPr>
              <a:t> </a:t>
            </a:r>
            <a:r>
              <a:rPr lang="ru-RU" sz="4400" b="1" dirty="0" smtClean="0">
                <a:solidFill>
                  <a:srgbClr val="FF0000"/>
                </a:solidFill>
                <a:latin typeface="Algerian" pitchFamily="82" charset="0"/>
              </a:rPr>
              <a:t> </a:t>
            </a:r>
            <a:r>
              <a:rPr lang="en-US" sz="4400" b="1" dirty="0" err="1" smtClean="0">
                <a:solidFill>
                  <a:srgbClr val="FF0000"/>
                </a:solidFill>
                <a:latin typeface="Algerian" pitchFamily="82" charset="0"/>
              </a:rPr>
              <a:t>Deutschlernen</a:t>
            </a:r>
            <a:r>
              <a:rPr lang="en-US" sz="4400" b="1" dirty="0" smtClean="0">
                <a:solidFill>
                  <a:srgbClr val="FF0000"/>
                </a:solidFill>
                <a:latin typeface="Algerian" pitchFamily="82" charset="0"/>
              </a:rPr>
              <a:t>!</a:t>
            </a:r>
            <a:r>
              <a:rPr lang="en-US" sz="4400" b="1" dirty="0" smtClean="0">
                <a:solidFill>
                  <a:srgbClr val="FF0000"/>
                </a:solidFill>
                <a:latin typeface="Algerian" pitchFamily="82" charset="0"/>
                <a:cs typeface="Times New Roman" pitchFamily="18" charset="0"/>
              </a:rPr>
              <a:t> </a:t>
            </a:r>
            <a:endParaRPr lang="ru-RU" sz="4400"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28596" y="500048"/>
            <a:ext cx="8001056" cy="1938992"/>
          </a:xfrm>
          <a:prstGeom prst="rect">
            <a:avLst/>
          </a:prstGeom>
        </p:spPr>
        <p:txBody>
          <a:bodyPr wrap="square">
            <a:spAutoFit/>
          </a:bodyPr>
          <a:lstStyle/>
          <a:p>
            <a:r>
              <a:rPr lang="ru-RU" sz="2400" b="1" dirty="0" smtClean="0">
                <a:solidFill>
                  <a:srgbClr val="002060"/>
                </a:solidFill>
              </a:rPr>
              <a:t>Сегодня</a:t>
            </a:r>
            <a:r>
              <a:rPr lang="en-US" sz="2400" b="1" dirty="0" smtClean="0">
                <a:solidFill>
                  <a:srgbClr val="002060"/>
                </a:solidFill>
              </a:rPr>
              <a:t> </a:t>
            </a:r>
            <a:r>
              <a:rPr lang="ru-RU" sz="2400" b="1" dirty="0" smtClean="0">
                <a:solidFill>
                  <a:srgbClr val="002060"/>
                </a:solidFill>
              </a:rPr>
              <a:t>на уроке</a:t>
            </a:r>
            <a:endParaRPr lang="ru-RU" sz="2400" dirty="0" smtClean="0">
              <a:solidFill>
                <a:srgbClr val="002060"/>
              </a:solidFill>
            </a:endParaRPr>
          </a:p>
          <a:p>
            <a:r>
              <a:rPr lang="ru-RU" sz="2400" b="1" dirty="0" smtClean="0">
                <a:solidFill>
                  <a:srgbClr val="002060"/>
                </a:solidFill>
              </a:rPr>
              <a:t>мы узнаем: о красоте немецких национальных костюмов</a:t>
            </a:r>
            <a:endParaRPr lang="ru-RU" sz="2400" dirty="0" smtClean="0">
              <a:solidFill>
                <a:srgbClr val="002060"/>
              </a:solidFill>
            </a:endParaRPr>
          </a:p>
          <a:p>
            <a:r>
              <a:rPr lang="ru-RU" sz="2400" b="1" dirty="0" smtClean="0">
                <a:solidFill>
                  <a:srgbClr val="002060"/>
                </a:solidFill>
              </a:rPr>
              <a:t>мы научимся: употреблять лексику по теме</a:t>
            </a:r>
            <a:endParaRPr lang="ru-RU" sz="2400" dirty="0" smtClean="0">
              <a:solidFill>
                <a:srgbClr val="002060"/>
              </a:solidFill>
            </a:endParaRPr>
          </a:p>
          <a:p>
            <a:pPr algn="just"/>
            <a:r>
              <a:rPr lang="ru-RU" sz="2400" b="1" dirty="0" smtClean="0">
                <a:solidFill>
                  <a:srgbClr val="002060"/>
                </a:solidFill>
              </a:rPr>
              <a:t>мы сможем: составлять диалоги в магазине «Одежда»</a:t>
            </a:r>
          </a:p>
          <a:p>
            <a:pPr algn="just"/>
            <a:r>
              <a:rPr lang="ru-RU" sz="2400" b="1" dirty="0" smtClean="0">
                <a:solidFill>
                  <a:srgbClr val="002060"/>
                </a:solidFill>
              </a:rPr>
              <a:t>мы познакомимся: с историей происхождения джинсов</a:t>
            </a:r>
            <a:endParaRPr lang="ru-RU" sz="2400" dirty="0" smtClean="0">
              <a:solidFill>
                <a:srgbClr val="00206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286000" y="285734"/>
            <a:ext cx="5643586" cy="2677656"/>
          </a:xfrm>
          <a:prstGeom prst="rect">
            <a:avLst/>
          </a:prstGeom>
        </p:spPr>
        <p:txBody>
          <a:bodyPr wrap="square">
            <a:spAutoFit/>
          </a:bodyPr>
          <a:lstStyle/>
          <a:p>
            <a:pPr lvl="0" algn="just" fontAlgn="base">
              <a:spcBef>
                <a:spcPct val="0"/>
              </a:spcBef>
              <a:spcAft>
                <a:spcPct val="0"/>
              </a:spcAft>
            </a:pPr>
            <a:r>
              <a:rPr lang="de-DE" sz="2400" b="1" dirty="0" smtClean="0">
                <a:solidFill>
                  <a:srgbClr val="002060"/>
                </a:solidFill>
                <a:latin typeface="Times New Roman" pitchFamily="18" charset="0"/>
                <a:ea typeface="Times New Roman" pitchFamily="18" charset="0"/>
                <a:cs typeface="Times New Roman" pitchFamily="18" charset="0"/>
              </a:rPr>
              <a:t>Unser heutiges Thema heißt  </a:t>
            </a:r>
            <a:r>
              <a:rPr lang="ru-RU" sz="2400" b="1" dirty="0" smtClean="0">
                <a:solidFill>
                  <a:srgbClr val="002060"/>
                </a:solidFill>
                <a:latin typeface="Times New Roman" pitchFamily="18" charset="0"/>
                <a:ea typeface="Times New Roman" pitchFamily="18" charset="0"/>
                <a:cs typeface="Times New Roman" pitchFamily="18" charset="0"/>
              </a:rPr>
              <a:t>«</a:t>
            </a:r>
            <a:r>
              <a:rPr lang="de-DE" sz="2400" b="1" dirty="0" smtClean="0">
                <a:solidFill>
                  <a:srgbClr val="002060"/>
                </a:solidFill>
                <a:latin typeface="Times New Roman" pitchFamily="18" charset="0"/>
                <a:ea typeface="Times New Roman" pitchFamily="18" charset="0"/>
                <a:cs typeface="Times New Roman" pitchFamily="18" charset="0"/>
              </a:rPr>
              <a:t>Schönheit</a:t>
            </a:r>
            <a:r>
              <a:rPr lang="ru-RU" sz="2400" b="1" dirty="0" smtClean="0">
                <a:solidFill>
                  <a:srgbClr val="002060"/>
                </a:solidFill>
                <a:latin typeface="Times New Roman" pitchFamily="18" charset="0"/>
                <a:ea typeface="Times New Roman" pitchFamily="18" charset="0"/>
                <a:cs typeface="Times New Roman" pitchFamily="18" charset="0"/>
              </a:rPr>
              <a:t>»</a:t>
            </a:r>
            <a:endParaRPr lang="de-DE" sz="2400" b="1" dirty="0" smtClean="0">
              <a:solidFill>
                <a:srgbClr val="002060"/>
              </a:solidFill>
              <a:latin typeface="Times New Roman" pitchFamily="18" charset="0"/>
              <a:ea typeface="Times New Roman" pitchFamily="18" charset="0"/>
              <a:cs typeface="Times New Roman" pitchFamily="18" charset="0"/>
            </a:endParaRPr>
          </a:p>
          <a:p>
            <a:pPr lvl="0" algn="just" fontAlgn="base">
              <a:spcBef>
                <a:spcPct val="0"/>
              </a:spcBef>
              <a:spcAft>
                <a:spcPct val="0"/>
              </a:spcAft>
            </a:pPr>
            <a:endParaRPr lang="ru-RU" sz="2400" b="1" dirty="0" smtClean="0">
              <a:solidFill>
                <a:srgbClr val="002060"/>
              </a:solidFill>
              <a:latin typeface="Times New Roman" pitchFamily="18" charset="0"/>
              <a:ea typeface="Times New Roman" pitchFamily="18" charset="0"/>
              <a:cs typeface="Times New Roman" pitchFamily="18" charset="0"/>
            </a:endParaRPr>
          </a:p>
          <a:p>
            <a:pPr lvl="0" algn="just" fontAlgn="base">
              <a:spcBef>
                <a:spcPct val="0"/>
              </a:spcBef>
              <a:spcAft>
                <a:spcPct val="0"/>
              </a:spcAft>
            </a:pPr>
            <a:r>
              <a:rPr lang="de-DE" sz="2400" b="1" dirty="0" smtClean="0">
                <a:solidFill>
                  <a:srgbClr val="002060"/>
                </a:solidFill>
                <a:latin typeface="Times New Roman" pitchFamily="18" charset="0"/>
                <a:ea typeface="Times New Roman" pitchFamily="18" charset="0"/>
                <a:cs typeface="Times New Roman" pitchFamily="18" charset="0"/>
              </a:rPr>
              <a:t>      Welche</a:t>
            </a:r>
          </a:p>
          <a:p>
            <a:pPr lvl="0" algn="just" fontAlgn="base">
              <a:spcBef>
                <a:spcPct val="0"/>
              </a:spcBef>
              <a:spcAft>
                <a:spcPct val="0"/>
              </a:spcAft>
            </a:pPr>
            <a:r>
              <a:rPr lang="de-DE" sz="2400" b="1" dirty="0" smtClean="0">
                <a:solidFill>
                  <a:srgbClr val="002060"/>
                </a:solidFill>
                <a:latin typeface="Times New Roman" pitchFamily="18" charset="0"/>
                <a:ea typeface="Times New Roman" pitchFamily="18" charset="0"/>
                <a:cs typeface="Times New Roman" pitchFamily="18" charset="0"/>
              </a:rPr>
              <a:t> Assoziationen</a:t>
            </a:r>
          </a:p>
          <a:p>
            <a:pPr lvl="0" algn="just" fontAlgn="base">
              <a:spcBef>
                <a:spcPct val="0"/>
              </a:spcBef>
              <a:spcAft>
                <a:spcPct val="0"/>
              </a:spcAft>
            </a:pPr>
            <a:r>
              <a:rPr lang="de-DE" sz="2400" b="1" dirty="0" smtClean="0">
                <a:solidFill>
                  <a:srgbClr val="002060"/>
                </a:solidFill>
                <a:latin typeface="Times New Roman" pitchFamily="18" charset="0"/>
                <a:ea typeface="Times New Roman" pitchFamily="18" charset="0"/>
                <a:cs typeface="Times New Roman" pitchFamily="18" charset="0"/>
              </a:rPr>
              <a:t> verbindet ihr</a:t>
            </a:r>
          </a:p>
          <a:p>
            <a:pPr lvl="0" algn="just" fontAlgn="base">
              <a:spcBef>
                <a:spcPct val="0"/>
              </a:spcBef>
              <a:spcAft>
                <a:spcPct val="0"/>
              </a:spcAft>
            </a:pPr>
            <a:r>
              <a:rPr lang="de-DE" sz="2400" b="1" dirty="0" smtClean="0">
                <a:solidFill>
                  <a:srgbClr val="002060"/>
                </a:solidFill>
                <a:latin typeface="Times New Roman" pitchFamily="18" charset="0"/>
                <a:ea typeface="Times New Roman" pitchFamily="18" charset="0"/>
                <a:cs typeface="Times New Roman" pitchFamily="18" charset="0"/>
              </a:rPr>
              <a:t> mit dem Wort</a:t>
            </a:r>
          </a:p>
          <a:p>
            <a:pPr lvl="0" algn="just" fontAlgn="base">
              <a:spcBef>
                <a:spcPct val="0"/>
              </a:spcBef>
              <a:spcAft>
                <a:spcPct val="0"/>
              </a:spcAft>
            </a:pPr>
            <a:r>
              <a:rPr lang="ru-RU" sz="2400" b="1" dirty="0" smtClean="0">
                <a:solidFill>
                  <a:srgbClr val="002060"/>
                </a:solidFill>
                <a:latin typeface="Times New Roman" pitchFamily="18" charset="0"/>
                <a:ea typeface="Times New Roman" pitchFamily="18" charset="0"/>
                <a:cs typeface="Times New Roman" pitchFamily="18" charset="0"/>
              </a:rPr>
              <a:t>«</a:t>
            </a:r>
            <a:r>
              <a:rPr lang="de-DE" sz="2400" b="1" dirty="0" smtClean="0">
                <a:solidFill>
                  <a:srgbClr val="002060"/>
                </a:solidFill>
                <a:latin typeface="Times New Roman" pitchFamily="18" charset="0"/>
                <a:ea typeface="Times New Roman" pitchFamily="18" charset="0"/>
                <a:cs typeface="Times New Roman" pitchFamily="18" charset="0"/>
              </a:rPr>
              <a:t>Schönheit</a:t>
            </a:r>
            <a:r>
              <a:rPr lang="ru-RU" sz="2400" b="1" dirty="0" smtClean="0">
                <a:solidFill>
                  <a:srgbClr val="002060"/>
                </a:solidFill>
                <a:latin typeface="Times New Roman" pitchFamily="18" charset="0"/>
                <a:ea typeface="Times New Roman" pitchFamily="18" charset="0"/>
                <a:cs typeface="Times New Roman" pitchFamily="18" charset="0"/>
              </a:rPr>
              <a:t>»?</a:t>
            </a:r>
            <a:endParaRPr lang="de-DE" sz="2400" b="1" dirty="0" smtClean="0">
              <a:solidFill>
                <a:srgbClr val="002060"/>
              </a:solidFill>
              <a:latin typeface="Times New Roman" pitchFamily="18" charset="0"/>
              <a:ea typeface="Times New Roman" pitchFamily="18" charset="0"/>
              <a:cs typeface="Times New Roman" pitchFamily="18" charset="0"/>
            </a:endParaRPr>
          </a:p>
        </p:txBody>
      </p:sp>
      <p:pic>
        <p:nvPicPr>
          <p:cNvPr id="5" name="Picture 2" descr="https://i.pinimg.com/736x/53/11/a6/5311a685b5625eb569cbe40df77fac8a.jpg"/>
          <p:cNvPicPr>
            <a:picLocks noChangeAspect="1" noChangeArrowheads="1"/>
          </p:cNvPicPr>
          <p:nvPr/>
        </p:nvPicPr>
        <p:blipFill>
          <a:blip r:embed="rId2"/>
          <a:srcRect/>
          <a:stretch>
            <a:fillRect/>
          </a:stretch>
        </p:blipFill>
        <p:spPr bwMode="auto">
          <a:xfrm>
            <a:off x="4714876" y="1285866"/>
            <a:ext cx="2500330" cy="335758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de-DE" sz="2800" b="1" dirty="0" smtClean="0">
                <a:solidFill>
                  <a:srgbClr val="002060"/>
                </a:solidFill>
                <a:latin typeface="Times New Roman" pitchFamily="18" charset="0"/>
                <a:cs typeface="Times New Roman" pitchFamily="18" charset="0"/>
              </a:rPr>
              <a:t>Worin besteht die </a:t>
            </a:r>
            <a:r>
              <a:rPr lang="en-US" sz="2800" b="1" dirty="0" err="1" smtClean="0">
                <a:solidFill>
                  <a:srgbClr val="002060"/>
                </a:solidFill>
                <a:latin typeface="Times New Roman" pitchFamily="18" charset="0"/>
                <a:cs typeface="Times New Roman" pitchFamily="18" charset="0"/>
              </a:rPr>
              <a:t>Schönheit</a:t>
            </a:r>
            <a:r>
              <a:rPr lang="en-US" sz="2800" b="1" dirty="0" smtClean="0">
                <a:solidFill>
                  <a:srgbClr val="002060"/>
                </a:solidFill>
                <a:latin typeface="Times New Roman" pitchFamily="18" charset="0"/>
                <a:cs typeface="Times New Roman" pitchFamily="18" charset="0"/>
              </a:rPr>
              <a:t> </a:t>
            </a:r>
            <a:r>
              <a:rPr lang="en-US" sz="2800" b="1" dirty="0" err="1" smtClean="0">
                <a:solidFill>
                  <a:srgbClr val="002060"/>
                </a:solidFill>
                <a:latin typeface="Times New Roman" pitchFamily="18" charset="0"/>
                <a:cs typeface="Times New Roman" pitchFamily="18" charset="0"/>
              </a:rPr>
              <a:t>der</a:t>
            </a:r>
            <a:r>
              <a:rPr lang="en-US" sz="2800" b="1" dirty="0" smtClean="0">
                <a:solidFill>
                  <a:srgbClr val="002060"/>
                </a:solidFill>
                <a:latin typeface="Times New Roman" pitchFamily="18" charset="0"/>
                <a:cs typeface="Times New Roman" pitchFamily="18" charset="0"/>
              </a:rPr>
              <a:t> </a:t>
            </a:r>
            <a:r>
              <a:rPr lang="en-US" sz="2800" b="1" dirty="0" err="1" smtClean="0">
                <a:solidFill>
                  <a:srgbClr val="002060"/>
                </a:solidFill>
                <a:latin typeface="Times New Roman" pitchFamily="18" charset="0"/>
                <a:cs typeface="Times New Roman" pitchFamily="18" charset="0"/>
              </a:rPr>
              <a:t>deutschen</a:t>
            </a:r>
            <a:r>
              <a:rPr lang="en-US" sz="2800" b="1" dirty="0" smtClean="0">
                <a:solidFill>
                  <a:srgbClr val="002060"/>
                </a:solidFill>
                <a:latin typeface="Times New Roman" pitchFamily="18" charset="0"/>
                <a:cs typeface="Times New Roman" pitchFamily="18" charset="0"/>
              </a:rPr>
              <a:t>  </a:t>
            </a:r>
            <a:r>
              <a:rPr lang="en-US" sz="2800" b="1" dirty="0" err="1" smtClean="0">
                <a:solidFill>
                  <a:srgbClr val="002060"/>
                </a:solidFill>
                <a:latin typeface="Times New Roman" pitchFamily="18" charset="0"/>
                <a:cs typeface="Times New Roman" pitchFamily="18" charset="0"/>
              </a:rPr>
              <a:t>nationalen</a:t>
            </a:r>
            <a:r>
              <a:rPr lang="en-US" sz="2800" b="1" dirty="0" smtClean="0">
                <a:solidFill>
                  <a:srgbClr val="002060"/>
                </a:solidFill>
                <a:latin typeface="Times New Roman" pitchFamily="18" charset="0"/>
                <a:cs typeface="Times New Roman" pitchFamily="18" charset="0"/>
              </a:rPr>
              <a:t> </a:t>
            </a:r>
            <a:r>
              <a:rPr lang="de-DE" sz="2800" b="1" dirty="0" smtClean="0">
                <a:solidFill>
                  <a:srgbClr val="002060"/>
                </a:solidFill>
                <a:latin typeface="Times New Roman" pitchFamily="18" charset="0"/>
                <a:cs typeface="Times New Roman" pitchFamily="18" charset="0"/>
              </a:rPr>
              <a:t>Anzüge</a:t>
            </a:r>
            <a:r>
              <a:rPr lang="ru-RU" sz="2800" b="1" dirty="0" smtClean="0">
                <a:solidFill>
                  <a:srgbClr val="002060"/>
                </a:solidFill>
                <a:latin typeface="Times New Roman" pitchFamily="18" charset="0"/>
                <a:cs typeface="Times New Roman" pitchFamily="18" charset="0"/>
              </a:rPr>
              <a:t>?</a:t>
            </a:r>
            <a:r>
              <a:rPr lang="de-DE" sz="2800" b="1" dirty="0" smtClean="0">
                <a:solidFill>
                  <a:srgbClr val="002060"/>
                </a:solidFill>
                <a:latin typeface="Times New Roman" pitchFamily="18" charset="0"/>
                <a:cs typeface="Times New Roman" pitchFamily="18" charset="0"/>
              </a:rPr>
              <a:t>  </a:t>
            </a:r>
            <a:r>
              <a:rPr lang="ru-RU" sz="2800" b="1" dirty="0" smtClean="0">
                <a:solidFill>
                  <a:srgbClr val="002060"/>
                </a:solidFill>
                <a:latin typeface="Times New Roman" pitchFamily="18" charset="0"/>
                <a:cs typeface="Times New Roman" pitchFamily="18" charset="0"/>
              </a:rPr>
              <a:t/>
            </a:r>
            <a:br>
              <a:rPr lang="ru-RU" sz="2800" b="1" dirty="0" smtClean="0">
                <a:solidFill>
                  <a:srgbClr val="002060"/>
                </a:solidFill>
                <a:latin typeface="Times New Roman" pitchFamily="18" charset="0"/>
                <a:cs typeface="Times New Roman" pitchFamily="18" charset="0"/>
              </a:rPr>
            </a:br>
            <a:endParaRPr lang="ru-RU" sz="2800" dirty="0"/>
          </a:p>
        </p:txBody>
      </p:sp>
      <p:pic>
        <p:nvPicPr>
          <p:cNvPr id="4" name="Содержимое 3" descr="https://img.klubok.com/img/used/2018/11/21/19515/l/19515820_2.jpg"/>
          <p:cNvPicPr>
            <a:picLocks noGrp="1"/>
          </p:cNvPicPr>
          <p:nvPr>
            <p:ph idx="1"/>
          </p:nvPr>
        </p:nvPicPr>
        <p:blipFill>
          <a:blip r:embed="rId2" cstate="print"/>
          <a:srcRect/>
          <a:stretch>
            <a:fillRect/>
          </a:stretch>
        </p:blipFill>
        <p:spPr bwMode="auto">
          <a:xfrm>
            <a:off x="3000364" y="1071552"/>
            <a:ext cx="1500447" cy="2144684"/>
          </a:xfrm>
          <a:prstGeom prst="rect">
            <a:avLst/>
          </a:prstGeom>
          <a:noFill/>
          <a:ln w="9525">
            <a:noFill/>
            <a:miter lim="800000"/>
            <a:headEnd/>
            <a:tailEnd/>
          </a:ln>
        </p:spPr>
      </p:pic>
      <p:pic>
        <p:nvPicPr>
          <p:cNvPr id="6" name="Рисунок 5" descr="C:\Users\кабинет222\Desktop\5.jpg"/>
          <p:cNvPicPr/>
          <p:nvPr/>
        </p:nvPicPr>
        <p:blipFill>
          <a:blip r:embed="rId3"/>
          <a:srcRect/>
          <a:stretch>
            <a:fillRect/>
          </a:stretch>
        </p:blipFill>
        <p:spPr bwMode="auto">
          <a:xfrm>
            <a:off x="714348" y="1500180"/>
            <a:ext cx="2000264" cy="1714512"/>
          </a:xfrm>
          <a:prstGeom prst="rect">
            <a:avLst/>
          </a:prstGeom>
          <a:noFill/>
          <a:ln w="9525">
            <a:noFill/>
            <a:miter lim="800000"/>
            <a:headEnd/>
            <a:tailEnd/>
          </a:ln>
        </p:spPr>
      </p:pic>
      <p:pic>
        <p:nvPicPr>
          <p:cNvPr id="7" name="Рисунок 6" descr="https://karnaval.kiev.ua/images/igallery/resized/3601-3700/DSC_0461-3681-120-190-80-c.jpg"/>
          <p:cNvPicPr/>
          <p:nvPr/>
        </p:nvPicPr>
        <p:blipFill>
          <a:blip r:embed="rId4"/>
          <a:srcRect/>
          <a:stretch>
            <a:fillRect/>
          </a:stretch>
        </p:blipFill>
        <p:spPr bwMode="auto">
          <a:xfrm>
            <a:off x="4643438" y="1357304"/>
            <a:ext cx="1500198" cy="1714512"/>
          </a:xfrm>
          <a:prstGeom prst="rect">
            <a:avLst/>
          </a:prstGeom>
          <a:noFill/>
          <a:ln w="9525">
            <a:noFill/>
            <a:miter lim="800000"/>
            <a:headEnd/>
            <a:tailEnd/>
          </a:ln>
        </p:spPr>
      </p:pic>
      <p:pic>
        <p:nvPicPr>
          <p:cNvPr id="8" name="Рисунок 7" descr="C:\Users\кабинет222\Desktop\6.jpg"/>
          <p:cNvPicPr/>
          <p:nvPr/>
        </p:nvPicPr>
        <p:blipFill>
          <a:blip r:embed="rId5" cstate="print"/>
          <a:srcRect/>
          <a:stretch>
            <a:fillRect/>
          </a:stretch>
        </p:blipFill>
        <p:spPr bwMode="auto">
          <a:xfrm>
            <a:off x="6357950" y="1428742"/>
            <a:ext cx="2143140" cy="1571636"/>
          </a:xfrm>
          <a:prstGeom prst="rect">
            <a:avLst/>
          </a:prstGeom>
          <a:noFill/>
          <a:ln w="9525">
            <a:noFill/>
            <a:miter lim="800000"/>
            <a:headEnd/>
            <a:tailEnd/>
          </a:ln>
        </p:spPr>
      </p:pic>
      <p:pic>
        <p:nvPicPr>
          <p:cNvPr id="9" name="Рисунок 8" descr="C:\Users\кабинет222\Desktop\2.jpg"/>
          <p:cNvPicPr/>
          <p:nvPr/>
        </p:nvPicPr>
        <p:blipFill>
          <a:blip r:embed="rId6" cstate="print"/>
          <a:srcRect/>
          <a:stretch>
            <a:fillRect/>
          </a:stretch>
        </p:blipFill>
        <p:spPr bwMode="auto">
          <a:xfrm>
            <a:off x="571472" y="3357568"/>
            <a:ext cx="1857388" cy="1323977"/>
          </a:xfrm>
          <a:prstGeom prst="rect">
            <a:avLst/>
          </a:prstGeom>
          <a:noFill/>
          <a:ln w="9525">
            <a:noFill/>
            <a:miter lim="800000"/>
            <a:headEnd/>
            <a:tailEnd/>
          </a:ln>
        </p:spPr>
      </p:pic>
      <p:pic>
        <p:nvPicPr>
          <p:cNvPr id="10" name="Рисунок 9" descr="C:\Users\кабинет222\Desktop\11.jpg"/>
          <p:cNvPicPr/>
          <p:nvPr/>
        </p:nvPicPr>
        <p:blipFill>
          <a:blip r:embed="rId7"/>
          <a:srcRect/>
          <a:stretch>
            <a:fillRect/>
          </a:stretch>
        </p:blipFill>
        <p:spPr bwMode="auto">
          <a:xfrm>
            <a:off x="3143240" y="3214692"/>
            <a:ext cx="2286016" cy="1500198"/>
          </a:xfrm>
          <a:prstGeom prst="rect">
            <a:avLst/>
          </a:prstGeom>
          <a:noFill/>
          <a:ln w="9525">
            <a:noFill/>
            <a:miter lim="800000"/>
            <a:headEnd/>
            <a:tailEnd/>
          </a:ln>
        </p:spPr>
      </p:pic>
      <p:pic>
        <p:nvPicPr>
          <p:cNvPr id="11" name="Рисунок 10" descr="https://1.bp.blogspot.com/-tfC_-QWsezw/X708EZpGcAI/AAAAAAAANZc/4QiTdOcr89sZbdb9oFN0OP1JOt85niIiQCLcBGAsYHQ/w1200-h630-p-k-no-nu/861603879.jpg"/>
          <p:cNvPicPr/>
          <p:nvPr/>
        </p:nvPicPr>
        <p:blipFill>
          <a:blip r:embed="rId8" cstate="print"/>
          <a:srcRect/>
          <a:stretch>
            <a:fillRect/>
          </a:stretch>
        </p:blipFill>
        <p:spPr bwMode="auto">
          <a:xfrm>
            <a:off x="6357950" y="3286130"/>
            <a:ext cx="2286016" cy="1357322"/>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937011"/>
          </a:xfrm>
        </p:spPr>
        <p:txBody>
          <a:bodyPr>
            <a:normAutofit fontScale="90000"/>
          </a:bodyPr>
          <a:lstStyle/>
          <a:p>
            <a:r>
              <a:rPr lang="de-DE" sz="2200" b="1" dirty="0" smtClean="0">
                <a:solidFill>
                  <a:srgbClr val="FF0000"/>
                </a:solidFill>
                <a:latin typeface="Times New Roman" pitchFamily="18" charset="0"/>
                <a:cs typeface="Times New Roman" pitchFamily="18" charset="0"/>
              </a:rPr>
              <a:t>Aufgabe 1</a:t>
            </a:r>
            <a:r>
              <a:rPr lang="ru-RU" sz="2200" b="1" dirty="0" smtClean="0">
                <a:solidFill>
                  <a:srgbClr val="FF0000"/>
                </a:solidFill>
                <a:latin typeface="Times New Roman" pitchFamily="18" charset="0"/>
                <a:cs typeface="Times New Roman" pitchFamily="18" charset="0"/>
              </a:rPr>
              <a:t>: </a:t>
            </a:r>
            <a:r>
              <a:rPr lang="en-US" sz="2700" b="1" dirty="0" err="1" smtClean="0">
                <a:solidFill>
                  <a:schemeClr val="accent1">
                    <a:lumMod val="50000"/>
                  </a:schemeClr>
                </a:solidFill>
                <a:latin typeface="Times New Roman" pitchFamily="18" charset="0"/>
                <a:cs typeface="Times New Roman" pitchFamily="18" charset="0"/>
              </a:rPr>
              <a:t>Sammelt</a:t>
            </a:r>
            <a:r>
              <a:rPr lang="en-US" sz="2700" b="1" dirty="0" smtClean="0">
                <a:solidFill>
                  <a:schemeClr val="accent1">
                    <a:lumMod val="50000"/>
                  </a:schemeClr>
                </a:solidFill>
                <a:latin typeface="Times New Roman" pitchFamily="18" charset="0"/>
                <a:cs typeface="Times New Roman" pitchFamily="18" charset="0"/>
              </a:rPr>
              <a:t> und </a:t>
            </a:r>
            <a:r>
              <a:rPr lang="en-US" sz="2700" b="1" dirty="0" err="1" smtClean="0">
                <a:solidFill>
                  <a:schemeClr val="accent1">
                    <a:lumMod val="50000"/>
                  </a:schemeClr>
                </a:solidFill>
                <a:latin typeface="Times New Roman" pitchFamily="18" charset="0"/>
                <a:cs typeface="Times New Roman" pitchFamily="18" charset="0"/>
              </a:rPr>
              <a:t>übersetzt</a:t>
            </a:r>
            <a:r>
              <a:rPr lang="en-US" sz="2700" b="1" dirty="0" smtClean="0">
                <a:solidFill>
                  <a:schemeClr val="accent1">
                    <a:lumMod val="50000"/>
                  </a:schemeClr>
                </a:solidFill>
                <a:latin typeface="Times New Roman" pitchFamily="18" charset="0"/>
                <a:cs typeface="Times New Roman" pitchFamily="18" charset="0"/>
              </a:rPr>
              <a:t> </a:t>
            </a:r>
            <a:r>
              <a:rPr lang="en-US" sz="2700" b="1" dirty="0" err="1" smtClean="0">
                <a:solidFill>
                  <a:schemeClr val="accent1">
                    <a:lumMod val="50000"/>
                  </a:schemeClr>
                </a:solidFill>
                <a:latin typeface="Times New Roman" pitchFamily="18" charset="0"/>
                <a:cs typeface="Times New Roman" pitchFamily="18" charset="0"/>
              </a:rPr>
              <a:t>Wörter</a:t>
            </a:r>
            <a:r>
              <a:rPr lang="en-US" sz="2700" b="1" dirty="0" smtClean="0">
                <a:solidFill>
                  <a:schemeClr val="accent1">
                    <a:lumMod val="50000"/>
                  </a:schemeClr>
                </a:solidFill>
                <a:latin typeface="Times New Roman" pitchFamily="18" charset="0"/>
                <a:cs typeface="Times New Roman" pitchFamily="18" charset="0"/>
              </a:rPr>
              <a:t> </a:t>
            </a:r>
            <a:r>
              <a:rPr lang="en-US" sz="2700" b="1" dirty="0" err="1" smtClean="0">
                <a:solidFill>
                  <a:schemeClr val="accent1">
                    <a:lumMod val="50000"/>
                  </a:schemeClr>
                </a:solidFill>
                <a:latin typeface="Times New Roman" pitchFamily="18" charset="0"/>
                <a:cs typeface="Times New Roman" pitchFamily="18" charset="0"/>
              </a:rPr>
              <a:t>zum</a:t>
            </a:r>
            <a:r>
              <a:rPr lang="en-US" sz="2700" b="1" dirty="0" smtClean="0">
                <a:solidFill>
                  <a:schemeClr val="accent1">
                    <a:lumMod val="50000"/>
                  </a:schemeClr>
                </a:solidFill>
                <a:latin typeface="Times New Roman" pitchFamily="18" charset="0"/>
                <a:cs typeface="Times New Roman" pitchFamily="18" charset="0"/>
              </a:rPr>
              <a:t> </a:t>
            </a:r>
            <a:r>
              <a:rPr lang="en-US" sz="2700" b="1" dirty="0" err="1" smtClean="0">
                <a:solidFill>
                  <a:schemeClr val="accent1">
                    <a:lumMod val="50000"/>
                  </a:schemeClr>
                </a:solidFill>
                <a:latin typeface="Times New Roman" pitchFamily="18" charset="0"/>
                <a:cs typeface="Times New Roman" pitchFamily="18" charset="0"/>
              </a:rPr>
              <a:t>Thema</a:t>
            </a:r>
            <a:r>
              <a:rPr lang="ru-RU" sz="2700" b="1" dirty="0" smtClean="0">
                <a:solidFill>
                  <a:schemeClr val="accent1">
                    <a:lumMod val="50000"/>
                  </a:schemeClr>
                </a:solidFill>
                <a:latin typeface="Times New Roman" pitchFamily="18" charset="0"/>
                <a:cs typeface="Times New Roman" pitchFamily="18" charset="0"/>
              </a:rPr>
              <a:t>:</a:t>
            </a:r>
            <a:r>
              <a:rPr lang="en-US" b="1" dirty="0" smtClean="0">
                <a:solidFill>
                  <a:schemeClr val="accent1">
                    <a:lumMod val="50000"/>
                  </a:schemeClr>
                </a:solidFill>
                <a:latin typeface="Times New Roman" pitchFamily="18" charset="0"/>
                <a:cs typeface="Times New Roman" pitchFamily="18" charset="0"/>
              </a:rPr>
              <a:t/>
            </a:r>
            <a:br>
              <a:rPr lang="en-US" b="1" dirty="0" smtClean="0">
                <a:solidFill>
                  <a:schemeClr val="accent1">
                    <a:lumMod val="50000"/>
                  </a:schemeClr>
                </a:solidFill>
                <a:latin typeface="Times New Roman" pitchFamily="18" charset="0"/>
                <a:cs typeface="Times New Roman" pitchFamily="18" charset="0"/>
              </a:rPr>
            </a:br>
            <a:endParaRPr lang="ru-RU" dirty="0"/>
          </a:p>
        </p:txBody>
      </p:sp>
      <p:sp>
        <p:nvSpPr>
          <p:cNvPr id="3" name="Содержимое 2"/>
          <p:cNvSpPr>
            <a:spLocks noGrp="1"/>
          </p:cNvSpPr>
          <p:nvPr>
            <p:ph idx="1"/>
          </p:nvPr>
        </p:nvSpPr>
        <p:spPr/>
        <p:txBody>
          <a:bodyPr>
            <a:normAutofit fontScale="40000" lnSpcReduction="20000"/>
          </a:bodyPr>
          <a:lstStyle/>
          <a:p>
            <a:pPr marL="0" lvl="0" indent="0" algn="just" fontAlgn="base">
              <a:spcBef>
                <a:spcPct val="0"/>
              </a:spcBef>
              <a:spcAft>
                <a:spcPct val="0"/>
              </a:spcAft>
              <a:buNone/>
            </a:pPr>
            <a:r>
              <a:rPr lang="de-DE" dirty="0" smtClean="0">
                <a:solidFill>
                  <a:srgbClr val="FF0000"/>
                </a:solidFill>
                <a:latin typeface="Times New Roman" pitchFamily="18" charset="0"/>
                <a:ea typeface="Calibri" pitchFamily="34" charset="0"/>
                <a:cs typeface="Times New Roman" pitchFamily="18" charset="0"/>
              </a:rPr>
              <a:t>Herrenanzüge (Trachten)</a:t>
            </a:r>
            <a:endParaRPr lang="ru-RU" dirty="0" smtClean="0">
              <a:solidFill>
                <a:srgbClr val="FF0000"/>
              </a:solidFill>
              <a:latin typeface="Times New Roman" pitchFamily="18" charset="0"/>
              <a:cs typeface="Times New Roman" pitchFamily="18" charset="0"/>
            </a:endParaRPr>
          </a:p>
          <a:p>
            <a:pPr marL="0" lvl="0" indent="0" algn="just" eaLnBrk="0" fontAlgn="base" hangingPunct="0">
              <a:spcBef>
                <a:spcPct val="0"/>
              </a:spcBef>
              <a:spcAft>
                <a:spcPct val="0"/>
              </a:spcAft>
              <a:buNone/>
            </a:pPr>
            <a:r>
              <a:rPr lang="de-DE" dirty="0" smtClean="0">
                <a:latin typeface="Times New Roman" pitchFamily="18" charset="0"/>
                <a:ea typeface="Calibri" pitchFamily="34" charset="0"/>
                <a:cs typeface="Times New Roman" pitchFamily="18" charset="0"/>
              </a:rPr>
              <a:t> Herren-Trachten bestehen aus hellen</a:t>
            </a:r>
            <a:endParaRPr lang="ru-RU" dirty="0" smtClean="0">
              <a:latin typeface="Times New Roman" pitchFamily="18" charset="0"/>
              <a:cs typeface="Times New Roman" pitchFamily="18" charset="0"/>
            </a:endParaRPr>
          </a:p>
          <a:p>
            <a:pPr marL="0" lvl="0" indent="0" algn="just" eaLnBrk="0" fontAlgn="base" hangingPunct="0">
              <a:spcBef>
                <a:spcPct val="0"/>
              </a:spcBef>
              <a:spcAft>
                <a:spcPct val="0"/>
              </a:spcAft>
              <a:buNone/>
            </a:pPr>
            <a:r>
              <a:rPr lang="de-DE" dirty="0" smtClean="0">
                <a:solidFill>
                  <a:srgbClr val="FF0000"/>
                </a:solidFill>
                <a:latin typeface="Times New Roman" pitchFamily="18" charset="0"/>
                <a:ea typeface="Calibri" pitchFamily="34" charset="0"/>
                <a:cs typeface="Times New Roman" pitchFamily="18" charset="0"/>
              </a:rPr>
              <a:t>Hemden, Westen, </a:t>
            </a:r>
            <a:r>
              <a:rPr lang="de-DE" dirty="0" smtClean="0">
                <a:latin typeface="Times New Roman" pitchFamily="18" charset="0"/>
                <a:ea typeface="Calibri" pitchFamily="34" charset="0"/>
                <a:cs typeface="Times New Roman" pitchFamily="18" charset="0"/>
              </a:rPr>
              <a:t>lange, breitkrempige</a:t>
            </a:r>
            <a:r>
              <a:rPr lang="de-DE" dirty="0" smtClean="0">
                <a:solidFill>
                  <a:srgbClr val="FF0000"/>
                </a:solidFill>
                <a:latin typeface="Times New Roman" pitchFamily="18" charset="0"/>
                <a:ea typeface="Calibri" pitchFamily="34" charset="0"/>
                <a:cs typeface="Times New Roman" pitchFamily="18" charset="0"/>
              </a:rPr>
              <a:t> Kaftane </a:t>
            </a:r>
            <a:r>
              <a:rPr lang="de-DE" dirty="0" smtClean="0">
                <a:latin typeface="Times New Roman" pitchFamily="18" charset="0"/>
                <a:ea typeface="Calibri" pitchFamily="34" charset="0"/>
                <a:cs typeface="Times New Roman" pitchFamily="18" charset="0"/>
              </a:rPr>
              <a:t>mit </a:t>
            </a:r>
            <a:r>
              <a:rPr lang="de-DE" dirty="0" smtClean="0">
                <a:solidFill>
                  <a:srgbClr val="FF0000"/>
                </a:solidFill>
                <a:latin typeface="Times New Roman" pitchFamily="18" charset="0"/>
                <a:ea typeface="Calibri" pitchFamily="34" charset="0"/>
                <a:cs typeface="Times New Roman" pitchFamily="18" charset="0"/>
              </a:rPr>
              <a:t>Umhüllung am Ärmel</a:t>
            </a:r>
          </a:p>
          <a:p>
            <a:pPr lvl="0" algn="just" eaLnBrk="0" fontAlgn="base" hangingPunct="0">
              <a:spcBef>
                <a:spcPct val="0"/>
              </a:spcBef>
              <a:spcAft>
                <a:spcPct val="0"/>
              </a:spcAft>
            </a:pPr>
            <a:r>
              <a:rPr lang="de-DE" dirty="0" smtClean="0">
                <a:latin typeface="Times New Roman" pitchFamily="18" charset="0"/>
                <a:ea typeface="Calibri" pitchFamily="34" charset="0"/>
                <a:cs typeface="Times New Roman" pitchFamily="18" charset="0"/>
              </a:rPr>
              <a:t>und mit großer </a:t>
            </a:r>
            <a:r>
              <a:rPr lang="de-DE" dirty="0" smtClean="0">
                <a:solidFill>
                  <a:srgbClr val="FF0000"/>
                </a:solidFill>
                <a:latin typeface="Times New Roman" pitchFamily="18" charset="0"/>
                <a:ea typeface="Calibri" pitchFamily="34" charset="0"/>
                <a:cs typeface="Times New Roman" pitchFamily="18" charset="0"/>
              </a:rPr>
              <a:t>Tasche</a:t>
            </a:r>
            <a:r>
              <a:rPr lang="de-DE" dirty="0" smtClean="0">
                <a:latin typeface="Times New Roman" pitchFamily="18" charset="0"/>
                <a:ea typeface="Calibri" pitchFamily="34" charset="0"/>
                <a:cs typeface="Times New Roman" pitchFamily="18" charset="0"/>
              </a:rPr>
              <a:t>, schmale </a:t>
            </a:r>
            <a:r>
              <a:rPr lang="de-DE" dirty="0" smtClean="0">
                <a:solidFill>
                  <a:srgbClr val="FF0000"/>
                </a:solidFill>
                <a:latin typeface="Times New Roman" pitchFamily="18" charset="0"/>
                <a:ea typeface="Calibri" pitchFamily="34" charset="0"/>
                <a:cs typeface="Times New Roman" pitchFamily="18" charset="0"/>
              </a:rPr>
              <a:t>Hosen</a:t>
            </a:r>
            <a:r>
              <a:rPr lang="de-DE" dirty="0" smtClean="0">
                <a:latin typeface="Times New Roman" pitchFamily="18" charset="0"/>
                <a:ea typeface="Calibri" pitchFamily="34" charset="0"/>
                <a:cs typeface="Times New Roman" pitchFamily="18" charset="0"/>
              </a:rPr>
              <a:t> bis zu den Knien,</a:t>
            </a:r>
            <a:r>
              <a:rPr lang="de-DE" dirty="0" smtClean="0">
                <a:solidFill>
                  <a:srgbClr val="FF0000"/>
                </a:solidFill>
                <a:latin typeface="Times New Roman" pitchFamily="18" charset="0"/>
                <a:ea typeface="Calibri" pitchFamily="34" charset="0"/>
                <a:cs typeface="Times New Roman" pitchFamily="18" charset="0"/>
              </a:rPr>
              <a:t> Strümpfen</a:t>
            </a:r>
            <a:endParaRPr lang="ru-RU" dirty="0" smtClean="0">
              <a:latin typeface="Times New Roman" pitchFamily="18" charset="0"/>
              <a:cs typeface="Times New Roman" pitchFamily="18" charset="0"/>
            </a:endParaRPr>
          </a:p>
          <a:p>
            <a:pPr marL="0" lvl="0" indent="0" algn="just" eaLnBrk="0" fontAlgn="base" hangingPunct="0">
              <a:spcBef>
                <a:spcPct val="0"/>
              </a:spcBef>
              <a:spcAft>
                <a:spcPct val="0"/>
              </a:spcAft>
              <a:buNone/>
            </a:pPr>
            <a:r>
              <a:rPr lang="de-DE" dirty="0" smtClean="0">
                <a:latin typeface="Times New Roman" pitchFamily="18" charset="0"/>
                <a:ea typeface="Calibri" pitchFamily="34" charset="0"/>
                <a:cs typeface="Times New Roman" pitchFamily="18" charset="0"/>
              </a:rPr>
              <a:t>und </a:t>
            </a:r>
            <a:r>
              <a:rPr lang="de-DE" dirty="0" smtClean="0">
                <a:solidFill>
                  <a:srgbClr val="FF0000"/>
                </a:solidFill>
                <a:latin typeface="Times New Roman" pitchFamily="18" charset="0"/>
                <a:ea typeface="Calibri" pitchFamily="34" charset="0"/>
                <a:cs typeface="Times New Roman" pitchFamily="18" charset="0"/>
              </a:rPr>
              <a:t>Schuhe</a:t>
            </a:r>
            <a:r>
              <a:rPr lang="de-DE" dirty="0" smtClean="0">
                <a:latin typeface="Times New Roman" pitchFamily="18" charset="0"/>
                <a:ea typeface="Calibri" pitchFamily="34" charset="0"/>
                <a:cs typeface="Times New Roman" pitchFamily="18" charset="0"/>
              </a:rPr>
              <a:t> mit </a:t>
            </a:r>
            <a:r>
              <a:rPr lang="de-DE" dirty="0" smtClean="0">
                <a:solidFill>
                  <a:srgbClr val="FF0000"/>
                </a:solidFill>
                <a:latin typeface="Times New Roman" pitchFamily="18" charset="0"/>
                <a:ea typeface="Calibri" pitchFamily="34" charset="0"/>
                <a:cs typeface="Times New Roman" pitchFamily="18" charset="0"/>
              </a:rPr>
              <a:t>Schnalle</a:t>
            </a:r>
            <a:r>
              <a:rPr lang="de-DE" dirty="0" smtClean="0">
                <a:latin typeface="Times New Roman" pitchFamily="18" charset="0"/>
                <a:ea typeface="Calibri" pitchFamily="34" charset="0"/>
                <a:cs typeface="Times New Roman" pitchFamily="18" charset="0"/>
              </a:rPr>
              <a:t>. Bei Männern kann die Länge des </a:t>
            </a:r>
            <a:r>
              <a:rPr lang="de-DE" dirty="0" smtClean="0">
                <a:solidFill>
                  <a:srgbClr val="FF0000"/>
                </a:solidFill>
                <a:latin typeface="Times New Roman" pitchFamily="18" charset="0"/>
                <a:ea typeface="Calibri" pitchFamily="34" charset="0"/>
                <a:cs typeface="Times New Roman" pitchFamily="18" charset="0"/>
              </a:rPr>
              <a:t>Mantels</a:t>
            </a:r>
            <a:endParaRPr lang="ru-RU" dirty="0" smtClean="0">
              <a:solidFill>
                <a:srgbClr val="FF0000"/>
              </a:solidFill>
              <a:latin typeface="Times New Roman" pitchFamily="18" charset="0"/>
              <a:cs typeface="Times New Roman" pitchFamily="18" charset="0"/>
            </a:endParaRPr>
          </a:p>
          <a:p>
            <a:pPr marL="0" lvl="0" indent="0" algn="just" eaLnBrk="0" fontAlgn="base" hangingPunct="0">
              <a:spcBef>
                <a:spcPct val="0"/>
              </a:spcBef>
              <a:spcAft>
                <a:spcPct val="0"/>
              </a:spcAft>
              <a:buNone/>
            </a:pPr>
            <a:r>
              <a:rPr lang="de-DE" dirty="0" smtClean="0">
                <a:latin typeface="Times New Roman" pitchFamily="18" charset="0"/>
                <a:ea typeface="Calibri" pitchFamily="34" charset="0"/>
                <a:cs typeface="Times New Roman" pitchFamily="18" charset="0"/>
              </a:rPr>
              <a:t>um den Familienstand zu bezeichnen. Traditionsgemäß verheiratete</a:t>
            </a:r>
            <a:endParaRPr lang="ru-RU" dirty="0" smtClean="0">
              <a:latin typeface="Times New Roman" pitchFamily="18" charset="0"/>
              <a:cs typeface="Times New Roman" pitchFamily="18" charset="0"/>
            </a:endParaRPr>
          </a:p>
          <a:p>
            <a:pPr lvl="0" algn="just" eaLnBrk="0" fontAlgn="base" hangingPunct="0">
              <a:spcBef>
                <a:spcPct val="0"/>
              </a:spcBef>
              <a:spcAft>
                <a:spcPct val="0"/>
              </a:spcAft>
            </a:pPr>
            <a:r>
              <a:rPr lang="de-DE" dirty="0" smtClean="0">
                <a:latin typeface="Times New Roman" pitchFamily="18" charset="0"/>
                <a:ea typeface="Calibri" pitchFamily="34" charset="0"/>
                <a:cs typeface="Times New Roman" pitchFamily="18" charset="0"/>
              </a:rPr>
              <a:t>Männer tragen lange Mäntel, meist schwarz. Bei die Junggesellen </a:t>
            </a:r>
            <a:endParaRPr lang="ru-RU" dirty="0" smtClean="0">
              <a:latin typeface="Times New Roman" pitchFamily="18" charset="0"/>
              <a:cs typeface="Times New Roman" pitchFamily="18" charset="0"/>
            </a:endParaRPr>
          </a:p>
          <a:p>
            <a:pPr algn="just"/>
            <a:r>
              <a:rPr lang="de-DE" dirty="0" smtClean="0">
                <a:latin typeface="Times New Roman" pitchFamily="18" charset="0"/>
                <a:ea typeface="Calibri" pitchFamily="34" charset="0"/>
                <a:cs typeface="Times New Roman" pitchFamily="18" charset="0"/>
              </a:rPr>
              <a:t>verabschiedeten einen kurzen Mantel.</a:t>
            </a:r>
          </a:p>
          <a:p>
            <a:pPr algn="just"/>
            <a:r>
              <a:rPr lang="de-DE" dirty="0" smtClean="0">
                <a:latin typeface="Times New Roman" pitchFamily="18" charset="0"/>
                <a:cs typeface="Times New Roman" pitchFamily="18" charset="0"/>
              </a:rPr>
              <a:t> </a:t>
            </a:r>
            <a:r>
              <a:rPr lang="de-DE" dirty="0" smtClean="0">
                <a:solidFill>
                  <a:srgbClr val="FF0000"/>
                </a:solidFill>
                <a:latin typeface="Times New Roman" pitchFamily="18" charset="0"/>
                <a:cs typeface="Times New Roman" pitchFamily="18" charset="0"/>
              </a:rPr>
              <a:t>Frauenanzug Dirndl)</a:t>
            </a:r>
            <a:endParaRPr lang="ru-RU" dirty="0" smtClean="0">
              <a:solidFill>
                <a:srgbClr val="FF0000"/>
              </a:solidFill>
              <a:latin typeface="Times New Roman" pitchFamily="18" charset="0"/>
              <a:cs typeface="Times New Roman" pitchFamily="18" charset="0"/>
            </a:endParaRPr>
          </a:p>
          <a:p>
            <a:pPr algn="just"/>
            <a:r>
              <a:rPr lang="de-DE" dirty="0" smtClean="0">
                <a:latin typeface="Times New Roman" pitchFamily="18" charset="0"/>
                <a:cs typeface="Times New Roman" pitchFamily="18" charset="0"/>
              </a:rPr>
              <a:t>Dirndl enthält eine kurze weiße</a:t>
            </a:r>
            <a:r>
              <a:rPr lang="de-DE" dirty="0" smtClean="0">
                <a:solidFill>
                  <a:srgbClr val="FF0000"/>
                </a:solidFill>
                <a:latin typeface="Times New Roman" pitchFamily="18" charset="0"/>
                <a:cs typeface="Times New Roman" pitchFamily="18" charset="0"/>
              </a:rPr>
              <a:t> Bluse </a:t>
            </a:r>
            <a:r>
              <a:rPr lang="de-DE" dirty="0" smtClean="0">
                <a:latin typeface="Times New Roman" pitchFamily="18" charset="0"/>
                <a:cs typeface="Times New Roman" pitchFamily="18" charset="0"/>
              </a:rPr>
              <a:t>(festliche Version mit breite Ärmel), </a:t>
            </a:r>
            <a:endParaRPr lang="ru-RU" dirty="0" smtClean="0">
              <a:latin typeface="Times New Roman" pitchFamily="18" charset="0"/>
              <a:cs typeface="Times New Roman" pitchFamily="18" charset="0"/>
            </a:endParaRPr>
          </a:p>
          <a:p>
            <a:pPr algn="just"/>
            <a:r>
              <a:rPr lang="de-DE" dirty="0" smtClean="0">
                <a:solidFill>
                  <a:srgbClr val="FF0000"/>
                </a:solidFill>
                <a:latin typeface="Times New Roman" pitchFamily="18" charset="0"/>
                <a:cs typeface="Times New Roman" pitchFamily="18" charset="0"/>
              </a:rPr>
              <a:t>Sommerkleid</a:t>
            </a:r>
            <a:r>
              <a:rPr lang="de-DE" dirty="0" smtClean="0">
                <a:latin typeface="Times New Roman" pitchFamily="18" charset="0"/>
                <a:cs typeface="Times New Roman" pitchFamily="18" charset="0"/>
              </a:rPr>
              <a:t>, bestehend aus einem </a:t>
            </a:r>
            <a:r>
              <a:rPr lang="de-DE" dirty="0" smtClean="0">
                <a:solidFill>
                  <a:srgbClr val="FF0000"/>
                </a:solidFill>
                <a:latin typeface="Times New Roman" pitchFamily="18" charset="0"/>
                <a:cs typeface="Times New Roman" pitchFamily="18" charset="0"/>
              </a:rPr>
              <a:t>Korsett</a:t>
            </a:r>
            <a:r>
              <a:rPr lang="de-DE" dirty="0" smtClean="0">
                <a:latin typeface="Times New Roman" pitchFamily="18" charset="0"/>
                <a:cs typeface="Times New Roman" pitchFamily="18" charset="0"/>
              </a:rPr>
              <a:t> auf dem </a:t>
            </a:r>
            <a:r>
              <a:rPr lang="de-DE" dirty="0" smtClean="0">
                <a:solidFill>
                  <a:srgbClr val="FF0000"/>
                </a:solidFill>
                <a:latin typeface="Times New Roman" pitchFamily="18" charset="0"/>
                <a:cs typeface="Times New Roman" pitchFamily="18" charset="0"/>
              </a:rPr>
              <a:t>Verschluss</a:t>
            </a:r>
            <a:r>
              <a:rPr lang="de-DE" dirty="0" smtClean="0">
                <a:latin typeface="Times New Roman" pitchFamily="18" charset="0"/>
                <a:cs typeface="Times New Roman" pitchFamily="18" charset="0"/>
              </a:rPr>
              <a:t> (festliche </a:t>
            </a:r>
            <a:endParaRPr lang="ru-RU" dirty="0" smtClean="0">
              <a:solidFill>
                <a:srgbClr val="FF0000"/>
              </a:solidFill>
              <a:latin typeface="Times New Roman" pitchFamily="18" charset="0"/>
              <a:cs typeface="Times New Roman" pitchFamily="18" charset="0"/>
            </a:endParaRPr>
          </a:p>
          <a:p>
            <a:pPr algn="just"/>
            <a:r>
              <a:rPr lang="de-DE" dirty="0" smtClean="0">
                <a:latin typeface="Times New Roman" pitchFamily="18" charset="0"/>
                <a:cs typeface="Times New Roman" pitchFamily="18" charset="0"/>
              </a:rPr>
              <a:t>Version mit </a:t>
            </a:r>
            <a:r>
              <a:rPr lang="de-DE" dirty="0" smtClean="0">
                <a:solidFill>
                  <a:srgbClr val="FF0000"/>
                </a:solidFill>
                <a:latin typeface="Times New Roman" pitchFamily="18" charset="0"/>
                <a:cs typeface="Times New Roman" pitchFamily="18" charset="0"/>
              </a:rPr>
              <a:t>Schnürung</a:t>
            </a:r>
            <a:r>
              <a:rPr lang="de-DE" dirty="0" smtClean="0">
                <a:latin typeface="Times New Roman" pitchFamily="18" charset="0"/>
                <a:cs typeface="Times New Roman" pitchFamily="18" charset="0"/>
              </a:rPr>
              <a:t>) und einem sehr breiten </a:t>
            </a:r>
            <a:r>
              <a:rPr lang="de-DE" dirty="0" smtClean="0">
                <a:solidFill>
                  <a:srgbClr val="FF0000"/>
                </a:solidFill>
                <a:latin typeface="Times New Roman" pitchFamily="18" charset="0"/>
                <a:cs typeface="Times New Roman" pitchFamily="18" charset="0"/>
              </a:rPr>
              <a:t>Rock</a:t>
            </a:r>
            <a:r>
              <a:rPr lang="de-DE" dirty="0" smtClean="0">
                <a:latin typeface="Times New Roman" pitchFamily="18" charset="0"/>
                <a:cs typeface="Times New Roman" pitchFamily="18" charset="0"/>
              </a:rPr>
              <a:t> (in früheren Zeiten </a:t>
            </a:r>
            <a:endParaRPr lang="ru-RU" dirty="0" smtClean="0">
              <a:latin typeface="Times New Roman" pitchFamily="18" charset="0"/>
              <a:cs typeface="Times New Roman" pitchFamily="18" charset="0"/>
            </a:endParaRPr>
          </a:p>
          <a:p>
            <a:pPr algn="just"/>
            <a:r>
              <a:rPr lang="de-DE" dirty="0" smtClean="0">
                <a:latin typeface="Times New Roman" pitchFamily="18" charset="0"/>
                <a:cs typeface="Times New Roman" pitchFamily="18" charset="0"/>
              </a:rPr>
              <a:t>Standard war lange Röcke " und eine bunte</a:t>
            </a:r>
            <a:r>
              <a:rPr lang="de-DE" dirty="0" smtClean="0">
                <a:solidFill>
                  <a:srgbClr val="FF0000"/>
                </a:solidFill>
                <a:latin typeface="Times New Roman" pitchFamily="18" charset="0"/>
                <a:cs typeface="Times New Roman" pitchFamily="18" charset="0"/>
              </a:rPr>
              <a:t> Schürze</a:t>
            </a:r>
            <a:r>
              <a:rPr lang="de-DE" dirty="0" smtClean="0">
                <a:latin typeface="Times New Roman" pitchFamily="18" charset="0"/>
                <a:cs typeface="Times New Roman" pitchFamily="18" charset="0"/>
              </a:rPr>
              <a:t>. Familienstand </a:t>
            </a:r>
            <a:endParaRPr lang="ru-RU" dirty="0" smtClean="0">
              <a:latin typeface="Times New Roman" pitchFamily="18" charset="0"/>
              <a:cs typeface="Times New Roman" pitchFamily="18" charset="0"/>
            </a:endParaRPr>
          </a:p>
          <a:p>
            <a:pPr algn="just"/>
            <a:r>
              <a:rPr lang="de-DE" dirty="0" smtClean="0">
                <a:latin typeface="Times New Roman" pitchFamily="18" charset="0"/>
                <a:cs typeface="Times New Roman" pitchFamily="18" charset="0"/>
              </a:rPr>
              <a:t>der Frauen geben eine helle Schürze aus, die auf einem </a:t>
            </a:r>
            <a:r>
              <a:rPr lang="de-DE" dirty="0" smtClean="0">
                <a:solidFill>
                  <a:srgbClr val="FF0000"/>
                </a:solidFill>
                <a:latin typeface="Times New Roman" pitchFamily="18" charset="0"/>
                <a:cs typeface="Times New Roman" pitchFamily="18" charset="0"/>
              </a:rPr>
              <a:t>Bogen</a:t>
            </a:r>
            <a:r>
              <a:rPr lang="de-DE" dirty="0" smtClean="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pPr algn="just"/>
            <a:r>
              <a:rPr lang="de-DE" dirty="0" smtClean="0">
                <a:latin typeface="Times New Roman" pitchFamily="18" charset="0"/>
                <a:cs typeface="Times New Roman" pitchFamily="18" charset="0"/>
              </a:rPr>
              <a:t>obligatorisch vorne gebunden ist: Bogen rechts-verheiratet, Bogen </a:t>
            </a:r>
            <a:endParaRPr lang="ru-RU" dirty="0" smtClean="0">
              <a:latin typeface="Times New Roman" pitchFamily="18" charset="0"/>
              <a:cs typeface="Times New Roman" pitchFamily="18" charset="0"/>
            </a:endParaRPr>
          </a:p>
          <a:p>
            <a:pPr algn="just"/>
            <a:r>
              <a:rPr lang="de-DE" dirty="0" smtClean="0">
                <a:latin typeface="Times New Roman" pitchFamily="18" charset="0"/>
                <a:cs typeface="Times New Roman" pitchFamily="18" charset="0"/>
              </a:rPr>
              <a:t>rechts-verheiratet, links - frei von Familienbande, in der Mitte eine Witwe. </a:t>
            </a:r>
            <a:endParaRPr lang="ru-RU" dirty="0" smtClean="0">
              <a:latin typeface="Times New Roman" pitchFamily="18" charset="0"/>
              <a:cs typeface="Times New Roman" pitchFamily="18" charset="0"/>
            </a:endParaRPr>
          </a:p>
          <a:p>
            <a:pPr algn="just"/>
            <a:r>
              <a:rPr lang="de-DE" dirty="0" smtClean="0">
                <a:latin typeface="Times New Roman" pitchFamily="18" charset="0"/>
                <a:cs typeface="Times New Roman" pitchFamily="18" charset="0"/>
              </a:rPr>
              <a:t>Zubehör für den Anzug, auch im nationalen Stil: helles </a:t>
            </a:r>
            <a:r>
              <a:rPr lang="de-DE" dirty="0" smtClean="0">
                <a:solidFill>
                  <a:srgbClr val="FF0000"/>
                </a:solidFill>
                <a:latin typeface="Times New Roman" pitchFamily="18" charset="0"/>
                <a:cs typeface="Times New Roman" pitchFamily="18" charset="0"/>
              </a:rPr>
              <a:t>Kopftuch</a:t>
            </a:r>
            <a:r>
              <a:rPr lang="de-DE" dirty="0" smtClean="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pPr algn="just"/>
            <a:r>
              <a:rPr lang="de-DE" dirty="0" smtClean="0">
                <a:solidFill>
                  <a:srgbClr val="FF0000"/>
                </a:solidFill>
                <a:latin typeface="Times New Roman" pitchFamily="18" charset="0"/>
                <a:cs typeface="Times New Roman" pitchFamily="18" charset="0"/>
              </a:rPr>
              <a:t>Handtasche</a:t>
            </a:r>
            <a:r>
              <a:rPr lang="de-DE" dirty="0" smtClean="0">
                <a:latin typeface="Times New Roman" pitchFamily="18" charset="0"/>
                <a:cs typeface="Times New Roman" pitchFamily="18" charset="0"/>
              </a:rPr>
              <a:t>, schwarze S</a:t>
            </a:r>
            <a:r>
              <a:rPr lang="de-DE" dirty="0" smtClean="0">
                <a:solidFill>
                  <a:srgbClr val="FF0000"/>
                </a:solidFill>
                <a:latin typeface="Times New Roman" pitchFamily="18" charset="0"/>
                <a:cs typeface="Times New Roman" pitchFamily="18" charset="0"/>
              </a:rPr>
              <a:t>chnallenschuhe</a:t>
            </a:r>
            <a:r>
              <a:rPr lang="de-DE" dirty="0" smtClean="0">
                <a:latin typeface="Times New Roman" pitchFamily="18" charset="0"/>
                <a:cs typeface="Times New Roman" pitchFamily="18" charset="0"/>
              </a:rPr>
              <a:t>, </a:t>
            </a:r>
            <a:r>
              <a:rPr lang="de-DE" dirty="0" smtClean="0">
                <a:solidFill>
                  <a:srgbClr val="FF0000"/>
                </a:solidFill>
                <a:latin typeface="Times New Roman" pitchFamily="18" charset="0"/>
                <a:cs typeface="Times New Roman" pitchFamily="18" charset="0"/>
              </a:rPr>
              <a:t>Halsverzierung</a:t>
            </a:r>
            <a:r>
              <a:rPr lang="de-DE" dirty="0" smtClean="0">
                <a:latin typeface="Times New Roman" pitchFamily="18" charset="0"/>
                <a:cs typeface="Times New Roman" pitchFamily="18" charset="0"/>
              </a:rPr>
              <a:t> und in einigen Fällen einen kleinen </a:t>
            </a:r>
            <a:r>
              <a:rPr lang="de-DE" dirty="0" smtClean="0">
                <a:solidFill>
                  <a:srgbClr val="FF0000"/>
                </a:solidFill>
                <a:latin typeface="Times New Roman" pitchFamily="18" charset="0"/>
                <a:cs typeface="Times New Roman" pitchFamily="18" charset="0"/>
              </a:rPr>
              <a:t>Hut</a:t>
            </a:r>
            <a:r>
              <a:rPr lang="de-DE"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endParaRPr lang="ru-RU" dirty="0"/>
          </a:p>
        </p:txBody>
      </p:sp>
      <p:pic>
        <p:nvPicPr>
          <p:cNvPr id="4" name="Рисунок 3" descr="https://s.fishki.net/upload/users/2018/12/25/1460622/75b002262b37e0488fdef0315b3ebead.jpg"/>
          <p:cNvPicPr/>
          <p:nvPr/>
        </p:nvPicPr>
        <p:blipFill>
          <a:blip r:embed="rId2" cstate="print"/>
          <a:srcRect/>
          <a:stretch>
            <a:fillRect/>
          </a:stretch>
        </p:blipFill>
        <p:spPr bwMode="auto">
          <a:xfrm>
            <a:off x="5857884" y="928676"/>
            <a:ext cx="2357454" cy="3286148"/>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de-DE" sz="2400" b="1" dirty="0" smtClean="0">
                <a:solidFill>
                  <a:srgbClr val="FF0000"/>
                </a:solidFill>
                <a:latin typeface="Times New Roman" pitchFamily="18" charset="0"/>
                <a:cs typeface="Times New Roman" pitchFamily="18" charset="0"/>
              </a:rPr>
              <a:t>Aufgabe 3.</a:t>
            </a:r>
            <a:r>
              <a:rPr lang="de-DE" sz="2400" b="1" dirty="0" smtClean="0">
                <a:solidFill>
                  <a:srgbClr val="00B0F0"/>
                </a:solidFill>
                <a:latin typeface="Times New Roman" pitchFamily="18" charset="0"/>
                <a:cs typeface="Times New Roman" pitchFamily="18" charset="0"/>
              </a:rPr>
              <a:t> </a:t>
            </a:r>
            <a:r>
              <a:rPr lang="de-DE" sz="2400" b="1" dirty="0" smtClean="0">
                <a:solidFill>
                  <a:srgbClr val="FF0000"/>
                </a:solidFill>
                <a:latin typeface="Times New Roman" pitchFamily="18" charset="0"/>
                <a:cs typeface="Times New Roman" pitchFamily="18" charset="0"/>
              </a:rPr>
              <a:t>Ergänze den Text</a:t>
            </a:r>
            <a:r>
              <a:rPr lang="ru-RU" sz="2400" b="1" dirty="0" smtClean="0">
                <a:solidFill>
                  <a:srgbClr val="FF0000"/>
                </a:solidFill>
                <a:latin typeface="Times New Roman" pitchFamily="18" charset="0"/>
                <a:cs typeface="Times New Roman" pitchFamily="18" charset="0"/>
              </a:rPr>
              <a:t>:</a:t>
            </a:r>
            <a:endParaRPr lang="ru-RU" sz="2400" dirty="0"/>
          </a:p>
        </p:txBody>
      </p:sp>
      <p:sp>
        <p:nvSpPr>
          <p:cNvPr id="3" name="Содержимое 2"/>
          <p:cNvSpPr>
            <a:spLocks noGrp="1"/>
          </p:cNvSpPr>
          <p:nvPr>
            <p:ph idx="1"/>
          </p:nvPr>
        </p:nvSpPr>
        <p:spPr/>
        <p:txBody>
          <a:bodyPr>
            <a:normAutofit fontScale="55000" lnSpcReduction="20000"/>
          </a:bodyPr>
          <a:lstStyle/>
          <a:p>
            <a:r>
              <a:rPr lang="de-DE" dirty="0" smtClean="0">
                <a:latin typeface="Andalus" pitchFamily="18" charset="-78"/>
                <a:cs typeface="Andalus" pitchFamily="18" charset="-78"/>
              </a:rPr>
              <a:t>Die moderne bayerische</a:t>
            </a:r>
            <a:r>
              <a:rPr lang="de-DE" dirty="0" smtClean="0">
                <a:solidFill>
                  <a:schemeClr val="accent1">
                    <a:lumMod val="50000"/>
                  </a:schemeClr>
                </a:solidFill>
                <a:latin typeface="Andalus" pitchFamily="18" charset="-78"/>
                <a:cs typeface="Andalus" pitchFamily="18" charset="-78"/>
              </a:rPr>
              <a:t> --- </a:t>
            </a:r>
            <a:r>
              <a:rPr lang="de-DE" dirty="0" smtClean="0">
                <a:latin typeface="Andalus" pitchFamily="18" charset="-78"/>
                <a:cs typeface="Andalus" pitchFamily="18" charset="-78"/>
              </a:rPr>
              <a:t>hat mehrere.---, die sie von den Anzügen anderer Länder unterscheiden. Selbst in alten ---war es möglich, die ---sofort zu verstehen, wer ihr ---von Beruf ist, welcher ---in der ---er einnimmt, um das ---einer ---zu beurteilen.</a:t>
            </a:r>
            <a:endParaRPr lang="ru-RU" dirty="0" smtClean="0">
              <a:cs typeface="Andalus" pitchFamily="18" charset="-78"/>
            </a:endParaRPr>
          </a:p>
          <a:p>
            <a:r>
              <a:rPr lang="de-DE" dirty="0" smtClean="0">
                <a:latin typeface="Andalus" pitchFamily="18" charset="-78"/>
                <a:cs typeface="Andalus" pitchFamily="18" charset="-78"/>
              </a:rPr>
              <a:t>Die ---der bayerischen Kleidung ist reich. Am häufigsten werden in den ---der nationalen ---Hellblau, Blau, Grün, Rot satte Farben sowie ihre vielen ---verwendet.</a:t>
            </a:r>
            <a:endParaRPr lang="ru-RU" dirty="0" smtClean="0">
              <a:cs typeface="Andalus" pitchFamily="18" charset="-78"/>
            </a:endParaRPr>
          </a:p>
          <a:p>
            <a:r>
              <a:rPr lang="de-DE" dirty="0" smtClean="0">
                <a:latin typeface="Andalus" pitchFamily="18" charset="-78"/>
                <a:cs typeface="Andalus" pitchFamily="18" charset="-78"/>
              </a:rPr>
              <a:t>Der moderne ---unterscheidet sich von seinem</a:t>
            </a:r>
            <a:r>
              <a:rPr lang="de-DE" dirty="0" smtClean="0">
                <a:solidFill>
                  <a:srgbClr val="FF0000"/>
                </a:solidFill>
                <a:latin typeface="Andalus" pitchFamily="18" charset="-78"/>
                <a:cs typeface="Andalus" pitchFamily="18" charset="-78"/>
              </a:rPr>
              <a:t> </a:t>
            </a:r>
            <a:r>
              <a:rPr lang="de-DE" dirty="0" smtClean="0">
                <a:solidFill>
                  <a:schemeClr val="accent1">
                    <a:lumMod val="50000"/>
                  </a:schemeClr>
                </a:solidFill>
                <a:latin typeface="Andalus" pitchFamily="18" charset="-78"/>
                <a:cs typeface="Andalus" pitchFamily="18" charset="-78"/>
              </a:rPr>
              <a:t>---</a:t>
            </a:r>
            <a:r>
              <a:rPr lang="de-DE" dirty="0" smtClean="0">
                <a:latin typeface="Andalus" pitchFamily="18" charset="-78"/>
                <a:cs typeface="Andalus" pitchFamily="18" charset="-78"/>
              </a:rPr>
              <a:t>bunten---, die ---von reichen ---Stickereien, ---und anderen---, die sofort ins Auge fallen und die ---auf sich ziehen. ---werden in der Regel aus schneeweißem Stoff genäht.</a:t>
            </a:r>
            <a:endParaRPr lang="ru-RU" dirty="0" smtClean="0">
              <a:cs typeface="Andalus" pitchFamily="18" charset="-78"/>
            </a:endParaRPr>
          </a:p>
          <a:p>
            <a:r>
              <a:rPr lang="de-DE" dirty="0" smtClean="0">
                <a:latin typeface="Andalus" pitchFamily="18" charset="-78"/>
                <a:cs typeface="Andalus" pitchFamily="18" charset="-78"/>
              </a:rPr>
              <a:t>Bis heute experimentieren ---viel mit dem ---und den ---von Elementen der bayerischen Tracht. Sie verletzen jedoch nicht sein ---und seine</a:t>
            </a:r>
            <a:r>
              <a:rPr lang="de-DE" dirty="0" smtClean="0">
                <a:solidFill>
                  <a:srgbClr val="FF0000"/>
                </a:solidFill>
                <a:latin typeface="Andalus" pitchFamily="18" charset="-78"/>
                <a:cs typeface="Andalus" pitchFamily="18" charset="-78"/>
              </a:rPr>
              <a:t> </a:t>
            </a:r>
            <a:r>
              <a:rPr lang="de-DE" dirty="0" smtClean="0">
                <a:solidFill>
                  <a:schemeClr val="accent1">
                    <a:lumMod val="50000"/>
                  </a:schemeClr>
                </a:solidFill>
                <a:latin typeface="Andalus" pitchFamily="18" charset="-78"/>
                <a:cs typeface="Andalus" pitchFamily="18" charset="-78"/>
              </a:rPr>
              <a:t>---</a:t>
            </a:r>
            <a:r>
              <a:rPr lang="de-DE" dirty="0" smtClean="0">
                <a:latin typeface="Andalus" pitchFamily="18" charset="-78"/>
                <a:cs typeface="Andalus" pitchFamily="18" charset="-78"/>
              </a:rPr>
              <a:t>die seit ---entstanden ist.</a:t>
            </a:r>
            <a:endParaRPr lang="ru-RU" dirty="0" smtClean="0">
              <a:latin typeface="Andalus" pitchFamily="18" charset="-78"/>
              <a:cs typeface="Andalus" pitchFamily="18" charset="-78"/>
            </a:endParaRP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de-DE" sz="3600" dirty="0" smtClean="0">
                <a:solidFill>
                  <a:srgbClr val="FF0000"/>
                </a:solidFill>
                <a:latin typeface="Times New Roman" pitchFamily="18" charset="0"/>
                <a:cs typeface="Times New Roman" pitchFamily="18" charset="0"/>
              </a:rPr>
              <a:t>Wörter</a:t>
            </a:r>
            <a:r>
              <a:rPr lang="ru-RU" sz="3600" dirty="0" smtClean="0">
                <a:solidFill>
                  <a:srgbClr val="FF0000"/>
                </a:solidFill>
                <a:latin typeface="Times New Roman" pitchFamily="18" charset="0"/>
                <a:cs typeface="Times New Roman" pitchFamily="18" charset="0"/>
              </a:rPr>
              <a:t>:</a:t>
            </a:r>
            <a:endParaRPr lang="ru-RU" sz="3600"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r>
              <a:rPr lang="de-DE" sz="2000" b="1" dirty="0" smtClean="0">
                <a:solidFill>
                  <a:schemeClr val="accent1">
                    <a:lumMod val="50000"/>
                  </a:schemeClr>
                </a:solidFill>
                <a:latin typeface="Times New Roman" pitchFamily="18" charset="0"/>
                <a:cs typeface="Times New Roman" pitchFamily="18" charset="0"/>
              </a:rPr>
              <a:t>Tracht, Kleidung, Zeiten, Merkmale, Elementen, Besitzer, Farbpalette, Garderobe, Gesellschaft, Farbpalette,  Person,  Schattierungen, Alter, Vorfahren, Status, Anzug, Aussehen, Bändern, Accessoires, Aufmerksamkeit, Ornamenten, Anwesenheit, Stilen, Blusen,  Idee, Schnitt, Jahren, Designer, Hauptkonzept</a:t>
            </a:r>
            <a:endParaRPr lang="ru-RU" sz="2000" dirty="0" smtClean="0"/>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dirty="0" smtClean="0">
                <a:solidFill>
                  <a:srgbClr val="FF0000"/>
                </a:solidFill>
                <a:latin typeface="Times New Roman" pitchFamily="18" charset="0"/>
                <a:cs typeface="Times New Roman" pitchFamily="18" charset="0"/>
              </a:rPr>
              <a:t>Lösung</a:t>
            </a:r>
            <a:r>
              <a:rPr lang="ru-RU" dirty="0" smtClean="0">
                <a:solidFill>
                  <a:srgbClr val="FF0000"/>
                </a:solidFill>
                <a:latin typeface="Times New Roman" pitchFamily="18" charset="0"/>
                <a:cs typeface="Times New Roman" pitchFamily="18" charset="0"/>
              </a:rPr>
              <a:t>:</a:t>
            </a:r>
            <a:endParaRPr lang="ru-RU" dirty="0"/>
          </a:p>
        </p:txBody>
      </p:sp>
      <p:sp>
        <p:nvSpPr>
          <p:cNvPr id="3" name="Содержимое 2"/>
          <p:cNvSpPr>
            <a:spLocks noGrp="1"/>
          </p:cNvSpPr>
          <p:nvPr>
            <p:ph idx="1"/>
          </p:nvPr>
        </p:nvSpPr>
        <p:spPr/>
        <p:txBody>
          <a:bodyPr>
            <a:normAutofit fontScale="55000" lnSpcReduction="20000"/>
          </a:bodyPr>
          <a:lstStyle/>
          <a:p>
            <a:r>
              <a:rPr lang="de-DE" dirty="0" smtClean="0">
                <a:latin typeface="Andalus" pitchFamily="18" charset="-78"/>
                <a:cs typeface="Andalus" pitchFamily="18" charset="-78"/>
              </a:rPr>
              <a:t>Die moderne bayerische </a:t>
            </a:r>
            <a:r>
              <a:rPr lang="de-DE" dirty="0" smtClean="0">
                <a:solidFill>
                  <a:srgbClr val="FF0000"/>
                </a:solidFill>
                <a:latin typeface="Andalus" pitchFamily="18" charset="-78"/>
                <a:cs typeface="Andalus" pitchFamily="18" charset="-78"/>
              </a:rPr>
              <a:t>Tracht</a:t>
            </a:r>
            <a:r>
              <a:rPr lang="de-DE" dirty="0" smtClean="0">
                <a:latin typeface="Andalus" pitchFamily="18" charset="-78"/>
                <a:cs typeface="Andalus" pitchFamily="18" charset="-78"/>
              </a:rPr>
              <a:t> hat mehrere </a:t>
            </a:r>
            <a:r>
              <a:rPr lang="de-DE" dirty="0" smtClean="0">
                <a:solidFill>
                  <a:srgbClr val="FF0000"/>
                </a:solidFill>
                <a:latin typeface="Andalus" pitchFamily="18" charset="-78"/>
                <a:cs typeface="Andalus" pitchFamily="18" charset="-78"/>
              </a:rPr>
              <a:t>Merkmale</a:t>
            </a:r>
            <a:r>
              <a:rPr lang="de-DE" dirty="0" smtClean="0">
                <a:latin typeface="Andalus" pitchFamily="18" charset="-78"/>
                <a:cs typeface="Andalus" pitchFamily="18" charset="-78"/>
              </a:rPr>
              <a:t>, die sie von den Anzügen anderer Länder unterscheiden. Selbst in alten </a:t>
            </a:r>
            <a:r>
              <a:rPr lang="de-DE" dirty="0" smtClean="0">
                <a:solidFill>
                  <a:srgbClr val="FF0000"/>
                </a:solidFill>
                <a:latin typeface="Andalus" pitchFamily="18" charset="-78"/>
                <a:cs typeface="Andalus" pitchFamily="18" charset="-78"/>
              </a:rPr>
              <a:t>Zeiten</a:t>
            </a:r>
            <a:r>
              <a:rPr lang="de-DE" dirty="0" smtClean="0">
                <a:latin typeface="Andalus" pitchFamily="18" charset="-78"/>
                <a:cs typeface="Andalus" pitchFamily="18" charset="-78"/>
              </a:rPr>
              <a:t> war es möglich, die </a:t>
            </a:r>
            <a:r>
              <a:rPr lang="de-DE" dirty="0" smtClean="0">
                <a:solidFill>
                  <a:srgbClr val="FF0000"/>
                </a:solidFill>
                <a:latin typeface="Andalus" pitchFamily="18" charset="-78"/>
                <a:cs typeface="Andalus" pitchFamily="18" charset="-78"/>
              </a:rPr>
              <a:t>Kleidung</a:t>
            </a:r>
            <a:r>
              <a:rPr lang="de-DE" dirty="0" smtClean="0">
                <a:latin typeface="Andalus" pitchFamily="18" charset="-78"/>
                <a:cs typeface="Andalus" pitchFamily="18" charset="-78"/>
              </a:rPr>
              <a:t> sofort zu verstehen, wer ihr </a:t>
            </a:r>
            <a:r>
              <a:rPr lang="de-DE" dirty="0" smtClean="0">
                <a:solidFill>
                  <a:srgbClr val="FF0000"/>
                </a:solidFill>
                <a:latin typeface="Andalus" pitchFamily="18" charset="-78"/>
                <a:cs typeface="Andalus" pitchFamily="18" charset="-78"/>
              </a:rPr>
              <a:t>Besitzer</a:t>
            </a:r>
            <a:r>
              <a:rPr lang="de-DE" dirty="0" smtClean="0">
                <a:latin typeface="Andalus" pitchFamily="18" charset="-78"/>
                <a:cs typeface="Andalus" pitchFamily="18" charset="-78"/>
              </a:rPr>
              <a:t> von Beruf ist, welcher </a:t>
            </a:r>
            <a:r>
              <a:rPr lang="de-DE" dirty="0" smtClean="0">
                <a:solidFill>
                  <a:srgbClr val="FF0000"/>
                </a:solidFill>
                <a:latin typeface="Andalus" pitchFamily="18" charset="-78"/>
                <a:cs typeface="Andalus" pitchFamily="18" charset="-78"/>
              </a:rPr>
              <a:t>Status</a:t>
            </a:r>
            <a:r>
              <a:rPr lang="de-DE" dirty="0" smtClean="0">
                <a:latin typeface="Andalus" pitchFamily="18" charset="-78"/>
                <a:cs typeface="Andalus" pitchFamily="18" charset="-78"/>
              </a:rPr>
              <a:t> in der </a:t>
            </a:r>
            <a:r>
              <a:rPr lang="de-DE" dirty="0" smtClean="0">
                <a:solidFill>
                  <a:srgbClr val="FF0000"/>
                </a:solidFill>
                <a:latin typeface="Andalus" pitchFamily="18" charset="-78"/>
                <a:cs typeface="Andalus" pitchFamily="18" charset="-78"/>
              </a:rPr>
              <a:t>Gesellschaft</a:t>
            </a:r>
            <a:r>
              <a:rPr lang="de-DE" dirty="0" smtClean="0">
                <a:latin typeface="Andalus" pitchFamily="18" charset="-78"/>
                <a:cs typeface="Andalus" pitchFamily="18" charset="-78"/>
              </a:rPr>
              <a:t> er einnimmt, um das </a:t>
            </a:r>
            <a:r>
              <a:rPr lang="de-DE" dirty="0" smtClean="0">
                <a:solidFill>
                  <a:srgbClr val="FF0000"/>
                </a:solidFill>
                <a:latin typeface="Andalus" pitchFamily="18" charset="-78"/>
                <a:cs typeface="Andalus" pitchFamily="18" charset="-78"/>
              </a:rPr>
              <a:t>Alter</a:t>
            </a:r>
            <a:r>
              <a:rPr lang="de-DE" dirty="0" smtClean="0">
                <a:latin typeface="Andalus" pitchFamily="18" charset="-78"/>
                <a:cs typeface="Andalus" pitchFamily="18" charset="-78"/>
              </a:rPr>
              <a:t> einer </a:t>
            </a:r>
            <a:r>
              <a:rPr lang="de-DE" dirty="0" smtClean="0">
                <a:solidFill>
                  <a:srgbClr val="FF0000"/>
                </a:solidFill>
                <a:latin typeface="Andalus" pitchFamily="18" charset="-78"/>
                <a:cs typeface="Andalus" pitchFamily="18" charset="-78"/>
              </a:rPr>
              <a:t>Person</a:t>
            </a:r>
            <a:r>
              <a:rPr lang="de-DE" dirty="0" smtClean="0">
                <a:latin typeface="Andalus" pitchFamily="18" charset="-78"/>
                <a:cs typeface="Andalus" pitchFamily="18" charset="-78"/>
              </a:rPr>
              <a:t> zu beurteilen.</a:t>
            </a:r>
            <a:endParaRPr lang="ru-RU" dirty="0" smtClean="0">
              <a:cs typeface="Andalus" pitchFamily="18" charset="-78"/>
            </a:endParaRPr>
          </a:p>
          <a:p>
            <a:r>
              <a:rPr lang="de-DE" dirty="0" smtClean="0">
                <a:latin typeface="Andalus" pitchFamily="18" charset="-78"/>
                <a:cs typeface="Andalus" pitchFamily="18" charset="-78"/>
              </a:rPr>
              <a:t>Die </a:t>
            </a:r>
            <a:r>
              <a:rPr lang="de-DE" dirty="0" smtClean="0">
                <a:solidFill>
                  <a:srgbClr val="FF0000"/>
                </a:solidFill>
                <a:latin typeface="Andalus" pitchFamily="18" charset="-78"/>
                <a:cs typeface="Andalus" pitchFamily="18" charset="-78"/>
              </a:rPr>
              <a:t>Farbpalette</a:t>
            </a:r>
            <a:r>
              <a:rPr lang="de-DE" dirty="0" smtClean="0">
                <a:latin typeface="Andalus" pitchFamily="18" charset="-78"/>
                <a:cs typeface="Andalus" pitchFamily="18" charset="-78"/>
              </a:rPr>
              <a:t> der bayerischen Kleidung ist reich. Am häufigsten werden in den </a:t>
            </a:r>
            <a:r>
              <a:rPr lang="de-DE" dirty="0" smtClean="0">
                <a:solidFill>
                  <a:srgbClr val="FF0000"/>
                </a:solidFill>
                <a:latin typeface="Andalus" pitchFamily="18" charset="-78"/>
                <a:cs typeface="Andalus" pitchFamily="18" charset="-78"/>
              </a:rPr>
              <a:t>Elementen</a:t>
            </a:r>
            <a:r>
              <a:rPr lang="de-DE" dirty="0" smtClean="0">
                <a:latin typeface="Andalus" pitchFamily="18" charset="-78"/>
                <a:cs typeface="Andalus" pitchFamily="18" charset="-78"/>
              </a:rPr>
              <a:t> der nationalen </a:t>
            </a:r>
            <a:r>
              <a:rPr lang="de-DE" dirty="0" smtClean="0">
                <a:solidFill>
                  <a:srgbClr val="FF0000"/>
                </a:solidFill>
                <a:latin typeface="Andalus" pitchFamily="18" charset="-78"/>
                <a:cs typeface="Andalus" pitchFamily="18" charset="-78"/>
              </a:rPr>
              <a:t>Garderobe</a:t>
            </a:r>
            <a:r>
              <a:rPr lang="ru-RU" dirty="0" smtClean="0">
                <a:cs typeface="Andalus" pitchFamily="18" charset="-78"/>
              </a:rPr>
              <a:t> </a:t>
            </a:r>
            <a:r>
              <a:rPr lang="de-DE" dirty="0" smtClean="0">
                <a:latin typeface="Andalus" pitchFamily="18" charset="-78"/>
                <a:cs typeface="Andalus" pitchFamily="18" charset="-78"/>
              </a:rPr>
              <a:t>Hellblau, Blau, Grün, Rot satte Farben sowie ihre vielen </a:t>
            </a:r>
            <a:r>
              <a:rPr lang="de-DE" dirty="0" smtClean="0">
                <a:solidFill>
                  <a:srgbClr val="FF0000"/>
                </a:solidFill>
                <a:latin typeface="Andalus" pitchFamily="18" charset="-78"/>
                <a:cs typeface="Andalus" pitchFamily="18" charset="-78"/>
              </a:rPr>
              <a:t>Schattierungen</a:t>
            </a:r>
            <a:r>
              <a:rPr lang="de-DE" dirty="0" smtClean="0">
                <a:latin typeface="Andalus" pitchFamily="18" charset="-78"/>
                <a:cs typeface="Andalus" pitchFamily="18" charset="-78"/>
              </a:rPr>
              <a:t> verwendet.</a:t>
            </a:r>
            <a:endParaRPr lang="ru-RU" dirty="0" smtClean="0">
              <a:cs typeface="Andalus" pitchFamily="18" charset="-78"/>
            </a:endParaRPr>
          </a:p>
          <a:p>
            <a:r>
              <a:rPr lang="de-DE" dirty="0" smtClean="0">
                <a:latin typeface="Andalus" pitchFamily="18" charset="-78"/>
                <a:cs typeface="Andalus" pitchFamily="18" charset="-78"/>
              </a:rPr>
              <a:t>Der moderne </a:t>
            </a:r>
            <a:r>
              <a:rPr lang="de-DE" dirty="0" smtClean="0">
                <a:solidFill>
                  <a:srgbClr val="FF0000"/>
                </a:solidFill>
                <a:latin typeface="Andalus" pitchFamily="18" charset="-78"/>
                <a:cs typeface="Andalus" pitchFamily="18" charset="-78"/>
              </a:rPr>
              <a:t>Anzug</a:t>
            </a:r>
            <a:r>
              <a:rPr lang="de-DE" dirty="0" smtClean="0">
                <a:latin typeface="Andalus" pitchFamily="18" charset="-78"/>
                <a:cs typeface="Andalus" pitchFamily="18" charset="-78"/>
              </a:rPr>
              <a:t> unterscheidet sich von seinem</a:t>
            </a:r>
            <a:r>
              <a:rPr lang="de-DE" dirty="0" smtClean="0">
                <a:solidFill>
                  <a:srgbClr val="FF0000"/>
                </a:solidFill>
                <a:latin typeface="Andalus" pitchFamily="18" charset="-78"/>
                <a:cs typeface="Andalus" pitchFamily="18" charset="-78"/>
              </a:rPr>
              <a:t> Vorfahren </a:t>
            </a:r>
            <a:r>
              <a:rPr lang="de-DE" dirty="0" smtClean="0">
                <a:latin typeface="Andalus" pitchFamily="18" charset="-78"/>
                <a:cs typeface="Andalus" pitchFamily="18" charset="-78"/>
              </a:rPr>
              <a:t>bunten </a:t>
            </a:r>
            <a:r>
              <a:rPr lang="de-DE" dirty="0" smtClean="0">
                <a:solidFill>
                  <a:srgbClr val="FF0000"/>
                </a:solidFill>
                <a:latin typeface="Andalus" pitchFamily="18" charset="-78"/>
                <a:cs typeface="Andalus" pitchFamily="18" charset="-78"/>
              </a:rPr>
              <a:t>Aussehen</a:t>
            </a:r>
            <a:r>
              <a:rPr lang="de-DE" dirty="0" smtClean="0">
                <a:latin typeface="Andalus" pitchFamily="18" charset="-78"/>
                <a:cs typeface="Andalus" pitchFamily="18" charset="-78"/>
              </a:rPr>
              <a:t>, die </a:t>
            </a:r>
            <a:r>
              <a:rPr lang="de-DE" dirty="0" smtClean="0">
                <a:solidFill>
                  <a:srgbClr val="FF0000"/>
                </a:solidFill>
                <a:latin typeface="Andalus" pitchFamily="18" charset="-78"/>
                <a:cs typeface="Andalus" pitchFamily="18" charset="-78"/>
              </a:rPr>
              <a:t>Anwesenheit</a:t>
            </a:r>
            <a:r>
              <a:rPr lang="de-DE" dirty="0" smtClean="0">
                <a:latin typeface="Andalus" pitchFamily="18" charset="-78"/>
                <a:cs typeface="Andalus" pitchFamily="18" charset="-78"/>
              </a:rPr>
              <a:t> von reichen </a:t>
            </a:r>
            <a:r>
              <a:rPr lang="de-DE" dirty="0" smtClean="0">
                <a:solidFill>
                  <a:srgbClr val="FF0000"/>
                </a:solidFill>
                <a:latin typeface="Andalus" pitchFamily="18" charset="-78"/>
                <a:cs typeface="Andalus" pitchFamily="18" charset="-78"/>
              </a:rPr>
              <a:t>Ornamenten</a:t>
            </a:r>
            <a:r>
              <a:rPr lang="de-DE" dirty="0" smtClean="0">
                <a:latin typeface="Andalus" pitchFamily="18" charset="-78"/>
                <a:cs typeface="Andalus" pitchFamily="18" charset="-78"/>
              </a:rPr>
              <a:t>, Stickereien, </a:t>
            </a:r>
            <a:r>
              <a:rPr lang="de-DE" dirty="0" smtClean="0">
                <a:solidFill>
                  <a:srgbClr val="FF0000"/>
                </a:solidFill>
                <a:latin typeface="Andalus" pitchFamily="18" charset="-78"/>
                <a:cs typeface="Andalus" pitchFamily="18" charset="-78"/>
              </a:rPr>
              <a:t>Bändern</a:t>
            </a:r>
            <a:r>
              <a:rPr lang="de-DE" dirty="0" smtClean="0">
                <a:latin typeface="Andalus" pitchFamily="18" charset="-78"/>
                <a:cs typeface="Andalus" pitchFamily="18" charset="-78"/>
              </a:rPr>
              <a:t> und anderen </a:t>
            </a:r>
            <a:r>
              <a:rPr lang="de-DE" dirty="0" smtClean="0">
                <a:solidFill>
                  <a:srgbClr val="FF0000"/>
                </a:solidFill>
                <a:latin typeface="Andalus" pitchFamily="18" charset="-78"/>
                <a:cs typeface="Andalus" pitchFamily="18" charset="-78"/>
              </a:rPr>
              <a:t>Accessoires</a:t>
            </a:r>
            <a:r>
              <a:rPr lang="de-DE" dirty="0" smtClean="0">
                <a:latin typeface="Andalus" pitchFamily="18" charset="-78"/>
                <a:cs typeface="Andalus" pitchFamily="18" charset="-78"/>
              </a:rPr>
              <a:t>, die sofort ins Auge fallen und die </a:t>
            </a:r>
            <a:r>
              <a:rPr lang="de-DE" dirty="0" smtClean="0">
                <a:solidFill>
                  <a:srgbClr val="FF0000"/>
                </a:solidFill>
                <a:latin typeface="Andalus" pitchFamily="18" charset="-78"/>
                <a:cs typeface="Andalus" pitchFamily="18" charset="-78"/>
              </a:rPr>
              <a:t>Aufmerksamkeit </a:t>
            </a:r>
            <a:r>
              <a:rPr lang="de-DE" dirty="0" smtClean="0">
                <a:latin typeface="Andalus" pitchFamily="18" charset="-78"/>
                <a:cs typeface="Andalus" pitchFamily="18" charset="-78"/>
              </a:rPr>
              <a:t>auf sich ziehen. </a:t>
            </a:r>
            <a:r>
              <a:rPr lang="de-DE" dirty="0" smtClean="0">
                <a:solidFill>
                  <a:srgbClr val="FF0000"/>
                </a:solidFill>
                <a:latin typeface="Andalus" pitchFamily="18" charset="-78"/>
                <a:cs typeface="Andalus" pitchFamily="18" charset="-78"/>
              </a:rPr>
              <a:t>Blusen</a:t>
            </a:r>
            <a:r>
              <a:rPr lang="de-DE" dirty="0" smtClean="0">
                <a:latin typeface="Andalus" pitchFamily="18" charset="-78"/>
                <a:cs typeface="Andalus" pitchFamily="18" charset="-78"/>
              </a:rPr>
              <a:t> werden in der Regel aus schneeweißem Stoff genäht.</a:t>
            </a:r>
            <a:endParaRPr lang="ru-RU" dirty="0" smtClean="0">
              <a:cs typeface="Andalus" pitchFamily="18" charset="-78"/>
            </a:endParaRPr>
          </a:p>
          <a:p>
            <a:r>
              <a:rPr lang="de-DE" dirty="0" smtClean="0">
                <a:latin typeface="Andalus" pitchFamily="18" charset="-78"/>
                <a:cs typeface="Andalus" pitchFamily="18" charset="-78"/>
              </a:rPr>
              <a:t>Bis heute experimentieren </a:t>
            </a:r>
            <a:r>
              <a:rPr lang="de-DE" dirty="0" smtClean="0">
                <a:solidFill>
                  <a:srgbClr val="FF0000"/>
                </a:solidFill>
                <a:latin typeface="Andalus" pitchFamily="18" charset="-78"/>
                <a:cs typeface="Andalus" pitchFamily="18" charset="-78"/>
              </a:rPr>
              <a:t>Designer</a:t>
            </a:r>
            <a:r>
              <a:rPr lang="de-DE" dirty="0" smtClean="0">
                <a:latin typeface="Andalus" pitchFamily="18" charset="-78"/>
                <a:cs typeface="Andalus" pitchFamily="18" charset="-78"/>
              </a:rPr>
              <a:t> viel mit dem </a:t>
            </a:r>
            <a:r>
              <a:rPr lang="de-DE" dirty="0" smtClean="0">
                <a:solidFill>
                  <a:srgbClr val="FF0000"/>
                </a:solidFill>
                <a:latin typeface="Andalus" pitchFamily="18" charset="-78"/>
                <a:cs typeface="Andalus" pitchFamily="18" charset="-78"/>
              </a:rPr>
              <a:t>Schnitt</a:t>
            </a:r>
            <a:r>
              <a:rPr lang="de-DE" dirty="0" smtClean="0">
                <a:latin typeface="Andalus" pitchFamily="18" charset="-78"/>
                <a:cs typeface="Andalus" pitchFamily="18" charset="-78"/>
              </a:rPr>
              <a:t> und den </a:t>
            </a:r>
            <a:r>
              <a:rPr lang="de-DE" dirty="0" smtClean="0">
                <a:solidFill>
                  <a:srgbClr val="FF0000"/>
                </a:solidFill>
                <a:latin typeface="Andalus" pitchFamily="18" charset="-78"/>
                <a:cs typeface="Andalus" pitchFamily="18" charset="-78"/>
              </a:rPr>
              <a:t>Stilen</a:t>
            </a:r>
            <a:r>
              <a:rPr lang="de-DE" dirty="0" smtClean="0">
                <a:latin typeface="Andalus" pitchFamily="18" charset="-78"/>
                <a:cs typeface="Andalus" pitchFamily="18" charset="-78"/>
              </a:rPr>
              <a:t> von Elementen der bayerischen Tracht. Sie verletzen jedoch nicht sein </a:t>
            </a:r>
            <a:r>
              <a:rPr lang="de-DE" dirty="0" smtClean="0">
                <a:solidFill>
                  <a:srgbClr val="FF0000"/>
                </a:solidFill>
                <a:latin typeface="Andalus" pitchFamily="18" charset="-78"/>
                <a:cs typeface="Andalus" pitchFamily="18" charset="-78"/>
              </a:rPr>
              <a:t>Hauptkonzept </a:t>
            </a:r>
            <a:r>
              <a:rPr lang="de-DE" dirty="0" smtClean="0">
                <a:latin typeface="Andalus" pitchFamily="18" charset="-78"/>
                <a:cs typeface="Andalus" pitchFamily="18" charset="-78"/>
              </a:rPr>
              <a:t>und seine</a:t>
            </a:r>
            <a:r>
              <a:rPr lang="de-DE" dirty="0" smtClean="0">
                <a:solidFill>
                  <a:srgbClr val="FF0000"/>
                </a:solidFill>
                <a:latin typeface="Andalus" pitchFamily="18" charset="-78"/>
                <a:cs typeface="Andalus" pitchFamily="18" charset="-78"/>
              </a:rPr>
              <a:t> Idee</a:t>
            </a:r>
            <a:r>
              <a:rPr lang="de-DE" dirty="0" smtClean="0">
                <a:latin typeface="Andalus" pitchFamily="18" charset="-78"/>
                <a:cs typeface="Andalus" pitchFamily="18" charset="-78"/>
              </a:rPr>
              <a:t>, die seit </a:t>
            </a:r>
            <a:r>
              <a:rPr lang="de-DE" dirty="0" smtClean="0">
                <a:solidFill>
                  <a:srgbClr val="FF0000"/>
                </a:solidFill>
                <a:latin typeface="Andalus" pitchFamily="18" charset="-78"/>
                <a:cs typeface="Andalus" pitchFamily="18" charset="-78"/>
              </a:rPr>
              <a:t>Jahren</a:t>
            </a:r>
            <a:r>
              <a:rPr lang="de-DE" dirty="0" smtClean="0">
                <a:latin typeface="Andalus" pitchFamily="18" charset="-78"/>
                <a:cs typeface="Andalus" pitchFamily="18" charset="-78"/>
              </a:rPr>
              <a:t> entstanden ist.</a:t>
            </a:r>
            <a:endParaRPr lang="ru-RU" dirty="0" smtClean="0">
              <a:cs typeface="Andalus" pitchFamily="18" charset="-78"/>
            </a:endParaRP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de-DE" sz="2700" b="1" dirty="0" smtClean="0">
                <a:solidFill>
                  <a:srgbClr val="FF0000"/>
                </a:solidFill>
                <a:latin typeface="Times New Roman" pitchFamily="18" charset="0"/>
                <a:cs typeface="Times New Roman" pitchFamily="18" charset="0"/>
              </a:rPr>
              <a:t>Aufgabe </a:t>
            </a:r>
            <a:r>
              <a:rPr lang="ru-RU" sz="2700" b="1" dirty="0" smtClean="0">
                <a:solidFill>
                  <a:srgbClr val="FF0000"/>
                </a:solidFill>
                <a:latin typeface="Times New Roman" pitchFamily="18" charset="0"/>
                <a:cs typeface="Times New Roman" pitchFamily="18" charset="0"/>
              </a:rPr>
              <a:t>4</a:t>
            </a:r>
            <a:r>
              <a:rPr lang="de-DE" sz="2700" b="1" dirty="0" smtClean="0">
                <a:solidFill>
                  <a:srgbClr val="FF0000"/>
                </a:solidFill>
                <a:latin typeface="Times New Roman" pitchFamily="18" charset="0"/>
                <a:cs typeface="Times New Roman" pitchFamily="18" charset="0"/>
              </a:rPr>
              <a:t>.</a:t>
            </a:r>
            <a:r>
              <a:rPr lang="de-DE" sz="2700" b="1" dirty="0" smtClean="0">
                <a:solidFill>
                  <a:srgbClr val="00B0F0"/>
                </a:solidFill>
                <a:latin typeface="Times New Roman" pitchFamily="18" charset="0"/>
                <a:cs typeface="Times New Roman" pitchFamily="18" charset="0"/>
              </a:rPr>
              <a:t> </a:t>
            </a:r>
            <a:r>
              <a:rPr lang="de-DE" sz="2700" b="1" dirty="0" smtClean="0">
                <a:solidFill>
                  <a:srgbClr val="FF0000"/>
                </a:solidFill>
                <a:latin typeface="Times New Roman" pitchFamily="18" charset="0"/>
                <a:cs typeface="Times New Roman" pitchFamily="18" charset="0"/>
              </a:rPr>
              <a:t>Und was tragen die modernen Deutschen</a:t>
            </a:r>
            <a:r>
              <a:rPr lang="ru-RU" sz="2700" b="1" dirty="0" smtClean="0">
                <a:solidFill>
                  <a:srgbClr val="FF0000"/>
                </a:solidFill>
                <a:latin typeface="Times New Roman" pitchFamily="18" charset="0"/>
                <a:cs typeface="Times New Roman" pitchFamily="18" charset="0"/>
              </a:rPr>
              <a:t>?</a:t>
            </a:r>
            <a:r>
              <a:rPr lang="de-DE" b="1" dirty="0" smtClean="0">
                <a:solidFill>
                  <a:srgbClr val="FF0000"/>
                </a:solidFill>
                <a:latin typeface="Times New Roman" pitchFamily="18" charset="0"/>
                <a:cs typeface="Times New Roman" pitchFamily="18" charset="0"/>
              </a:rPr>
              <a:t/>
            </a:r>
            <a:br>
              <a:rPr lang="de-DE" b="1" dirty="0" smtClean="0">
                <a:solidFill>
                  <a:srgbClr val="FF0000"/>
                </a:solidFill>
                <a:latin typeface="Times New Roman" pitchFamily="18" charset="0"/>
                <a:cs typeface="Times New Roman" pitchFamily="18" charset="0"/>
              </a:rPr>
            </a:br>
            <a:endParaRPr lang="ru-RU" dirty="0"/>
          </a:p>
        </p:txBody>
      </p:sp>
      <p:pic>
        <p:nvPicPr>
          <p:cNvPr id="4" name="Содержимое 3" descr="https://ratatum.com/wp-content/uploads/2017/11/c07.jpg"/>
          <p:cNvPicPr>
            <a:picLocks noGrp="1"/>
          </p:cNvPicPr>
          <p:nvPr>
            <p:ph idx="1"/>
          </p:nvPr>
        </p:nvPicPr>
        <p:blipFill>
          <a:blip r:embed="rId2" cstate="print"/>
          <a:srcRect/>
          <a:stretch>
            <a:fillRect/>
          </a:stretch>
        </p:blipFill>
        <p:spPr bwMode="auto">
          <a:xfrm>
            <a:off x="785786" y="1000114"/>
            <a:ext cx="818804" cy="1512916"/>
          </a:xfrm>
          <a:prstGeom prst="rect">
            <a:avLst/>
          </a:prstGeom>
          <a:noFill/>
          <a:ln w="9525">
            <a:noFill/>
            <a:miter lim="800000"/>
            <a:headEnd/>
            <a:tailEnd/>
          </a:ln>
        </p:spPr>
      </p:pic>
      <p:pic>
        <p:nvPicPr>
          <p:cNvPr id="5" name="Рисунок 4" descr="https://ratatum.com/wp-content/uploads/2017/11/14878405279056.jpg"/>
          <p:cNvPicPr/>
          <p:nvPr/>
        </p:nvPicPr>
        <p:blipFill>
          <a:blip r:embed="rId3" cstate="print"/>
          <a:srcRect/>
          <a:stretch>
            <a:fillRect/>
          </a:stretch>
        </p:blipFill>
        <p:spPr bwMode="auto">
          <a:xfrm>
            <a:off x="2643174" y="928676"/>
            <a:ext cx="714380" cy="1500198"/>
          </a:xfrm>
          <a:prstGeom prst="rect">
            <a:avLst/>
          </a:prstGeom>
          <a:noFill/>
          <a:ln w="9525">
            <a:noFill/>
            <a:miter lim="800000"/>
            <a:headEnd/>
            <a:tailEnd/>
          </a:ln>
        </p:spPr>
      </p:pic>
      <p:pic>
        <p:nvPicPr>
          <p:cNvPr id="6" name="Рисунок 5" descr="https://i1.wp.com/babyben.ru/images/babyben/2016/08/bruki-700x600.jpg"/>
          <p:cNvPicPr/>
          <p:nvPr/>
        </p:nvPicPr>
        <p:blipFill>
          <a:blip r:embed="rId4" cstate="print"/>
          <a:srcRect/>
          <a:stretch>
            <a:fillRect/>
          </a:stretch>
        </p:blipFill>
        <p:spPr bwMode="auto">
          <a:xfrm>
            <a:off x="4143372" y="928676"/>
            <a:ext cx="1857388" cy="1714512"/>
          </a:xfrm>
          <a:prstGeom prst="rect">
            <a:avLst/>
          </a:prstGeom>
          <a:noFill/>
          <a:ln w="9525">
            <a:noFill/>
            <a:miter lim="800000"/>
            <a:headEnd/>
            <a:tailEnd/>
          </a:ln>
        </p:spPr>
      </p:pic>
      <p:pic>
        <p:nvPicPr>
          <p:cNvPr id="7" name="Рисунок 6" descr="https://moda.ru/wp-content/uploads/2020/02/podrostki.jpg"/>
          <p:cNvPicPr/>
          <p:nvPr/>
        </p:nvPicPr>
        <p:blipFill>
          <a:blip r:embed="rId5"/>
          <a:srcRect/>
          <a:stretch>
            <a:fillRect/>
          </a:stretch>
        </p:blipFill>
        <p:spPr bwMode="auto">
          <a:xfrm>
            <a:off x="500034" y="2786064"/>
            <a:ext cx="2357454" cy="1700216"/>
          </a:xfrm>
          <a:prstGeom prst="rect">
            <a:avLst/>
          </a:prstGeom>
          <a:noFill/>
          <a:ln w="9525">
            <a:noFill/>
            <a:miter lim="800000"/>
            <a:headEnd/>
            <a:tailEnd/>
          </a:ln>
        </p:spPr>
      </p:pic>
      <p:pic>
        <p:nvPicPr>
          <p:cNvPr id="8" name="Рисунок 7" descr="https://fammeo.ru/images/articles/art1624-2.jpg"/>
          <p:cNvPicPr/>
          <p:nvPr/>
        </p:nvPicPr>
        <p:blipFill>
          <a:blip r:embed="rId6"/>
          <a:srcRect/>
          <a:stretch>
            <a:fillRect/>
          </a:stretch>
        </p:blipFill>
        <p:spPr bwMode="auto">
          <a:xfrm>
            <a:off x="3214678" y="3000378"/>
            <a:ext cx="2357454" cy="1714512"/>
          </a:xfrm>
          <a:prstGeom prst="rect">
            <a:avLst/>
          </a:prstGeom>
          <a:noFill/>
          <a:ln w="9525">
            <a:noFill/>
            <a:miter lim="800000"/>
            <a:headEnd/>
            <a:tailEnd/>
          </a:ln>
        </p:spPr>
      </p:pic>
      <p:pic>
        <p:nvPicPr>
          <p:cNvPr id="9" name="Рисунок 8" descr="https://samosoverhenstvovanie.ru/wp-content/uploads/2015/05/j2.jpg"/>
          <p:cNvPicPr/>
          <p:nvPr/>
        </p:nvPicPr>
        <p:blipFill>
          <a:blip r:embed="rId7" cstate="print"/>
          <a:srcRect/>
          <a:stretch>
            <a:fillRect/>
          </a:stretch>
        </p:blipFill>
        <p:spPr bwMode="auto">
          <a:xfrm>
            <a:off x="6215074" y="1785932"/>
            <a:ext cx="2524125" cy="252412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2562</TotalTime>
  <Words>1334</Words>
  <Application>Microsoft Office PowerPoint</Application>
  <PresentationFormat>Экран (16:9)</PresentationFormat>
  <Paragraphs>142</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Немецкий язык Deutsch 9 класс </vt:lpstr>
      <vt:lpstr>Слайд 2</vt:lpstr>
      <vt:lpstr>Слайд 3</vt:lpstr>
      <vt:lpstr>Worin besteht die Schönheit der deutschen  nationalen Anzüge?   </vt:lpstr>
      <vt:lpstr>Aufgabe 1: Sammelt und übersetzt Wörter zum Thema: </vt:lpstr>
      <vt:lpstr>Aufgabe 3. Ergänze den Text:</vt:lpstr>
      <vt:lpstr>Wörter:</vt:lpstr>
      <vt:lpstr>Lösung:</vt:lpstr>
      <vt:lpstr>Aufgabe 4. Und was tragen die modernen Deutschen? </vt:lpstr>
      <vt:lpstr>Kundin </vt:lpstr>
      <vt:lpstr>Verkäuverin </vt:lpstr>
      <vt:lpstr>Слайд 12</vt:lpstr>
      <vt:lpstr>Слайд 13</vt:lpstr>
      <vt:lpstr>Doch eines Tages brach in dem Laden ein Feuer aus, und Levi Strauss verlor sein Arbeitsplatz. Da gab ihm ein Freund einen Rat: „Geh doch zu den Goldgräbern, die brauchen dich. Du bist doch Schneider, die Goldgräber können ihre Hosen nicht selber reparieren, und Frauen gibt es dort keine.” </vt:lpstr>
      <vt:lpstr>Selbstständige Arbeit. Übung 2. </vt:lpstr>
      <vt:lpstr>Lösung: </vt:lpstr>
      <vt:lpstr>Alles  Gute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Название презентации</dc:title>
  <dc:creator>Irina Knyazeva</dc:creator>
  <cp:lastModifiedBy>кабинет222</cp:lastModifiedBy>
  <cp:revision>246</cp:revision>
  <dcterms:created xsi:type="dcterms:W3CDTF">2020-07-08T13:10:34Z</dcterms:created>
  <dcterms:modified xsi:type="dcterms:W3CDTF">2022-11-02T11:54:55Z</dcterms:modified>
</cp:coreProperties>
</file>