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62" r:id="rId4"/>
    <p:sldId id="261" r:id="rId5"/>
    <p:sldId id="263" r:id="rId6"/>
    <p:sldId id="270" r:id="rId7"/>
    <p:sldId id="266" r:id="rId8"/>
    <p:sldId id="271" r:id="rId9"/>
    <p:sldId id="272" r:id="rId10"/>
    <p:sldId id="273" r:id="rId11"/>
    <p:sldId id="275" r:id="rId12"/>
    <p:sldId id="274" r:id="rId13"/>
    <p:sldId id="277" r:id="rId14"/>
    <p:sldId id="279" r:id="rId15"/>
    <p:sldId id="280" r:id="rId16"/>
    <p:sldId id="281" r:id="rId17"/>
    <p:sldId id="282" r:id="rId18"/>
    <p:sldId id="28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886" autoAdjust="0"/>
  </p:normalViewPr>
  <p:slideViewPr>
    <p:cSldViewPr snapToGrid="0">
      <p:cViewPr varScale="1">
        <p:scale>
          <a:sx n="63" d="100"/>
          <a:sy n="63" d="100"/>
        </p:scale>
        <p:origin x="10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eb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32C499-CF75-4118-B928-8DD33098E9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6265" y="1300785"/>
            <a:ext cx="10227211" cy="2509213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Социально-психологическая реабилитация семей с детьми </a:t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b="1" dirty="0">
                <a:solidFill>
                  <a:srgbClr val="7030A0"/>
                </a:solidFill>
              </a:rPr>
              <a:t>с ОВЗ</a:t>
            </a:r>
            <a:r>
              <a:rPr lang="en-US" b="1" dirty="0">
                <a:solidFill>
                  <a:srgbClr val="7030A0"/>
                </a:solidFill>
              </a:rPr>
              <a:t>.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E59DE49-B1A6-46A1-BB7D-C6E913B9CF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505178"/>
            <a:ext cx="2827606" cy="1371599"/>
          </a:xfrm>
        </p:spPr>
        <p:txBody>
          <a:bodyPr>
            <a:noAutofit/>
          </a:bodyPr>
          <a:lstStyle/>
          <a:p>
            <a:pPr algn="l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l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Рахманова С.В</a:t>
            </a:r>
          </a:p>
          <a:p>
            <a:pPr algn="l"/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Магистатура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курс</a:t>
            </a:r>
          </a:p>
          <a:p>
            <a:pPr algn="l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год</a:t>
            </a:r>
          </a:p>
        </p:txBody>
      </p:sp>
    </p:spTree>
    <p:extLst>
      <p:ext uri="{BB962C8B-B14F-4D97-AF65-F5344CB8AC3E}">
        <p14:creationId xmlns:p14="http://schemas.microsoft.com/office/powerpoint/2010/main" val="4037631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67146C-247C-4EAC-A337-B8682C162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111809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E114D98-B990-4D42-A45D-D3E5DBFED3C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5220" t="21668" r="5733" b="11094"/>
          <a:stretch/>
        </p:blipFill>
        <p:spPr>
          <a:xfrm>
            <a:off x="3131700" y="1785780"/>
            <a:ext cx="6476534" cy="3667795"/>
          </a:xfrm>
        </p:spPr>
      </p:pic>
    </p:spTree>
    <p:extLst>
      <p:ext uri="{BB962C8B-B14F-4D97-AF65-F5344CB8AC3E}">
        <p14:creationId xmlns:p14="http://schemas.microsoft.com/office/powerpoint/2010/main" val="1271548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A614923F-0EF8-4568-BE06-12A93886E84D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06693082"/>
              </p:ext>
            </p:extLst>
          </p:nvPr>
        </p:nvGraphicFramePr>
        <p:xfrm>
          <a:off x="1195755" y="1"/>
          <a:ext cx="9917722" cy="71489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3710">
                  <a:extLst>
                    <a:ext uri="{9D8B030D-6E8A-4147-A177-3AD203B41FA5}">
                      <a16:colId xmlns:a16="http://schemas.microsoft.com/office/drawing/2014/main" val="4253378863"/>
                    </a:ext>
                  </a:extLst>
                </a:gridCol>
                <a:gridCol w="4789984">
                  <a:extLst>
                    <a:ext uri="{9D8B030D-6E8A-4147-A177-3AD203B41FA5}">
                      <a16:colId xmlns:a16="http://schemas.microsoft.com/office/drawing/2014/main" val="2749927485"/>
                    </a:ext>
                  </a:extLst>
                </a:gridCol>
                <a:gridCol w="3224028">
                  <a:extLst>
                    <a:ext uri="{9D8B030D-6E8A-4147-A177-3AD203B41FA5}">
                      <a16:colId xmlns:a16="http://schemas.microsoft.com/office/drawing/2014/main" val="1212571572"/>
                    </a:ext>
                  </a:extLst>
                </a:gridCol>
              </a:tblGrid>
              <a:tr h="363212">
                <a:tc>
                  <a:txBody>
                    <a:bodyPr/>
                    <a:lstStyle/>
                    <a:p>
                      <a:pPr algn="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 проведения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2563161"/>
                  </a:ext>
                </a:extLst>
              </a:tr>
              <a:tr h="363212">
                <a:tc gridSpan="2">
                  <a:txBody>
                    <a:bodyPr/>
                    <a:lstStyle/>
                    <a:p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детьми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9698696"/>
                  </a:ext>
                </a:extLst>
              </a:tr>
              <a:tr h="635621">
                <a:tc>
                  <a:txBody>
                    <a:bodyPr/>
                    <a:lstStyle/>
                    <a:p>
                      <a:endParaRPr lang="ru-RU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Посещение спектакля в ДОУ на экологическую тему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954550"/>
                  </a:ext>
                </a:extLst>
              </a:tr>
              <a:tr h="635621">
                <a:tc>
                  <a:txBody>
                    <a:bodyPr/>
                    <a:lstStyle/>
                    <a:p>
                      <a:endParaRPr lang="ru-RU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Посещение групп ДОУ «Давайте поиграем вместе»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года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1857961"/>
                  </a:ext>
                </a:extLst>
              </a:tr>
              <a:tr h="608568">
                <a:tc>
                  <a:txBody>
                    <a:bodyPr/>
                    <a:lstStyle/>
                    <a:p>
                      <a:endParaRPr lang="ru-RU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Совместные прогулки с детьми другой группы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397117"/>
                  </a:ext>
                </a:extLst>
              </a:tr>
              <a:tr h="363212">
                <a:tc gridSpan="2">
                  <a:txBody>
                    <a:bodyPr/>
                    <a:lstStyle/>
                    <a:p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родителями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007005"/>
                  </a:ext>
                </a:extLst>
              </a:tr>
              <a:tr h="635621">
                <a:tc>
                  <a:txBody>
                    <a:bodyPr/>
                    <a:lstStyle/>
                    <a:p>
                      <a:endParaRPr lang="ru-RU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День дошкольного работника - Выставка рисунков.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218219"/>
                  </a:ext>
                </a:extLst>
              </a:tr>
              <a:tr h="635621">
                <a:tc>
                  <a:txBody>
                    <a:bodyPr/>
                    <a:lstStyle/>
                    <a:p>
                      <a:endParaRPr lang="ru-RU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День ребенка фотовыставка «Счастливые моменты нашей семьи»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1777635"/>
                  </a:ext>
                </a:extLst>
              </a:tr>
              <a:tr h="363212">
                <a:tc>
                  <a:txBody>
                    <a:bodyPr/>
                    <a:lstStyle/>
                    <a:p>
                      <a:endParaRPr lang="ru-RU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День матери – Праздник.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8039306"/>
                  </a:ext>
                </a:extLst>
              </a:tr>
              <a:tr h="635621">
                <a:tc>
                  <a:txBody>
                    <a:bodyPr/>
                    <a:lstStyle/>
                    <a:p>
                      <a:endParaRPr lang="ru-RU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Новый год - Новогодний бал совместно с родителями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455744"/>
                  </a:ext>
                </a:extLst>
              </a:tr>
              <a:tr h="635621">
                <a:tc>
                  <a:txBody>
                    <a:bodyPr/>
                    <a:lstStyle/>
                    <a:p>
                      <a:endParaRPr lang="ru-RU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Всемирный день здоровья - акция «Мы за здоровый образ жизни»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0472273"/>
                  </a:ext>
                </a:extLst>
              </a:tr>
              <a:tr h="635621">
                <a:tc>
                  <a:txBody>
                    <a:bodyPr/>
                    <a:lstStyle/>
                    <a:p>
                      <a:endParaRPr lang="ru-RU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День семьи – выставка рисунков «Ладошка в ладошке»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78809"/>
                  </a:ext>
                </a:extLst>
              </a:tr>
              <a:tr h="635621">
                <a:tc>
                  <a:txBody>
                    <a:bodyPr/>
                    <a:lstStyle/>
                    <a:p>
                      <a:endParaRPr lang="ru-RU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День защиты детей – выставка плакатов «Права ребенка»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июнь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63118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78102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F16AC6-CC52-4FD1-BCEE-16F4E1678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534" y="56271"/>
            <a:ext cx="8792932" cy="506437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МЕРОПРИЯТИЙ</a:t>
            </a:r>
          </a:p>
        </p:txBody>
      </p:sp>
      <p:graphicFrame>
        <p:nvGraphicFramePr>
          <p:cNvPr id="8" name="Таблица 8">
            <a:extLst>
              <a:ext uri="{FF2B5EF4-FFF2-40B4-BE49-F238E27FC236}">
                <a16:creationId xmlns:a16="http://schemas.microsoft.com/office/drawing/2014/main" id="{94904D37-3311-4B95-B6C0-68E354CE85A1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72305138"/>
              </p:ext>
            </p:extLst>
          </p:nvPr>
        </p:nvGraphicFramePr>
        <p:xfrm>
          <a:off x="1534005" y="506437"/>
          <a:ext cx="8622870" cy="658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1151">
                  <a:extLst>
                    <a:ext uri="{9D8B030D-6E8A-4147-A177-3AD203B41FA5}">
                      <a16:colId xmlns:a16="http://schemas.microsoft.com/office/drawing/2014/main" val="2536113095"/>
                    </a:ext>
                  </a:extLst>
                </a:gridCol>
                <a:gridCol w="1063139">
                  <a:extLst>
                    <a:ext uri="{9D8B030D-6E8A-4147-A177-3AD203B41FA5}">
                      <a16:colId xmlns:a16="http://schemas.microsoft.com/office/drawing/2014/main" val="1594275669"/>
                    </a:ext>
                  </a:extLst>
                </a:gridCol>
                <a:gridCol w="2874290">
                  <a:extLst>
                    <a:ext uri="{9D8B030D-6E8A-4147-A177-3AD203B41FA5}">
                      <a16:colId xmlns:a16="http://schemas.microsoft.com/office/drawing/2014/main" val="3408531609"/>
                    </a:ext>
                  </a:extLst>
                </a:gridCol>
                <a:gridCol w="2874290">
                  <a:extLst>
                    <a:ext uri="{9D8B030D-6E8A-4147-A177-3AD203B41FA5}">
                      <a16:colId xmlns:a16="http://schemas.microsoft.com/office/drawing/2014/main" val="2706497627"/>
                    </a:ext>
                  </a:extLst>
                </a:gridCol>
              </a:tblGrid>
              <a:tr h="257856">
                <a:tc gridSpan="2">
                  <a:txBody>
                    <a:bodyPr/>
                    <a:lstStyle/>
                    <a:p>
                      <a:pPr algn="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Мероприятия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Время проведения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6809556"/>
                  </a:ext>
                </a:extLst>
              </a:tr>
              <a:tr h="257856">
                <a:tc gridSpan="3"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педагогами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0763916"/>
                  </a:ext>
                </a:extLst>
              </a:tr>
              <a:tr h="5801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предметно-развивающей среды по социально-коммуникативному развитию детей с ОВЗ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1645664"/>
                  </a:ext>
                </a:extLst>
              </a:tr>
              <a:tr h="83803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группового родительского собрания с включением вопроса «Социализация ребенка с ОВЗ»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4947750"/>
                  </a:ext>
                </a:extLst>
              </a:tr>
              <a:tr h="45124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Самоанализ предметно-развивающей среды группы по данной проблеме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сентябрь, октябрь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057741"/>
                  </a:ext>
                </a:extLst>
              </a:tr>
              <a:tr h="257856">
                <a:tc gridSpan="3"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Взаимосвязь с социумом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6866255"/>
                  </a:ext>
                </a:extLst>
              </a:tr>
              <a:tr h="45124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во Всероссийском конкурсе «</a:t>
                      </a:r>
                      <a:r>
                        <a:rPr lang="ru-RU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Эколята</a:t>
                      </a: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друзья и защитники природы»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707617"/>
                  </a:ext>
                </a:extLst>
              </a:tr>
              <a:tr h="25785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в новогоднем карнавале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декабрь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750849"/>
                  </a:ext>
                </a:extLst>
              </a:tr>
              <a:tr h="45124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в фестивале «Творчество без границ»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5258359"/>
                  </a:ext>
                </a:extLst>
              </a:tr>
              <a:tr h="64464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Управление социального развития. Организация в спортивном празднике «День Защиты детей»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июнь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3915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37637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C8DB6-D73C-4EC7-B22E-C74AF08FB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830455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7CD5D6-BB5F-4B7F-9272-4A4FCEB550E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Совместный просмотр мультфильма «ЖЁЛТИК» на ЭКОЛОГИЧСЕКУЮ ТЕМУ С ДЕТЬМИ СРЕДНЕГО ВОЗРАСТА.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A859315-5908-4839-90AA-A25980F777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2510" y="3727723"/>
            <a:ext cx="3340417" cy="2403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1901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142332-D1F9-4F6E-989F-0D4EEA4AE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41471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7030A0"/>
                </a:solidFill>
              </a:rPr>
              <a:t>Реализация проекта: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24AFAB-8C58-4D29-AEEA-C1869270CAE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087" y="2015399"/>
            <a:ext cx="10363826" cy="342410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рисунков ко дню дошкольного работника.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4362844-0611-4C21-B920-2EDF63CBD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9383" y="2815375"/>
            <a:ext cx="5153233" cy="342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9142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D181EE-D365-4F95-8A02-8832C6615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D072F6-B2A7-4DEE-ADB5-94D91EC1484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399" y="1180223"/>
            <a:ext cx="10363826" cy="342410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творческом конкурсе из природного материала «Природа – это сказка» 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7DF06E0-E00B-4866-BD08-78242A4863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2463" y="3120188"/>
            <a:ext cx="3957711" cy="296828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1D8457C-3D25-4323-BA1D-01FD17F01A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8237" y="2339626"/>
            <a:ext cx="3031295" cy="404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873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6FFB53-DD5D-4F9E-B913-D2185A1CC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374" y="318608"/>
            <a:ext cx="10364451" cy="981683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EC39A6-31A6-4B84-B21F-5842508F823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0" y="1147892"/>
            <a:ext cx="10363826" cy="3424107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во Всероссийском конкурсе «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Эколята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друзья и защитники  природы.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DC34618-C5CB-4954-AE37-31DE847B9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959" y="2380283"/>
            <a:ext cx="4953001" cy="4200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2910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497012-9A6D-4F86-A1E5-9FF7E5840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3294" y="396240"/>
            <a:ext cx="10364451" cy="1021080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успешного сопровождения родителей с детьми с ОВЗ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: вниз 3">
            <a:extLst>
              <a:ext uri="{FF2B5EF4-FFF2-40B4-BE49-F238E27FC236}">
                <a16:creationId xmlns:a16="http://schemas.microsoft.com/office/drawing/2014/main" id="{4498B09F-C81D-468A-BEDC-4A58E0280D5D}"/>
              </a:ext>
            </a:extLst>
          </p:cNvPr>
          <p:cNvSpPr/>
          <p:nvPr/>
        </p:nvSpPr>
        <p:spPr>
          <a:xfrm>
            <a:off x="-137160" y="1524001"/>
            <a:ext cx="3703320" cy="2895600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Нормализация эмоционального состояния семьи</a:t>
            </a:r>
            <a:endParaRPr lang="ru-RU" dirty="0"/>
          </a:p>
        </p:txBody>
      </p:sp>
      <p:sp>
        <p:nvSpPr>
          <p:cNvPr id="5" name="Стрелка: вниз 4">
            <a:extLst>
              <a:ext uri="{FF2B5EF4-FFF2-40B4-BE49-F238E27FC236}">
                <a16:creationId xmlns:a16="http://schemas.microsoft.com/office/drawing/2014/main" id="{74285CE6-03E4-4694-9950-596E9D385533}"/>
              </a:ext>
            </a:extLst>
          </p:cNvPr>
          <p:cNvSpPr/>
          <p:nvPr/>
        </p:nvSpPr>
        <p:spPr>
          <a:xfrm>
            <a:off x="3966211" y="1524001"/>
            <a:ext cx="3703320" cy="2895600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/>
              <a:t>Качество системы сопровождения семьи в ДОО</a:t>
            </a:r>
            <a:endParaRPr lang="ru-RU"/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id="{B3C043C2-DABD-4DDA-9409-C62E1C7A92A2}"/>
              </a:ext>
            </a:extLst>
          </p:cNvPr>
          <p:cNvSpPr/>
          <p:nvPr/>
        </p:nvSpPr>
        <p:spPr>
          <a:xfrm>
            <a:off x="8271510" y="1524001"/>
            <a:ext cx="3703320" cy="2895600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/>
              <a:t>Создание в семье и ДОО адаптированной развивающей среды</a:t>
            </a:r>
            <a:endParaRPr lang="ru-RU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C3E418B5-F457-42BA-85A5-A5A923A8EA0E}"/>
              </a:ext>
            </a:extLst>
          </p:cNvPr>
          <p:cNvSpPr/>
          <p:nvPr/>
        </p:nvSpPr>
        <p:spPr>
          <a:xfrm>
            <a:off x="1371600" y="4800600"/>
            <a:ext cx="9387840" cy="14935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возможности адаптации и социализации ребенка с ограниченными возможностями здоровья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6743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5A4E00-4CC6-465F-9664-CC6FCDE49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1578637"/>
            <a:ext cx="10364451" cy="1596177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DFFD90-9BBF-4D64-B5D4-D35C768DD5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4360" y="3174814"/>
            <a:ext cx="3629660" cy="255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003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4F89586-273C-404A-9B16-9FFD3B100D9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61778" y="1264920"/>
            <a:ext cx="11868444" cy="432815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  из  важных  направлений  в  деятельности  современной  школы  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  работа  с  семьями  (родителями) детей с ОВЗ.    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 с ограниченными возможностями  здоровья  (ОВЗ) 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ДЕТИ, СОСТОЯНИЕ ЗДОРОВЬЯ КОТОРЫХ ПРЕПЯТСТВУЕТ ОСВОЕНИЮ ОБРАЗОВАТЕЛЬНЫХ ПРОГРАММ ВНЕ СПЕЦИАЛЬНЫХ УСЛОВИЯХ ОБУЧЕНИЯ И ВОСПИТАНИЯ.</a:t>
            </a:r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C4B8BF9F-CEAE-4AFB-AB7B-0857CB9DDA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620" r="4109" b="46614"/>
          <a:stretch/>
        </p:blipFill>
        <p:spPr>
          <a:xfrm>
            <a:off x="5044440" y="4313845"/>
            <a:ext cx="2423159" cy="2330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744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3E4C4F-4B93-4E7D-AB5D-DCDD63883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9535" y="383346"/>
            <a:ext cx="10364451" cy="1596177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Периоды, связанные со стрессом в семьях, имеющих детей с проблемами В РАЗВИТИИ</a:t>
            </a:r>
            <a:b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ПО </a:t>
            </a:r>
            <a:r>
              <a:rPr lang="ru-RU" sz="2800" b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торнбалл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47A0917E-772A-4A00-B5E6-CD1CE737CC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30" t="21348" r="2036"/>
          <a:stretch/>
        </p:blipFill>
        <p:spPr>
          <a:xfrm>
            <a:off x="2754923" y="1716257"/>
            <a:ext cx="7666892" cy="4392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643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66CADE-D48B-447C-B91E-FA5EE01A4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0723" y="309028"/>
            <a:ext cx="10364451" cy="1596177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Специфические особенности родительского поведения  </a:t>
            </a:r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15AB8ACD-1F15-4820-A4FD-9B5A0110C1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38" t="21927" r="4351"/>
          <a:stretch/>
        </p:blipFill>
        <p:spPr>
          <a:xfrm>
            <a:off x="2670517" y="1905205"/>
            <a:ext cx="7244862" cy="425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727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C94E874E-935F-41E8-A388-066544E8398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906"/>
          <a:stretch/>
        </p:blipFill>
        <p:spPr>
          <a:xfrm>
            <a:off x="2949884" y="941363"/>
            <a:ext cx="6573585" cy="4975274"/>
          </a:xfrm>
        </p:spPr>
      </p:pic>
    </p:spTree>
    <p:extLst>
      <p:ext uri="{BB962C8B-B14F-4D97-AF65-F5344CB8AC3E}">
        <p14:creationId xmlns:p14="http://schemas.microsoft.com/office/powerpoint/2010/main" val="848702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33DCDF-7381-4B39-A3D8-65D0F96B8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156" y="1349144"/>
            <a:ext cx="10686757" cy="1596177"/>
          </a:xfrm>
        </p:spPr>
        <p:txBody>
          <a:bodyPr>
            <a:normAutofit fontScale="90000"/>
          </a:bodyPr>
          <a:lstStyle/>
          <a:p>
            <a:pPr marL="571500" indent="-571500" algn="l"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социально-педагогического сопровождения родителей, воспитывающих детей с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Овз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работе социального педагога -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D913C8-5746-412E-A890-248E6E7EB0B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0696" y="2950494"/>
            <a:ext cx="10363826" cy="3424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социально-психолого-педагогической помощи родителям детей с ОВЗ  для расширения социальной адаптации, активизации познавательной деятельности и реабилитации детей с ОВЗ.</a:t>
            </a:r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DF6834E6-13D9-45EA-B9ED-D00DD5F5AB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550" t="47962" r="27918" b="10134"/>
          <a:stretch/>
        </p:blipFill>
        <p:spPr>
          <a:xfrm>
            <a:off x="7526215" y="4276629"/>
            <a:ext cx="3373211" cy="2097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99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C715C0-9964-4772-8ADB-0D98BAC87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Информация, необходимая для организации поддержки семьи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2ED6F32-475E-43F0-9AF6-5E0F1D24CE1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t="23312" r="3577"/>
          <a:stretch/>
        </p:blipFill>
        <p:spPr>
          <a:xfrm>
            <a:off x="3330979" y="2327236"/>
            <a:ext cx="5995902" cy="3576505"/>
          </a:xfrm>
        </p:spPr>
      </p:pic>
    </p:spTree>
    <p:extLst>
      <p:ext uri="{BB962C8B-B14F-4D97-AF65-F5344CB8AC3E}">
        <p14:creationId xmlns:p14="http://schemas.microsoft.com/office/powerpoint/2010/main" val="4204457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6F8A8B-FA8A-45F2-8CAA-4225B190D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план сопровождения семьи с ребенком ОВЗ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D15A71-F53F-4116-919D-43AE70FFBDD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90843" y="2085738"/>
            <a:ext cx="10686757" cy="4153745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64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Паспортная часть</a:t>
            </a:r>
            <a:r>
              <a:rPr lang="ru-RU" sz="6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семье, воспитывающей ребенка с ОВЗ 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ребенке – ФИО, дата рождения, пол, адрес по прописке, адрес проживания (фактически) 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родителях и составе семьи - дата рождения, место их нахождения, образование, специальность, трудоустройство 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статус семьи – полная семья, неполная, под опекой и попечительством, многодетная и т.д. 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судимости, лишение родительских прав;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доход на одного члена семьи, виды дохода 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Жилищные условия проживания - благоустроенная, неблагоустроенная квартира, коммунальная, комната, ч/дом, площадь, наличие долгов по оплате, получение субсидии 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Инвалидность ребенка 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3979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4354D9-FCF7-4211-B51F-0B09BF876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4452" y="0"/>
            <a:ext cx="10364451" cy="1406769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Посредническая деятельность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A14A6E5E-7836-44D8-BF18-7DE20B0F666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24631" t="62342" r="26377" b="11366"/>
          <a:stretch/>
        </p:blipFill>
        <p:spPr>
          <a:xfrm>
            <a:off x="7522044" y="2644726"/>
            <a:ext cx="3896859" cy="1568548"/>
          </a:xfrm>
        </p:spPr>
      </p:pic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2BAE5744-49F8-45A3-868E-194CA8D26703}"/>
              </a:ext>
            </a:extLst>
          </p:cNvPr>
          <p:cNvSpPr/>
          <p:nvPr/>
        </p:nvSpPr>
        <p:spPr>
          <a:xfrm>
            <a:off x="303939" y="1406768"/>
            <a:ext cx="6485207" cy="519097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–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доступная среда»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социальной адаптации и поддержание комфортной образовательной среды, способствующей наиболее полному развитию детей с ограниченными возможностями здоровья.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Длительность проекта: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долгосрочный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педагоги, дети, родители. </a:t>
            </a:r>
          </a:p>
        </p:txBody>
      </p:sp>
    </p:spTree>
    <p:extLst>
      <p:ext uri="{BB962C8B-B14F-4D97-AF65-F5344CB8AC3E}">
        <p14:creationId xmlns:p14="http://schemas.microsoft.com/office/powerpoint/2010/main" val="3344689607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112</TotalTime>
  <Words>592</Words>
  <Application>Microsoft Office PowerPoint</Application>
  <PresentationFormat>Широкоэкранный</PresentationFormat>
  <Paragraphs>92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Times New Roman</vt:lpstr>
      <vt:lpstr>Tw Cen MT</vt:lpstr>
      <vt:lpstr>Wingdings</vt:lpstr>
      <vt:lpstr>Капля</vt:lpstr>
      <vt:lpstr>Социально-психологическая реабилитация семей с детьми  с ОВЗ.</vt:lpstr>
      <vt:lpstr>Презентация PowerPoint</vt:lpstr>
      <vt:lpstr>Периоды, связанные со стрессом в семьях, имеющих детей с проблемами В РАЗВИТИИ  ( ПО торнбалл)  </vt:lpstr>
      <vt:lpstr>Специфические особенности родительского поведения  </vt:lpstr>
      <vt:lpstr>Презентация PowerPoint</vt:lpstr>
      <vt:lpstr>Цель социально-педагогического сопровождения родителей, воспитывающих детей с Овз в работе социального педагога - </vt:lpstr>
      <vt:lpstr>Информация, необходимая для организации поддержки семьи</vt:lpstr>
      <vt:lpstr>Индивидуальный план сопровождения семьи с ребенком ОВЗ </vt:lpstr>
      <vt:lpstr>Посредническая деятельность</vt:lpstr>
      <vt:lpstr>Задачи проекта</vt:lpstr>
      <vt:lpstr>Презентация PowerPoint</vt:lpstr>
      <vt:lpstr>ПЛАН МЕРОПРИЯТИЙ</vt:lpstr>
      <vt:lpstr>Реализация проекта:</vt:lpstr>
      <vt:lpstr>Реализация проекта:</vt:lpstr>
      <vt:lpstr>Реализация проекта:</vt:lpstr>
      <vt:lpstr>Реализация проекта:</vt:lpstr>
      <vt:lpstr>Результаты успешного сопровождения родителей с детьми с ОВЗ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Социально-психологическая реабилитация семей с детьми  с ОВЗ.</dc:title>
  <dc:creator>Самира</dc:creator>
  <cp:lastModifiedBy>Самира</cp:lastModifiedBy>
  <cp:revision>2</cp:revision>
  <dcterms:created xsi:type="dcterms:W3CDTF">2021-10-11T10:01:10Z</dcterms:created>
  <dcterms:modified xsi:type="dcterms:W3CDTF">2021-10-11T11:53:32Z</dcterms:modified>
</cp:coreProperties>
</file>