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7" r:id="rId2"/>
    <p:sldId id="256" r:id="rId3"/>
    <p:sldId id="258" r:id="rId4"/>
    <p:sldId id="257" r:id="rId5"/>
    <p:sldId id="289" r:id="rId6"/>
    <p:sldId id="293" r:id="rId7"/>
    <p:sldId id="263" r:id="rId8"/>
    <p:sldId id="265" r:id="rId9"/>
    <p:sldId id="264" r:id="rId10"/>
    <p:sldId id="295" r:id="rId11"/>
    <p:sldId id="284" r:id="rId12"/>
    <p:sldId id="267" r:id="rId13"/>
    <p:sldId id="262" r:id="rId14"/>
    <p:sldId id="268" r:id="rId15"/>
    <p:sldId id="269" r:id="rId16"/>
    <p:sldId id="270" r:id="rId17"/>
    <p:sldId id="271" r:id="rId18"/>
    <p:sldId id="272" r:id="rId19"/>
    <p:sldId id="273" r:id="rId20"/>
    <p:sldId id="275" r:id="rId21"/>
    <p:sldId id="274" r:id="rId22"/>
    <p:sldId id="276" r:id="rId23"/>
    <p:sldId id="285" r:id="rId24"/>
    <p:sldId id="286" r:id="rId25"/>
    <p:sldId id="277" r:id="rId26"/>
    <p:sldId id="260" r:id="rId27"/>
    <p:sldId id="278" r:id="rId28"/>
    <p:sldId id="279" r:id="rId29"/>
    <p:sldId id="281" r:id="rId30"/>
    <p:sldId id="280" r:id="rId31"/>
    <p:sldId id="282" r:id="rId32"/>
    <p:sldId id="283" r:id="rId33"/>
    <p:sldId id="294" r:id="rId34"/>
    <p:sldId id="288" r:id="rId35"/>
    <p:sldId id="287" r:id="rId36"/>
    <p:sldId id="290" r:id="rId37"/>
    <p:sldId id="291"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7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22.04.2022</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22.04.2022</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22.04.2022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22.04.2022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22.04.2022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22.04.2022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22.04.2022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22.04.2022</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22.04.2022</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926080" y="1752600"/>
            <a:ext cx="5760720" cy="4373563"/>
          </a:xfrm>
        </p:spPr>
        <p:txBody>
          <a:bodyPr/>
          <a:lstStyle/>
          <a:p>
            <a:pPr marL="114300" indent="0" algn="ctr">
              <a:buNone/>
            </a:pPr>
            <a:r>
              <a:rPr lang="ru-RU" b="1" dirty="0" smtClean="0">
                <a:solidFill>
                  <a:srgbClr val="002060"/>
                </a:solidFill>
                <a:latin typeface="Times New Roman" pitchFamily="18" charset="0"/>
                <a:cs typeface="Times New Roman" pitchFamily="18" charset="0"/>
              </a:rPr>
              <a:t>УРОК ГОРОДА</a:t>
            </a:r>
          </a:p>
          <a:p>
            <a:pPr marL="114300" indent="0" algn="ctr">
              <a:buNone/>
            </a:pPr>
            <a:r>
              <a:rPr lang="ru-RU" sz="2800" b="1" dirty="0" smtClean="0">
                <a:solidFill>
                  <a:srgbClr val="C00000"/>
                </a:solidFill>
                <a:latin typeface="Times New Roman" pitchFamily="18" charset="0"/>
                <a:cs typeface="Times New Roman" pitchFamily="18" charset="0"/>
              </a:rPr>
              <a:t>«ОНИ ОТСТОЯЛИ СТОЛИЦУ»,</a:t>
            </a:r>
          </a:p>
          <a:p>
            <a:pPr marL="114300" indent="0" algn="ctr">
              <a:buNone/>
            </a:pPr>
            <a:r>
              <a:rPr lang="ru-RU" b="1" dirty="0" smtClean="0">
                <a:latin typeface="Times New Roman" pitchFamily="18" charset="0"/>
                <a:cs typeface="Times New Roman" pitchFamily="18" charset="0"/>
              </a:rPr>
              <a:t> </a:t>
            </a:r>
            <a:r>
              <a:rPr lang="ru-RU" b="1" dirty="0" smtClean="0">
                <a:solidFill>
                  <a:srgbClr val="002060"/>
                </a:solidFill>
                <a:latin typeface="Times New Roman" pitchFamily="18" charset="0"/>
                <a:cs typeface="Times New Roman" pitchFamily="18" charset="0"/>
              </a:rPr>
              <a:t>посвященный 80-летию битвы</a:t>
            </a:r>
          </a:p>
          <a:p>
            <a:pPr marL="114300" indent="0" algn="ctr">
              <a:buNone/>
            </a:pPr>
            <a:r>
              <a:rPr lang="ru-RU" b="1" dirty="0" smtClean="0">
                <a:solidFill>
                  <a:srgbClr val="002060"/>
                </a:solidFill>
                <a:latin typeface="Times New Roman" pitchFamily="18" charset="0"/>
                <a:cs typeface="Times New Roman" pitchFamily="18" charset="0"/>
              </a:rPr>
              <a:t> за Москву</a:t>
            </a:r>
            <a:endParaRPr lang="ru-RU" b="1" dirty="0">
              <a:solidFill>
                <a:srgbClr val="002060"/>
              </a:solidFill>
              <a:latin typeface="Times New Roman" pitchFamily="18" charset="0"/>
              <a:cs typeface="Times New Roman" pitchFamily="18" charset="0"/>
            </a:endParaRPr>
          </a:p>
        </p:txBody>
      </p:sp>
      <p:pic>
        <p:nvPicPr>
          <p:cNvPr id="4"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178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Downloads\aa16c0b860b256f8f4a428c8136f26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230724"/>
            <a:ext cx="8525182" cy="6150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6925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Downloads\img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376" y="0"/>
            <a:ext cx="871296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227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12184"/>
            <a:ext cx="292608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descr="https://www.mos.ru/upload/newsfeed/newsfeed/20(93478).JPG"/>
          <p:cNvPicPr/>
          <p:nvPr/>
        </p:nvPicPr>
        <p:blipFill>
          <a:blip r:embed="rId3">
            <a:extLst>
              <a:ext uri="{28A0092B-C50C-407E-A947-70E740481C1C}">
                <a14:useLocalDpi xmlns:a14="http://schemas.microsoft.com/office/drawing/2010/main" val="0"/>
              </a:ext>
            </a:extLst>
          </a:blip>
          <a:srcRect/>
          <a:stretch>
            <a:fillRect/>
          </a:stretch>
        </p:blipFill>
        <p:spPr bwMode="auto">
          <a:xfrm>
            <a:off x="2943984" y="116632"/>
            <a:ext cx="5943600" cy="4457700"/>
          </a:xfrm>
          <a:prstGeom prst="rect">
            <a:avLst/>
          </a:prstGeom>
          <a:noFill/>
          <a:ln>
            <a:noFill/>
          </a:ln>
        </p:spPr>
      </p:pic>
      <p:sp>
        <p:nvSpPr>
          <p:cNvPr id="4" name="Прямоугольник 3"/>
          <p:cNvSpPr/>
          <p:nvPr/>
        </p:nvSpPr>
        <p:spPr>
          <a:xfrm>
            <a:off x="3203848" y="4574332"/>
            <a:ext cx="5472608" cy="1569660"/>
          </a:xfrm>
          <a:prstGeom prst="rect">
            <a:avLst/>
          </a:prstGeom>
        </p:spPr>
        <p:txBody>
          <a:bodyPr wrap="square">
            <a:spAutoFit/>
          </a:bodyPr>
          <a:lstStyle/>
          <a:p>
            <a:pPr algn="just"/>
            <a:r>
              <a:rPr lang="ru-RU" sz="2400" b="1" i="1" dirty="0">
                <a:latin typeface="Times New Roman" pitchFamily="18" charset="0"/>
                <a:cs typeface="Times New Roman" pitchFamily="18" charset="0"/>
              </a:rPr>
              <a:t>7 ноября, в Москве по главной площади осажденного города торжественным маршем прошли тысячи солдат</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3302927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i.pinimg.com/originals/db/19/6f/db196f41067bd7b08b42c83d65172a71.jpg"/>
          <p:cNvPicPr/>
          <p:nvPr/>
        </p:nvPicPr>
        <p:blipFill>
          <a:blip r:embed="rId2">
            <a:extLst>
              <a:ext uri="{28A0092B-C50C-407E-A947-70E740481C1C}">
                <a14:useLocalDpi xmlns:a14="http://schemas.microsoft.com/office/drawing/2010/main" val="0"/>
              </a:ext>
            </a:extLst>
          </a:blip>
          <a:srcRect/>
          <a:stretch>
            <a:fillRect/>
          </a:stretch>
        </p:blipFill>
        <p:spPr bwMode="auto">
          <a:xfrm>
            <a:off x="3275856" y="260648"/>
            <a:ext cx="5542384" cy="3985612"/>
          </a:xfrm>
          <a:prstGeom prst="rect">
            <a:avLst/>
          </a:prstGeom>
          <a:noFill/>
          <a:ln>
            <a:noFill/>
          </a:ln>
        </p:spPr>
      </p:pic>
      <p:pic>
        <p:nvPicPr>
          <p:cNvPr id="5"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9872" y="35848"/>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627784" y="4462284"/>
            <a:ext cx="6408712" cy="2308324"/>
          </a:xfrm>
          <a:prstGeom prst="rect">
            <a:avLst/>
          </a:prstGeom>
        </p:spPr>
        <p:txBody>
          <a:bodyPr wrap="square">
            <a:spAutoFit/>
          </a:bodyPr>
          <a:lstStyle/>
          <a:p>
            <a:pPr algn="just"/>
            <a:r>
              <a:rPr lang="ru-RU" sz="2400" b="1" i="1" dirty="0" smtClean="0">
                <a:latin typeface="Times New Roman" pitchFamily="18" charset="0"/>
                <a:cs typeface="Times New Roman" pitchFamily="18" charset="0"/>
              </a:rPr>
              <a:t>Этот </a:t>
            </a:r>
            <a:r>
              <a:rPr lang="ru-RU" sz="2400" b="1" i="1" dirty="0">
                <a:latin typeface="Times New Roman" pitchFamily="18" charset="0"/>
                <a:cs typeface="Times New Roman" pitchFamily="18" charset="0"/>
              </a:rPr>
              <a:t>парад стал таким же символом, как Знамя Победы над Рейхстагом, Брестская крепость, Зоя Космодемьянская, Александр Матросов, Мамаев курган в Сталинграде. Это одна из опорных точек нашей исторической памяти.</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45583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12184"/>
            <a:ext cx="292608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descr="http://pobeda.vladmuseum.ru/images/operacia/op6_4.png"/>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88640"/>
            <a:ext cx="5562595" cy="4241676"/>
          </a:xfrm>
          <a:prstGeom prst="rect">
            <a:avLst/>
          </a:prstGeom>
          <a:noFill/>
          <a:ln>
            <a:noFill/>
          </a:ln>
        </p:spPr>
      </p:pic>
      <p:sp>
        <p:nvSpPr>
          <p:cNvPr id="4" name="Прямоугольник 3"/>
          <p:cNvSpPr/>
          <p:nvPr/>
        </p:nvSpPr>
        <p:spPr>
          <a:xfrm>
            <a:off x="3275856" y="4581128"/>
            <a:ext cx="5544616" cy="1938992"/>
          </a:xfrm>
          <a:prstGeom prst="rect">
            <a:avLst/>
          </a:prstGeom>
        </p:spPr>
        <p:txBody>
          <a:bodyPr wrap="square">
            <a:spAutoFit/>
          </a:bodyPr>
          <a:lstStyle/>
          <a:p>
            <a:pPr algn="just"/>
            <a:r>
              <a:rPr lang="ru-RU" sz="2400" b="1" i="1" dirty="0">
                <a:latin typeface="Times New Roman" pitchFamily="18" charset="0"/>
                <a:cs typeface="Times New Roman" pitchFamily="18" charset="0"/>
              </a:rPr>
              <a:t>В мировой истории не так много примеров демонстрации сил и уверенности в своей победе в условиях, когда враг стоит в буквальном смысле у ворот</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2348566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5112" y="443280"/>
            <a:ext cx="6038408" cy="1938992"/>
          </a:xfrm>
          <a:prstGeom prst="rect">
            <a:avLst/>
          </a:prstGeom>
        </p:spPr>
        <p:txBody>
          <a:bodyPr wrap="square">
            <a:spAutoFit/>
          </a:bodyPr>
          <a:lstStyle/>
          <a:p>
            <a:pPr algn="just"/>
            <a:r>
              <a:rPr lang="ru-RU" sz="2400" b="1" i="1" dirty="0">
                <a:latin typeface="Times New Roman" pitchFamily="18" charset="0"/>
                <a:cs typeface="Times New Roman" pitchFamily="18" charset="0"/>
              </a:rPr>
              <a:t>В то, что Москва рискнет провести военный парад, не верил почти никто. Но он состоялся вопреки всему и остался в истории как пример демонстрации боевого духа в сложнейших условиях.</a:t>
            </a:r>
            <a:endParaRPr lang="ru-RU" sz="2400" dirty="0">
              <a:latin typeface="Times New Roman" pitchFamily="18" charset="0"/>
              <a:cs typeface="Times New Roman" pitchFamily="18" charset="0"/>
            </a:endParaRPr>
          </a:p>
        </p:txBody>
      </p:sp>
      <p:pic>
        <p:nvPicPr>
          <p:cNvPr id="3"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35848"/>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131840" y="3464848"/>
            <a:ext cx="5688632" cy="2554545"/>
          </a:xfrm>
          <a:prstGeom prst="rect">
            <a:avLst/>
          </a:prstGeom>
        </p:spPr>
        <p:txBody>
          <a:bodyPr wrap="square">
            <a:spAutoFit/>
          </a:bodyPr>
          <a:lstStyle/>
          <a:p>
            <a:pPr algn="just"/>
            <a:r>
              <a:rPr lang="ru-RU" sz="2000" dirty="0">
                <a:latin typeface="Times New Roman" pitchFamily="18" charset="0"/>
                <a:cs typeface="Times New Roman" pitchFamily="18" charset="0"/>
              </a:rPr>
              <a:t>Новости из Москвы взбесили Гитлера, который сам мечтал командовать парадом вермахта на Красной площади. О советском параде он узнал из радиотрансляции и потребовал немедленно остановить его. В небо подняли авиацию, но до Москвы не долетел ни один бомбардировщик. На подступах к городу было сбито 34 немецких самолета.</a:t>
            </a:r>
          </a:p>
        </p:txBody>
      </p:sp>
    </p:spTree>
    <p:extLst>
      <p:ext uri="{BB962C8B-B14F-4D97-AF65-F5344CB8AC3E}">
        <p14:creationId xmlns:p14="http://schemas.microsoft.com/office/powerpoint/2010/main" val="7217586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63040" y="116632"/>
            <a:ext cx="7357432" cy="830997"/>
          </a:xfrm>
          <a:prstGeom prst="rect">
            <a:avLst/>
          </a:prstGeom>
        </p:spPr>
        <p:txBody>
          <a:bodyPr wrap="square">
            <a:spAutoFit/>
          </a:bodyPr>
          <a:lstStyle/>
          <a:p>
            <a:pPr algn="r"/>
            <a:r>
              <a:rPr lang="ru-RU" sz="2400" b="1" dirty="0">
                <a:solidFill>
                  <a:srgbClr val="C00000"/>
                </a:solidFill>
                <a:latin typeface="Times New Roman" pitchFamily="18" charset="0"/>
                <a:cs typeface="Times New Roman" pitchFamily="18" charset="0"/>
              </a:rPr>
              <a:t>У каждого подвига в битве за Москву есть имя. </a:t>
            </a:r>
            <a:endParaRPr lang="ru-RU" sz="2400" b="1" dirty="0" smtClean="0">
              <a:solidFill>
                <a:srgbClr val="C00000"/>
              </a:solidFill>
              <a:latin typeface="Times New Roman" pitchFamily="18" charset="0"/>
              <a:cs typeface="Times New Roman" pitchFamily="18" charset="0"/>
            </a:endParaRPr>
          </a:p>
          <a:p>
            <a:pPr algn="r"/>
            <a:r>
              <a:rPr lang="ru-RU" sz="2400" b="1" dirty="0" smtClean="0">
                <a:solidFill>
                  <a:srgbClr val="C00000"/>
                </a:solidFill>
                <a:latin typeface="Times New Roman" pitchFamily="18" charset="0"/>
                <a:cs typeface="Times New Roman" pitchFamily="18" charset="0"/>
              </a:rPr>
              <a:t>Имя </a:t>
            </a:r>
            <a:r>
              <a:rPr lang="ru-RU" sz="2400" b="1" dirty="0">
                <a:solidFill>
                  <a:srgbClr val="C00000"/>
                </a:solidFill>
                <a:latin typeface="Times New Roman" pitchFamily="18" charset="0"/>
                <a:cs typeface="Times New Roman" pitchFamily="18" charset="0"/>
              </a:rPr>
              <a:t>человека, который его совершил. </a:t>
            </a:r>
          </a:p>
        </p:txBody>
      </p:sp>
      <p:pic>
        <p:nvPicPr>
          <p:cNvPr id="4" name="Рисунок 3" descr="https://i.mycdn.me/i?r=AyH4iRPQ2q0otWIFepML2LxRp6NglZVGxcTOKpRaZu31FA"/>
          <p:cNvPicPr/>
          <p:nvPr/>
        </p:nvPicPr>
        <p:blipFill rotWithShape="1">
          <a:blip r:embed="rId3">
            <a:extLst>
              <a:ext uri="{28A0092B-C50C-407E-A947-70E740481C1C}">
                <a14:useLocalDpi xmlns:a14="http://schemas.microsoft.com/office/drawing/2010/main" val="0"/>
              </a:ext>
            </a:extLst>
          </a:blip>
          <a:srcRect b="24154"/>
          <a:stretch/>
        </p:blipFill>
        <p:spPr bwMode="auto">
          <a:xfrm>
            <a:off x="6128300" y="930861"/>
            <a:ext cx="2864043" cy="3260139"/>
          </a:xfrm>
          <a:prstGeom prst="rect">
            <a:avLst/>
          </a:prstGeom>
          <a:noFill/>
          <a:ln w="19050">
            <a:solidFill>
              <a:srgbClr val="002060"/>
            </a:solidFill>
          </a:ln>
        </p:spPr>
      </p:pic>
      <p:sp>
        <p:nvSpPr>
          <p:cNvPr id="5" name="Прямоугольник 4"/>
          <p:cNvSpPr/>
          <p:nvPr/>
        </p:nvSpPr>
        <p:spPr>
          <a:xfrm>
            <a:off x="3025943" y="3634323"/>
            <a:ext cx="3647537" cy="461665"/>
          </a:xfrm>
          <a:prstGeom prst="rect">
            <a:avLst/>
          </a:prstGeom>
        </p:spPr>
        <p:txBody>
          <a:bodyPr wrap="none">
            <a:spAutoFit/>
          </a:bodyPr>
          <a:lstStyle/>
          <a:p>
            <a:r>
              <a:rPr lang="ru-RU" sz="2400" b="1" dirty="0">
                <a:solidFill>
                  <a:srgbClr val="C00000"/>
                </a:solidFill>
                <a:latin typeface="Times New Roman" pitchFamily="18" charset="0"/>
                <a:cs typeface="Times New Roman" pitchFamily="18" charset="0"/>
              </a:rPr>
              <a:t>Генерал Иван Панфилов</a:t>
            </a:r>
            <a:endParaRPr lang="ru-RU" sz="2400" dirty="0">
              <a:solidFill>
                <a:srgbClr val="C00000"/>
              </a:solidFill>
              <a:latin typeface="Times New Roman" pitchFamily="18" charset="0"/>
              <a:cs typeface="Times New Roman" pitchFamily="18" charset="0"/>
            </a:endParaRPr>
          </a:p>
        </p:txBody>
      </p:sp>
      <p:sp>
        <p:nvSpPr>
          <p:cNvPr id="6" name="Прямоугольник 5"/>
          <p:cNvSpPr/>
          <p:nvPr/>
        </p:nvSpPr>
        <p:spPr>
          <a:xfrm>
            <a:off x="3025943" y="4191000"/>
            <a:ext cx="5794529" cy="2215991"/>
          </a:xfrm>
          <a:prstGeom prst="rect">
            <a:avLst/>
          </a:prstGeom>
        </p:spPr>
        <p:txBody>
          <a:bodyPr wrap="square">
            <a:spAutoFit/>
          </a:bodyPr>
          <a:lstStyle/>
          <a:p>
            <a:pPr algn="just"/>
            <a:r>
              <a:rPr lang="ru-RU" sz="2400" b="1" dirty="0" smtClean="0">
                <a:latin typeface="Times New Roman" pitchFamily="18" charset="0"/>
                <a:cs typeface="Times New Roman" pitchFamily="18" charset="0"/>
              </a:rPr>
              <a:t>     На </a:t>
            </a:r>
            <a:r>
              <a:rPr lang="ru-RU" sz="2400" b="1" dirty="0">
                <a:latin typeface="Times New Roman" pitchFamily="18" charset="0"/>
                <a:cs typeface="Times New Roman" pitchFamily="18" charset="0"/>
              </a:rPr>
              <a:t>его дивизию под Волоколамском набросились немецкие </a:t>
            </a:r>
            <a:r>
              <a:rPr lang="ru-RU" sz="2400" b="1" dirty="0" smtClean="0">
                <a:latin typeface="Times New Roman" pitchFamily="18" charset="0"/>
                <a:cs typeface="Times New Roman" pitchFamily="18" charset="0"/>
              </a:rPr>
              <a:t>танки. </a:t>
            </a:r>
            <a:r>
              <a:rPr lang="ru-RU" sz="2400" b="1" dirty="0">
                <a:latin typeface="Times New Roman" pitchFamily="18" charset="0"/>
                <a:cs typeface="Times New Roman" pitchFamily="18" charset="0"/>
              </a:rPr>
              <a:t>Самая мощная атака пришлась на четвертую роту под командованием Василия </a:t>
            </a:r>
            <a:r>
              <a:rPr lang="ru-RU" sz="2400" b="1" dirty="0" err="1">
                <a:latin typeface="Times New Roman" pitchFamily="18" charset="0"/>
                <a:cs typeface="Times New Roman" pitchFamily="18" charset="0"/>
              </a:rPr>
              <a:t>Клочкова</a:t>
            </a:r>
            <a:r>
              <a:rPr lang="ru-RU" sz="2400" b="1" dirty="0">
                <a:latin typeface="Times New Roman" pitchFamily="18" charset="0"/>
                <a:cs typeface="Times New Roman" pitchFamily="18" charset="0"/>
              </a:rPr>
              <a:t>.</a:t>
            </a:r>
          </a:p>
          <a:p>
            <a:endParaRPr lang="ru-RU" dirty="0"/>
          </a:p>
        </p:txBody>
      </p:sp>
    </p:spTree>
    <p:extLst>
      <p:ext uri="{BB962C8B-B14F-4D97-AF65-F5344CB8AC3E}">
        <p14:creationId xmlns:p14="http://schemas.microsoft.com/office/powerpoint/2010/main" val="3054014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present5.com/presentation/-50665452_161839378/image-10.jpg"/>
          <p:cNvPicPr/>
          <p:nvPr/>
        </p:nvPicPr>
        <p:blipFill>
          <a:blip r:embed="rId2">
            <a:extLst>
              <a:ext uri="{28A0092B-C50C-407E-A947-70E740481C1C}">
                <a14:useLocalDpi xmlns:a14="http://schemas.microsoft.com/office/drawing/2010/main" val="0"/>
              </a:ext>
            </a:extLst>
          </a:blip>
          <a:srcRect/>
          <a:stretch>
            <a:fillRect/>
          </a:stretch>
        </p:blipFill>
        <p:spPr bwMode="auto">
          <a:xfrm>
            <a:off x="2926080" y="548680"/>
            <a:ext cx="6110416" cy="4752528"/>
          </a:xfrm>
          <a:prstGeom prst="rect">
            <a:avLst/>
          </a:prstGeom>
          <a:noFill/>
          <a:ln>
            <a:noFill/>
          </a:ln>
        </p:spPr>
      </p:pic>
      <p:pic>
        <p:nvPicPr>
          <p:cNvPr id="3"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75163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1938992"/>
          </a:xfrm>
          <a:prstGeom prst="rect">
            <a:avLst/>
          </a:prstGeom>
        </p:spPr>
        <p:txBody>
          <a:bodyPr wrap="square">
            <a:spAutoFit/>
          </a:bodyPr>
          <a:lstStyle/>
          <a:p>
            <a:pPr algn="just"/>
            <a:r>
              <a:rPr lang="ru-RU" sz="2400" b="1" dirty="0" smtClean="0">
                <a:latin typeface="Times New Roman" pitchFamily="18" charset="0"/>
                <a:cs typeface="Times New Roman" pitchFamily="18" charset="0"/>
              </a:rPr>
              <a:t>           Панфиловцы </a:t>
            </a:r>
            <a:r>
              <a:rPr lang="ru-RU" sz="2400" b="1" dirty="0">
                <a:latin typeface="Times New Roman" pitchFamily="18" charset="0"/>
                <a:cs typeface="Times New Roman" pitchFamily="18" charset="0"/>
              </a:rPr>
              <a:t>смогли задержать врага на четыре часа, уничтожили 18 танков. Большинство из них, в том числе Клочков, погибли. Бой у разъезда </a:t>
            </a:r>
            <a:r>
              <a:rPr lang="ru-RU" sz="2400" b="1" dirty="0" err="1">
                <a:latin typeface="Times New Roman" pitchFamily="18" charset="0"/>
                <a:cs typeface="Times New Roman" pitchFamily="18" charset="0"/>
              </a:rPr>
              <a:t>Дубосеково</a:t>
            </a:r>
            <a:r>
              <a:rPr lang="ru-RU" sz="2400" b="1" dirty="0">
                <a:latin typeface="Times New Roman" pitchFamily="18" charset="0"/>
                <a:cs typeface="Times New Roman" pitchFamily="18" charset="0"/>
              </a:rPr>
              <a:t> вошел в историю как подвиг героев-панфиловцев. 28 участников боя получили звание Героев Советского Союза.</a:t>
            </a:r>
          </a:p>
        </p:txBody>
      </p:sp>
      <p:pic>
        <p:nvPicPr>
          <p:cNvPr id="3" name="Рисунок 2" descr="http://xn----ctbkhlpt8a.xn--p1ai/images/BOB/7.jpg"/>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76872"/>
            <a:ext cx="6552728" cy="3960440"/>
          </a:xfrm>
          <a:prstGeom prst="rect">
            <a:avLst/>
          </a:prstGeom>
          <a:noFill/>
          <a:ln>
            <a:noFill/>
          </a:ln>
        </p:spPr>
      </p:pic>
    </p:spTree>
    <p:extLst>
      <p:ext uri="{BB962C8B-B14F-4D97-AF65-F5344CB8AC3E}">
        <p14:creationId xmlns:p14="http://schemas.microsoft.com/office/powerpoint/2010/main" val="2502958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pbs.twimg.com/media/Ee0Om5WXYAEsLGt.jpg"/>
          <p:cNvPicPr/>
          <p:nvPr/>
        </p:nvPicPr>
        <p:blipFill>
          <a:blip r:embed="rId2">
            <a:extLst>
              <a:ext uri="{28A0092B-C50C-407E-A947-70E740481C1C}">
                <a14:useLocalDpi xmlns:a14="http://schemas.microsoft.com/office/drawing/2010/main" val="0"/>
              </a:ext>
            </a:extLst>
          </a:blip>
          <a:srcRect/>
          <a:stretch>
            <a:fillRect/>
          </a:stretch>
        </p:blipFill>
        <p:spPr bwMode="auto">
          <a:xfrm>
            <a:off x="3203848" y="836709"/>
            <a:ext cx="5562600" cy="3590925"/>
          </a:xfrm>
          <a:prstGeom prst="rect">
            <a:avLst/>
          </a:prstGeom>
          <a:noFill/>
          <a:ln>
            <a:noFill/>
          </a:ln>
        </p:spPr>
      </p:pic>
      <p:pic>
        <p:nvPicPr>
          <p:cNvPr id="3"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7992"/>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139384" y="260648"/>
            <a:ext cx="4243534" cy="461665"/>
          </a:xfrm>
          <a:prstGeom prst="rect">
            <a:avLst/>
          </a:prstGeom>
        </p:spPr>
        <p:txBody>
          <a:bodyPr wrap="none">
            <a:spAutoFit/>
          </a:bodyPr>
          <a:lstStyle/>
          <a:p>
            <a:r>
              <a:rPr lang="ru-RU" sz="2400" b="1" dirty="0">
                <a:solidFill>
                  <a:srgbClr val="C00000"/>
                </a:solidFill>
                <a:latin typeface="Times New Roman" pitchFamily="18" charset="0"/>
                <a:cs typeface="Times New Roman" pitchFamily="18" charset="0"/>
              </a:rPr>
              <a:t>Лётчик Виктор Талалихин </a:t>
            </a:r>
            <a:r>
              <a:rPr lang="ru-RU" sz="2400" dirty="0">
                <a:solidFill>
                  <a:srgbClr val="C00000"/>
                </a:solidFill>
                <a:latin typeface="Times New Roman" pitchFamily="18" charset="0"/>
                <a:cs typeface="Times New Roman" pitchFamily="18" charset="0"/>
              </a:rPr>
              <a:t> </a:t>
            </a:r>
            <a:r>
              <a:rPr lang="ru-RU" dirty="0">
                <a:solidFill>
                  <a:srgbClr val="C00000"/>
                </a:solidFill>
              </a:rPr>
              <a:t>  </a:t>
            </a:r>
          </a:p>
        </p:txBody>
      </p:sp>
      <p:sp>
        <p:nvSpPr>
          <p:cNvPr id="5" name="Прямоугольник 4"/>
          <p:cNvSpPr/>
          <p:nvPr/>
        </p:nvSpPr>
        <p:spPr>
          <a:xfrm>
            <a:off x="3059832" y="4797152"/>
            <a:ext cx="5706616" cy="1569660"/>
          </a:xfrm>
          <a:prstGeom prst="rect">
            <a:avLst/>
          </a:prstGeom>
        </p:spPr>
        <p:txBody>
          <a:bodyPr wrap="square">
            <a:spAutoFit/>
          </a:bodyPr>
          <a:lstStyle/>
          <a:p>
            <a:pPr algn="just"/>
            <a:r>
              <a:rPr lang="ru-RU" sz="2400" b="1" dirty="0">
                <a:latin typeface="Times New Roman" pitchFamily="18" charset="0"/>
                <a:cs typeface="Times New Roman" pitchFamily="18" charset="0"/>
              </a:rPr>
              <a:t>защищая подступы к Москве, произвел более шестидесяти боевых вылетов, совершил первый  ночной таран. </a:t>
            </a:r>
            <a:endParaRPr lang="ru-RU" sz="2400" b="1" dirty="0" smtClean="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Герой </a:t>
            </a:r>
            <a:r>
              <a:rPr lang="ru-RU" sz="2400" b="1" dirty="0">
                <a:latin typeface="Times New Roman" pitchFamily="18" charset="0"/>
                <a:cs typeface="Times New Roman" pitchFamily="18" charset="0"/>
              </a:rPr>
              <a:t>Советского Союза.</a:t>
            </a:r>
          </a:p>
        </p:txBody>
      </p:sp>
    </p:spTree>
    <p:extLst>
      <p:ext uri="{BB962C8B-B14F-4D97-AF65-F5344CB8AC3E}">
        <p14:creationId xmlns:p14="http://schemas.microsoft.com/office/powerpoint/2010/main" val="124720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endParaRPr lang="ru-RU"/>
          </a:p>
        </p:txBody>
      </p:sp>
      <p:pic>
        <p:nvPicPr>
          <p:cNvPr id="1026" name="Picture 2" descr="D:\Downloads\img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91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cont.ws/uploads/pic/2016/11/%D0%B7%D0%BE%D1%8F3%20%281%29.jpg"/>
          <p:cNvPicPr/>
          <p:nvPr/>
        </p:nvPicPr>
        <p:blipFill>
          <a:blip r:embed="rId2">
            <a:extLst>
              <a:ext uri="{28A0092B-C50C-407E-A947-70E740481C1C}">
                <a14:useLocalDpi xmlns:a14="http://schemas.microsoft.com/office/drawing/2010/main" val="0"/>
              </a:ext>
            </a:extLst>
          </a:blip>
          <a:srcRect/>
          <a:stretch>
            <a:fillRect/>
          </a:stretch>
        </p:blipFill>
        <p:spPr bwMode="auto">
          <a:xfrm>
            <a:off x="3348580" y="1032576"/>
            <a:ext cx="4905375" cy="4248150"/>
          </a:xfrm>
          <a:prstGeom prst="rect">
            <a:avLst/>
          </a:prstGeom>
          <a:noFill/>
          <a:ln>
            <a:noFill/>
          </a:ln>
        </p:spPr>
      </p:pic>
      <p:pic>
        <p:nvPicPr>
          <p:cNvPr id="3"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7992"/>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926080" y="175643"/>
            <a:ext cx="5750376" cy="830997"/>
          </a:xfrm>
          <a:prstGeom prst="rect">
            <a:avLst/>
          </a:prstGeom>
        </p:spPr>
        <p:txBody>
          <a:bodyPr wrap="square">
            <a:spAutoFit/>
          </a:bodyPr>
          <a:lstStyle/>
          <a:p>
            <a:pPr algn="ctr"/>
            <a:r>
              <a:rPr lang="ru-RU" sz="2400" b="1" dirty="0">
                <a:solidFill>
                  <a:srgbClr val="C00000"/>
                </a:solidFill>
                <a:latin typeface="Times New Roman" pitchFamily="18" charset="0"/>
                <a:cs typeface="Times New Roman" pitchFamily="18" charset="0"/>
              </a:rPr>
              <a:t>Восемнадцатилетняя  </a:t>
            </a:r>
            <a:r>
              <a:rPr lang="ru-RU" sz="2400" b="1" dirty="0" smtClean="0">
                <a:solidFill>
                  <a:srgbClr val="C00000"/>
                </a:solidFill>
                <a:latin typeface="Times New Roman" pitchFamily="18" charset="0"/>
                <a:cs typeface="Times New Roman" pitchFamily="18" charset="0"/>
              </a:rPr>
              <a:t>москвичка</a:t>
            </a:r>
          </a:p>
          <a:p>
            <a:pPr algn="ctr"/>
            <a:r>
              <a:rPr lang="ru-RU" sz="2400" b="1" dirty="0" smtClean="0">
                <a:solidFill>
                  <a:srgbClr val="C00000"/>
                </a:solidFill>
                <a:latin typeface="Times New Roman" pitchFamily="18" charset="0"/>
                <a:cs typeface="Times New Roman" pitchFamily="18" charset="0"/>
              </a:rPr>
              <a:t> </a:t>
            </a:r>
            <a:r>
              <a:rPr lang="ru-RU" sz="2400" b="1" dirty="0">
                <a:solidFill>
                  <a:srgbClr val="C00000"/>
                </a:solidFill>
                <a:latin typeface="Times New Roman" pitchFamily="18" charset="0"/>
                <a:cs typeface="Times New Roman" pitchFamily="18" charset="0"/>
              </a:rPr>
              <a:t>Зоя Космодемьянская</a:t>
            </a:r>
            <a:endParaRPr lang="ru-RU" sz="2400" dirty="0">
              <a:solidFill>
                <a:srgbClr val="C00000"/>
              </a:solidFill>
              <a:latin typeface="Times New Roman" pitchFamily="18" charset="0"/>
              <a:cs typeface="Times New Roman" pitchFamily="18" charset="0"/>
            </a:endParaRPr>
          </a:p>
        </p:txBody>
      </p:sp>
      <p:sp>
        <p:nvSpPr>
          <p:cNvPr id="5" name="Прямоугольник 4"/>
          <p:cNvSpPr/>
          <p:nvPr/>
        </p:nvSpPr>
        <p:spPr>
          <a:xfrm>
            <a:off x="2926080" y="5367992"/>
            <a:ext cx="5966400" cy="1200329"/>
          </a:xfrm>
          <a:prstGeom prst="rect">
            <a:avLst/>
          </a:prstGeom>
        </p:spPr>
        <p:txBody>
          <a:bodyPr wrap="square">
            <a:spAutoFit/>
          </a:bodyPr>
          <a:lstStyle/>
          <a:p>
            <a:pPr algn="just"/>
            <a:r>
              <a:rPr lang="ru-RU" sz="2400" b="1" dirty="0">
                <a:latin typeface="Times New Roman" pitchFamily="18" charset="0"/>
                <a:cs typeface="Times New Roman" pitchFamily="18" charset="0"/>
              </a:rPr>
              <a:t>Ее слова: «Это счастье - умереть за свой народ» -  прозвучали в подмосковном селе Петрищево.  </a:t>
            </a:r>
          </a:p>
        </p:txBody>
      </p:sp>
    </p:spTree>
    <p:extLst>
      <p:ext uri="{BB962C8B-B14F-4D97-AF65-F5344CB8AC3E}">
        <p14:creationId xmlns:p14="http://schemas.microsoft.com/office/powerpoint/2010/main" val="3693242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descr="https://osssr.ru/wp-content/uploads/2019/05/4-47.jpg"/>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88640"/>
            <a:ext cx="3067050" cy="3590925"/>
          </a:xfrm>
          <a:prstGeom prst="rect">
            <a:avLst/>
          </a:prstGeom>
          <a:noFill/>
          <a:ln>
            <a:noFill/>
          </a:ln>
        </p:spPr>
      </p:pic>
      <p:sp>
        <p:nvSpPr>
          <p:cNvPr id="5" name="Прямоугольник 4"/>
          <p:cNvSpPr/>
          <p:nvPr/>
        </p:nvSpPr>
        <p:spPr>
          <a:xfrm>
            <a:off x="2926080" y="4149080"/>
            <a:ext cx="5937106" cy="2308324"/>
          </a:xfrm>
          <a:prstGeom prst="rect">
            <a:avLst/>
          </a:prstGeom>
        </p:spPr>
        <p:txBody>
          <a:bodyPr wrap="square">
            <a:spAutoFit/>
          </a:bodyPr>
          <a:lstStyle/>
          <a:p>
            <a:pPr algn="just"/>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Разведчица-партизанка</a:t>
            </a:r>
          </a:p>
          <a:p>
            <a:pPr algn="just"/>
            <a:r>
              <a:rPr lang="ru-RU" sz="2400" b="1" dirty="0" smtClean="0">
                <a:latin typeface="Times New Roman" pitchFamily="18" charset="0"/>
                <a:cs typeface="Times New Roman" pitchFamily="18" charset="0"/>
              </a:rPr>
              <a:t>Зоя </a:t>
            </a:r>
            <a:r>
              <a:rPr lang="ru-RU" sz="2400" b="1" dirty="0">
                <a:latin typeface="Times New Roman" pitchFamily="18" charset="0"/>
                <a:cs typeface="Times New Roman" pitchFamily="18" charset="0"/>
              </a:rPr>
              <a:t>Космодемьянская при выполнении боевого задания попала в немецкий плен, перенесла зверские издевательства фашистов.   Погибла,   не выдав своих товарищей-партизан.   Ей было 18 лет</a:t>
            </a:r>
            <a:r>
              <a:rPr lang="ru-RU" b="1" dirty="0">
                <a:latin typeface="Times New Roman" pitchFamily="18" charset="0"/>
                <a:cs typeface="Times New Roman" pitchFamily="18" charset="0"/>
              </a:rPr>
              <a:t>.</a:t>
            </a:r>
          </a:p>
        </p:txBody>
      </p:sp>
    </p:spTree>
    <p:extLst>
      <p:ext uri="{BB962C8B-B14F-4D97-AF65-F5344CB8AC3E}">
        <p14:creationId xmlns:p14="http://schemas.microsoft.com/office/powerpoint/2010/main" val="10131737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typical-moscow.ru/wp-content/uploads/2020/07/inline_158262282223407870633.jpg"/>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16632"/>
            <a:ext cx="5511552" cy="3672408"/>
          </a:xfrm>
          <a:prstGeom prst="rect">
            <a:avLst/>
          </a:prstGeom>
          <a:noFill/>
          <a:ln>
            <a:noFill/>
          </a:ln>
        </p:spPr>
      </p:pic>
      <p:pic>
        <p:nvPicPr>
          <p:cNvPr id="3"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8776"/>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101360" y="4437112"/>
            <a:ext cx="5719112" cy="1569660"/>
          </a:xfrm>
          <a:prstGeom prst="rect">
            <a:avLst/>
          </a:prstGeom>
        </p:spPr>
        <p:txBody>
          <a:bodyPr wrap="square">
            <a:spAutoFit/>
          </a:bodyPr>
          <a:lstStyle/>
          <a:p>
            <a:pPr algn="just"/>
            <a:r>
              <a:rPr lang="ru-RU" sz="2400" b="1" dirty="0">
                <a:solidFill>
                  <a:srgbClr val="C00000"/>
                </a:solidFill>
                <a:latin typeface="Times New Roman" pitchFamily="18" charset="0"/>
                <a:cs typeface="Times New Roman" pitchFamily="18" charset="0"/>
              </a:rPr>
              <a:t>Зоя Космодемьянская - </a:t>
            </a:r>
            <a:r>
              <a:rPr lang="ru-RU" sz="2400" b="1" dirty="0" smtClean="0">
                <a:solidFill>
                  <a:srgbClr val="C00000"/>
                </a:solidFill>
                <a:latin typeface="Times New Roman" pitchFamily="18" charset="0"/>
                <a:cs typeface="Times New Roman" pitchFamily="18" charset="0"/>
              </a:rPr>
              <a:t>первая </a:t>
            </a:r>
            <a:r>
              <a:rPr lang="ru-RU" sz="2400" b="1" dirty="0">
                <a:solidFill>
                  <a:srgbClr val="C00000"/>
                </a:solidFill>
                <a:latin typeface="Times New Roman" pitchFamily="18" charset="0"/>
                <a:cs typeface="Times New Roman" pitchFamily="18" charset="0"/>
              </a:rPr>
              <a:t>женщина, удостоенная звания Героя Советского Союза во время Великой Отечественной войны.</a:t>
            </a:r>
          </a:p>
        </p:txBody>
      </p:sp>
    </p:spTree>
    <p:extLst>
      <p:ext uri="{BB962C8B-B14F-4D97-AF65-F5344CB8AC3E}">
        <p14:creationId xmlns:p14="http://schemas.microsoft.com/office/powerpoint/2010/main" val="40193189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9833" y="404664"/>
            <a:ext cx="6084168" cy="2000548"/>
          </a:xfrm>
          <a:prstGeom prst="rect">
            <a:avLst/>
          </a:prstGeom>
        </p:spPr>
        <p:txBody>
          <a:bodyPr wrap="square">
            <a:spAutoFit/>
          </a:bodyPr>
          <a:lstStyle/>
          <a:p>
            <a:pPr algn="ctr"/>
            <a:r>
              <a:rPr lang="ru-RU" sz="2800" b="1" dirty="0">
                <a:solidFill>
                  <a:srgbClr val="C00000"/>
                </a:solidFill>
                <a:latin typeface="Times New Roman" pitchFamily="18" charset="0"/>
                <a:cs typeface="Times New Roman" pitchFamily="18" charset="0"/>
              </a:rPr>
              <a:t>Неизвестный </a:t>
            </a:r>
            <a:r>
              <a:rPr lang="ru-RU" sz="2800" b="1" dirty="0" smtClean="0">
                <a:solidFill>
                  <a:srgbClr val="C00000"/>
                </a:solidFill>
                <a:latin typeface="Times New Roman" pitchFamily="18" charset="0"/>
                <a:cs typeface="Times New Roman" pitchFamily="18" charset="0"/>
              </a:rPr>
              <a:t>солдат</a:t>
            </a:r>
          </a:p>
          <a:p>
            <a:r>
              <a:rPr lang="ru-RU" sz="2400" dirty="0">
                <a:latin typeface="Times New Roman" pitchFamily="18" charset="0"/>
                <a:cs typeface="Times New Roman" pitchFamily="18" charset="0"/>
              </a:rPr>
              <a:t>Он упал на </a:t>
            </a:r>
            <a:r>
              <a:rPr lang="ru-RU" sz="2400" dirty="0" smtClean="0">
                <a:latin typeface="Times New Roman" pitchFamily="18" charset="0"/>
                <a:cs typeface="Times New Roman" pitchFamily="18" charset="0"/>
              </a:rPr>
              <a:t>заснеженную</a:t>
            </a:r>
          </a:p>
          <a:p>
            <a:r>
              <a:rPr lang="ru-RU" sz="2400" dirty="0" smtClean="0">
                <a:latin typeface="Times New Roman" pitchFamily="18" charset="0"/>
                <a:cs typeface="Times New Roman" pitchFamily="18" charset="0"/>
              </a:rPr>
              <a:t>ноябрьскую </a:t>
            </a:r>
            <a:r>
              <a:rPr lang="ru-RU" sz="2400" dirty="0">
                <a:latin typeface="Times New Roman" pitchFamily="18" charset="0"/>
                <a:cs typeface="Times New Roman" pitchFamily="18" charset="0"/>
              </a:rPr>
              <a:t>землю на 41-ом километре </a:t>
            </a:r>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под </a:t>
            </a:r>
            <a:r>
              <a:rPr lang="ru-RU" sz="2400" dirty="0">
                <a:latin typeface="Times New Roman" pitchFamily="18" charset="0"/>
                <a:cs typeface="Times New Roman" pitchFamily="18" charset="0"/>
              </a:rPr>
              <a:t>Москвой.</a:t>
            </a:r>
          </a:p>
          <a:p>
            <a:endParaRPr lang="ru-RU" sz="2400" dirty="0">
              <a:solidFill>
                <a:srgbClr val="C00000"/>
              </a:solidFill>
              <a:latin typeface="Times New Roman" pitchFamily="18" charset="0"/>
              <a:cs typeface="Times New Roman" pitchFamily="18" charset="0"/>
            </a:endParaRPr>
          </a:p>
        </p:txBody>
      </p:sp>
      <p:pic>
        <p:nvPicPr>
          <p:cNvPr id="3"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8776"/>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75856" y="2564904"/>
            <a:ext cx="5616624" cy="1815882"/>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«Он </a:t>
            </a:r>
            <a:r>
              <a:rPr lang="ru-RU" sz="2800" b="1" dirty="0">
                <a:solidFill>
                  <a:srgbClr val="C00000"/>
                </a:solidFill>
                <a:latin typeface="Times New Roman" pitchFamily="18" charset="0"/>
                <a:cs typeface="Times New Roman" pitchFamily="18" charset="0"/>
              </a:rPr>
              <a:t>защитил тебя на поле боя,</a:t>
            </a:r>
          </a:p>
          <a:p>
            <a:r>
              <a:rPr lang="ru-RU" sz="2800" b="1" dirty="0">
                <a:solidFill>
                  <a:srgbClr val="C00000"/>
                </a:solidFill>
                <a:latin typeface="Times New Roman" pitchFamily="18" charset="0"/>
                <a:cs typeface="Times New Roman" pitchFamily="18" charset="0"/>
              </a:rPr>
              <a:t>упал, ни шагу не ступив назад.</a:t>
            </a:r>
          </a:p>
          <a:p>
            <a:r>
              <a:rPr lang="ru-RU" sz="2800" b="1" dirty="0">
                <a:solidFill>
                  <a:srgbClr val="C00000"/>
                </a:solidFill>
                <a:latin typeface="Times New Roman" pitchFamily="18" charset="0"/>
                <a:cs typeface="Times New Roman" pitchFamily="18" charset="0"/>
              </a:rPr>
              <a:t> И имя есть у этого героя -</a:t>
            </a:r>
          </a:p>
          <a:p>
            <a:r>
              <a:rPr lang="ru-RU" sz="2800" b="1" dirty="0">
                <a:solidFill>
                  <a:srgbClr val="C00000"/>
                </a:solidFill>
                <a:latin typeface="Times New Roman" pitchFamily="18" charset="0"/>
                <a:cs typeface="Times New Roman" pitchFamily="18" charset="0"/>
              </a:rPr>
              <a:t> великой армии простой </a:t>
            </a:r>
            <a:r>
              <a:rPr lang="ru-RU" sz="2800" b="1" dirty="0" smtClean="0">
                <a:solidFill>
                  <a:srgbClr val="C00000"/>
                </a:solidFill>
                <a:latin typeface="Times New Roman" pitchFamily="18" charset="0"/>
                <a:cs typeface="Times New Roman" pitchFamily="18" charset="0"/>
              </a:rPr>
              <a:t>солдат</a:t>
            </a:r>
            <a:r>
              <a:rPr lang="ru-RU" sz="2800" b="1" dirty="0" smtClean="0">
                <a:solidFill>
                  <a:srgbClr val="C00000"/>
                </a:solidFill>
                <a:latin typeface="Times New Roman" pitchFamily="18" charset="0"/>
                <a:cs typeface="Times New Roman" pitchFamily="18" charset="0"/>
              </a:rPr>
              <a:t>»</a:t>
            </a:r>
            <a:endParaRPr lang="ru-RU" sz="28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9794005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fsd.kopilkaurokov.ru/up/html/2021/07/02/k_60de41fd22dc2/584354_20.png"/>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16632"/>
            <a:ext cx="5429250" cy="3181350"/>
          </a:xfrm>
          <a:prstGeom prst="rect">
            <a:avLst/>
          </a:prstGeom>
          <a:noFill/>
          <a:ln>
            <a:noFill/>
          </a:ln>
        </p:spPr>
      </p:pic>
      <p:sp>
        <p:nvSpPr>
          <p:cNvPr id="3" name="Прямоугольник 2"/>
          <p:cNvSpPr/>
          <p:nvPr/>
        </p:nvSpPr>
        <p:spPr>
          <a:xfrm>
            <a:off x="3131840" y="4005064"/>
            <a:ext cx="5760640" cy="2431435"/>
          </a:xfrm>
          <a:prstGeom prst="rect">
            <a:avLst/>
          </a:prstGeom>
        </p:spPr>
        <p:txBody>
          <a:bodyPr wrap="square">
            <a:spAutoFit/>
          </a:bodyPr>
          <a:lstStyle/>
          <a:p>
            <a:r>
              <a:rPr lang="ru-RU" sz="2400" b="1" dirty="0">
                <a:latin typeface="Times New Roman" pitchFamily="18" charset="0"/>
                <a:cs typeface="Times New Roman" pitchFamily="18" charset="0"/>
              </a:rPr>
              <a:t>У стен Кремля покоятся останки Неизвестного солдата, погибшего при защите столицы. На его могильной плите начертаны слова:</a:t>
            </a:r>
          </a:p>
          <a:p>
            <a:r>
              <a:rPr lang="ru-RU" sz="2800" b="1" dirty="0">
                <a:solidFill>
                  <a:srgbClr val="C00000"/>
                </a:solidFill>
                <a:latin typeface="Times New Roman" pitchFamily="18" charset="0"/>
                <a:cs typeface="Times New Roman" pitchFamily="18" charset="0"/>
              </a:rPr>
              <a:t>«Имя твое неизвестно,</a:t>
            </a:r>
          </a:p>
          <a:p>
            <a:r>
              <a:rPr lang="ru-RU" sz="2800" b="1" dirty="0">
                <a:solidFill>
                  <a:srgbClr val="C00000"/>
                </a:solidFill>
                <a:latin typeface="Times New Roman" pitchFamily="18" charset="0"/>
                <a:cs typeface="Times New Roman" pitchFamily="18" charset="0"/>
              </a:rPr>
              <a:t>Подвиг твой бессмертен</a:t>
            </a:r>
            <a:r>
              <a:rPr lang="ru-RU" sz="2800" b="1" dirty="0" smtClean="0">
                <a:solidFill>
                  <a:srgbClr val="C00000"/>
                </a:solidFill>
                <a:latin typeface="Times New Roman" pitchFamily="18" charset="0"/>
                <a:cs typeface="Times New Roman" pitchFamily="18" charset="0"/>
              </a:rPr>
              <a:t>»</a:t>
            </a:r>
            <a:endParaRPr lang="ru-RU" sz="2800" b="1" dirty="0">
              <a:solidFill>
                <a:srgbClr val="C00000"/>
              </a:solidFill>
              <a:latin typeface="Times New Roman" pitchFamily="18" charset="0"/>
              <a:cs typeface="Times New Roman" pitchFamily="18" charset="0"/>
            </a:endParaRPr>
          </a:p>
        </p:txBody>
      </p:sp>
      <p:pic>
        <p:nvPicPr>
          <p:cNvPr id="4"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8776"/>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6415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Фото: © kinopoisk.ru"/>
          <p:cNvPicPr/>
          <p:nvPr/>
        </p:nvPicPr>
        <p:blipFill>
          <a:blip r:embed="rId2">
            <a:extLst>
              <a:ext uri="{28A0092B-C50C-407E-A947-70E740481C1C}">
                <a14:useLocalDpi xmlns:a14="http://schemas.microsoft.com/office/drawing/2010/main" val="0"/>
              </a:ext>
            </a:extLst>
          </a:blip>
          <a:srcRect/>
          <a:stretch>
            <a:fillRect/>
          </a:stretch>
        </p:blipFill>
        <p:spPr bwMode="auto">
          <a:xfrm>
            <a:off x="14144" y="31656"/>
            <a:ext cx="4197816" cy="2749272"/>
          </a:xfrm>
          <a:prstGeom prst="rect">
            <a:avLst/>
          </a:prstGeom>
          <a:noFill/>
          <a:ln>
            <a:solidFill>
              <a:srgbClr val="C00000"/>
            </a:solidFill>
          </a:ln>
        </p:spPr>
      </p:pic>
      <p:sp>
        <p:nvSpPr>
          <p:cNvPr id="3" name="Прямоугольник 2"/>
          <p:cNvSpPr/>
          <p:nvPr/>
        </p:nvSpPr>
        <p:spPr>
          <a:xfrm>
            <a:off x="130424" y="2780928"/>
            <a:ext cx="8712968" cy="3416320"/>
          </a:xfrm>
          <a:prstGeom prst="rect">
            <a:avLst/>
          </a:prstGeom>
        </p:spPr>
        <p:txBody>
          <a:bodyPr wrap="square">
            <a:spAutoFit/>
          </a:bodyPr>
          <a:lstStyle/>
          <a:p>
            <a:pPr algn="just"/>
            <a:r>
              <a:rPr lang="ru-RU" sz="2000" b="1" dirty="0" smtClean="0">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В </a:t>
            </a:r>
            <a:r>
              <a:rPr lang="ru-RU" sz="2400" b="1" dirty="0">
                <a:solidFill>
                  <a:srgbClr val="002060"/>
                </a:solidFill>
                <a:latin typeface="Times New Roman" pitchFamily="18" charset="0"/>
                <a:cs typeface="Times New Roman" pitchFamily="18" charset="0"/>
              </a:rPr>
              <a:t>ноябре 1941 года Сталиным принято решение сделать документальный фильм о боях под Москвой. </a:t>
            </a:r>
            <a:r>
              <a:rPr lang="ru-RU" sz="2400" b="1" dirty="0" smtClean="0">
                <a:solidFill>
                  <a:srgbClr val="002060"/>
                </a:solidFill>
                <a:latin typeface="Times New Roman" pitchFamily="18" charset="0"/>
                <a:cs typeface="Times New Roman" pitchFamily="18" charset="0"/>
              </a:rPr>
              <a:t> В </a:t>
            </a:r>
            <a:r>
              <a:rPr lang="ru-RU" sz="2400" b="1" dirty="0">
                <a:solidFill>
                  <a:srgbClr val="002060"/>
                </a:solidFill>
                <a:latin typeface="Times New Roman" pitchFamily="18" charset="0"/>
                <a:cs typeface="Times New Roman" pitchFamily="18" charset="0"/>
              </a:rPr>
              <a:t>нём представлены события,   рассказывающие о защитниках города Москвы.   </a:t>
            </a:r>
          </a:p>
          <a:p>
            <a:pPr algn="just"/>
            <a:r>
              <a:rPr lang="ru-RU" sz="2400" b="1" dirty="0" smtClean="0">
                <a:solidFill>
                  <a:srgbClr val="002060"/>
                </a:solidFill>
                <a:latin typeface="Times New Roman" pitchFamily="18" charset="0"/>
                <a:cs typeface="Times New Roman" pitchFamily="18" charset="0"/>
              </a:rPr>
              <a:t>           В</a:t>
            </a:r>
            <a:r>
              <a:rPr lang="ru-RU" sz="2400" b="1" dirty="0">
                <a:solidFill>
                  <a:srgbClr val="002060"/>
                </a:solidFill>
                <a:latin typeface="Times New Roman" pitchFamily="18" charset="0"/>
                <a:cs typeface="Times New Roman" pitchFamily="18" charset="0"/>
              </a:rPr>
              <a:t> США фильм был одним из четырех победителей, получивший  в 1943 году </a:t>
            </a:r>
            <a:r>
              <a:rPr lang="ru-RU" sz="2400" b="1" dirty="0" smtClean="0">
                <a:solidFill>
                  <a:srgbClr val="002060"/>
                </a:solidFill>
                <a:latin typeface="Times New Roman" pitchFamily="18" charset="0"/>
                <a:cs typeface="Times New Roman" pitchFamily="18" charset="0"/>
              </a:rPr>
              <a:t>премию</a:t>
            </a:r>
          </a:p>
          <a:p>
            <a:pPr algn="just"/>
            <a:r>
              <a:rPr lang="ru-RU" sz="2400" b="1" dirty="0" smtClean="0">
                <a:solidFill>
                  <a:srgbClr val="002060"/>
                </a:solidFill>
                <a:latin typeface="Times New Roman" pitchFamily="18" charset="0"/>
                <a:cs typeface="Times New Roman" pitchFamily="18" charset="0"/>
              </a:rPr>
              <a:t> </a:t>
            </a:r>
            <a:r>
              <a:rPr lang="ru-RU" sz="2400" b="1" dirty="0">
                <a:solidFill>
                  <a:srgbClr val="002060"/>
                </a:solidFill>
                <a:latin typeface="Times New Roman" pitchFamily="18" charset="0"/>
                <a:cs typeface="Times New Roman" pitchFamily="18" charset="0"/>
              </a:rPr>
              <a:t>«Оскар»  в номинации «Лучший </a:t>
            </a:r>
            <a:endParaRPr lang="ru-RU" sz="2400" b="1" dirty="0" smtClean="0">
              <a:solidFill>
                <a:srgbClr val="002060"/>
              </a:solidFill>
              <a:latin typeface="Times New Roman" pitchFamily="18" charset="0"/>
              <a:cs typeface="Times New Roman" pitchFamily="18" charset="0"/>
            </a:endParaRPr>
          </a:p>
          <a:p>
            <a:pPr algn="just"/>
            <a:r>
              <a:rPr lang="ru-RU" sz="2400" b="1" dirty="0" smtClean="0">
                <a:solidFill>
                  <a:srgbClr val="002060"/>
                </a:solidFill>
                <a:latin typeface="Times New Roman" pitchFamily="18" charset="0"/>
                <a:cs typeface="Times New Roman" pitchFamily="18" charset="0"/>
              </a:rPr>
              <a:t>документальный </a:t>
            </a:r>
            <a:r>
              <a:rPr lang="ru-RU" sz="2400" b="1" dirty="0">
                <a:solidFill>
                  <a:srgbClr val="002060"/>
                </a:solidFill>
                <a:latin typeface="Times New Roman" pitchFamily="18" charset="0"/>
                <a:cs typeface="Times New Roman" pitchFamily="18" charset="0"/>
              </a:rPr>
              <a:t>фильм».  </a:t>
            </a:r>
            <a:endParaRPr lang="ru-RU" sz="2400" b="1" dirty="0" smtClean="0">
              <a:solidFill>
                <a:srgbClr val="002060"/>
              </a:solidFill>
              <a:latin typeface="Times New Roman" pitchFamily="18" charset="0"/>
              <a:cs typeface="Times New Roman" pitchFamily="18" charset="0"/>
            </a:endParaRPr>
          </a:p>
          <a:p>
            <a:pPr algn="just"/>
            <a:r>
              <a:rPr lang="ru-RU" sz="2400" b="1" dirty="0" smtClean="0">
                <a:solidFill>
                  <a:srgbClr val="002060"/>
                </a:solidFill>
                <a:latin typeface="Times New Roman" pitchFamily="18" charset="0"/>
                <a:cs typeface="Times New Roman" pitchFamily="18" charset="0"/>
              </a:rPr>
              <a:t>Это </a:t>
            </a:r>
            <a:r>
              <a:rPr lang="ru-RU" sz="2400" b="1" dirty="0">
                <a:solidFill>
                  <a:srgbClr val="002060"/>
                </a:solidFill>
                <a:latin typeface="Times New Roman" pitchFamily="18" charset="0"/>
                <a:cs typeface="Times New Roman" pitchFamily="18" charset="0"/>
              </a:rPr>
              <a:t>был первый в СССР «Оскар». </a:t>
            </a:r>
          </a:p>
        </p:txBody>
      </p:sp>
      <p:pic>
        <p:nvPicPr>
          <p:cNvPr id="4" name="Рисунок 3" descr="https://csdfmuseum.ru/uploads/images/%D0%9E%D1%81%D0%BA%D0%B0%D1%80_compressed.jpg"/>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653136"/>
            <a:ext cx="2399185" cy="1912034"/>
          </a:xfrm>
          <a:prstGeom prst="rect">
            <a:avLst/>
          </a:prstGeom>
          <a:noFill/>
          <a:ln>
            <a:noFill/>
          </a:ln>
        </p:spPr>
      </p:pic>
    </p:spTree>
    <p:extLst>
      <p:ext uri="{BB962C8B-B14F-4D97-AF65-F5344CB8AC3E}">
        <p14:creationId xmlns:p14="http://schemas.microsoft.com/office/powerpoint/2010/main" val="33104123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098" name="Picture 2" descr="D:\Downloads\img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628"/>
            <a:ext cx="9144000" cy="6777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231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Downloads\img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8568952" cy="6426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6071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9832" y="1196752"/>
            <a:ext cx="5832648" cy="3970318"/>
          </a:xfrm>
          <a:prstGeom prst="rect">
            <a:avLst/>
          </a:prstGeom>
        </p:spPr>
        <p:txBody>
          <a:bodyPr wrap="square">
            <a:spAutoFit/>
          </a:bodyPr>
          <a:lstStyle/>
          <a:p>
            <a:pPr algn="just"/>
            <a:r>
              <a:rPr lang="ru-RU" sz="2800" dirty="0">
                <a:latin typeface="Times New Roman" pitchFamily="18" charset="0"/>
                <a:cs typeface="Times New Roman" pitchFamily="18" charset="0"/>
              </a:rPr>
              <a:t>Разгром немцев под Москвой готовила вся страна. Именно здесь было подготовлено первое в истории Великой Отечественной войны мощное контрнаступление. Войска Западного и Калининского фронтов, а также части Юго-Западного фронта </a:t>
            </a:r>
            <a:r>
              <a:rPr lang="ru-RU" sz="2800" b="1" dirty="0">
                <a:latin typeface="Times New Roman" pitchFamily="18" charset="0"/>
                <a:cs typeface="Times New Roman" pitchFamily="18" charset="0"/>
              </a:rPr>
              <a:t>5-6 декабря 1941</a:t>
            </a:r>
            <a:r>
              <a:rPr lang="ru-RU" sz="2800" dirty="0">
                <a:latin typeface="Times New Roman" pitchFamily="18" charset="0"/>
                <a:cs typeface="Times New Roman" pitchFamily="18" charset="0"/>
              </a:rPr>
              <a:t> года перешли в решительное наступление</a:t>
            </a:r>
          </a:p>
        </p:txBody>
      </p:sp>
      <p:pic>
        <p:nvPicPr>
          <p:cNvPr id="3"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8147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e-news.su/uploads/posts/2018-12/1544030306_e-news.su_9.jpg"/>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14093"/>
            <a:ext cx="5616624" cy="3731185"/>
          </a:xfrm>
          <a:prstGeom prst="rect">
            <a:avLst/>
          </a:prstGeom>
          <a:noFill/>
          <a:ln>
            <a:noFill/>
          </a:ln>
        </p:spPr>
      </p:pic>
      <p:sp>
        <p:nvSpPr>
          <p:cNvPr id="3" name="Прямоугольник 2"/>
          <p:cNvSpPr/>
          <p:nvPr/>
        </p:nvSpPr>
        <p:spPr>
          <a:xfrm>
            <a:off x="3059832" y="4648159"/>
            <a:ext cx="5760640" cy="830997"/>
          </a:xfrm>
          <a:prstGeom prst="rect">
            <a:avLst/>
          </a:prstGeom>
        </p:spPr>
        <p:txBody>
          <a:bodyPr wrap="square">
            <a:spAutoFit/>
          </a:bodyPr>
          <a:lstStyle/>
          <a:p>
            <a:pPr algn="just"/>
            <a:r>
              <a:rPr lang="ru-RU" sz="2400" b="1" dirty="0">
                <a:latin typeface="Times New Roman" pitchFamily="18" charset="0"/>
                <a:cs typeface="Times New Roman" pitchFamily="18" charset="0"/>
              </a:rPr>
              <a:t>На Ленинградском шоссе у деревни Крюково возвышается холм Славы</a:t>
            </a:r>
          </a:p>
        </p:txBody>
      </p:sp>
      <p:pic>
        <p:nvPicPr>
          <p:cNvPr id="4"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3857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3074" name="Picture 2" descr="D:\Downloads\im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954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www.zelenograd.ru/img/9/3/b/93b40b2033a110e348fbac1e05d77bff.jpg"/>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17511"/>
            <a:ext cx="7522206" cy="4879841"/>
          </a:xfrm>
          <a:prstGeom prst="rect">
            <a:avLst/>
          </a:prstGeom>
          <a:noFill/>
          <a:ln>
            <a:noFill/>
          </a:ln>
        </p:spPr>
      </p:pic>
      <p:sp>
        <p:nvSpPr>
          <p:cNvPr id="4" name="Прямоугольник 3"/>
          <p:cNvSpPr/>
          <p:nvPr/>
        </p:nvSpPr>
        <p:spPr>
          <a:xfrm>
            <a:off x="395536" y="476672"/>
            <a:ext cx="8563693" cy="1569660"/>
          </a:xfrm>
          <a:prstGeom prst="rect">
            <a:avLst/>
          </a:prstGeom>
        </p:spPr>
        <p:txBody>
          <a:bodyPr wrap="square">
            <a:spAutoFit/>
          </a:bodyPr>
          <a:lstStyle/>
          <a:p>
            <a:pPr algn="just"/>
            <a:r>
              <a:rPr lang="ru-RU" sz="2400" b="1" dirty="0" smtClean="0">
                <a:latin typeface="Times New Roman" pitchFamily="18" charset="0"/>
                <a:cs typeface="Times New Roman" pitchFamily="18" charset="0"/>
              </a:rPr>
              <a:t>          Именно </a:t>
            </a:r>
            <a:r>
              <a:rPr lang="ru-RU" sz="2400" b="1" dirty="0">
                <a:latin typeface="Times New Roman" pitchFamily="18" charset="0"/>
                <a:cs typeface="Times New Roman" pitchFamily="18" charset="0"/>
              </a:rPr>
              <a:t>здесь натиск фашистских захватчиков был остановлен. </a:t>
            </a:r>
            <a:endParaRPr lang="ru-RU" sz="2400" b="1" dirty="0" smtClean="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Деревня </a:t>
            </a:r>
            <a:r>
              <a:rPr lang="ru-RU" sz="2400" b="1" dirty="0">
                <a:latin typeface="Times New Roman" pitchFamily="18" charset="0"/>
                <a:cs typeface="Times New Roman" pitchFamily="18" charset="0"/>
              </a:rPr>
              <a:t>Крюково переходила из рук в руки 8 </a:t>
            </a:r>
            <a:r>
              <a:rPr lang="ru-RU" sz="2400" b="1" dirty="0" smtClean="0">
                <a:latin typeface="Times New Roman" pitchFamily="18" charset="0"/>
                <a:cs typeface="Times New Roman" pitchFamily="18" charset="0"/>
              </a:rPr>
              <a:t>раз.</a:t>
            </a:r>
            <a:endParaRPr lang="ru-RU" sz="2400" b="1" dirty="0">
              <a:latin typeface="Times New Roman" pitchFamily="18" charset="0"/>
              <a:cs typeface="Times New Roman" pitchFamily="18" charset="0"/>
            </a:endParaRPr>
          </a:p>
          <a:p>
            <a:pPr algn="just"/>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37330882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800104"/>
            <a:ext cx="8784976" cy="1938992"/>
          </a:xfrm>
          <a:prstGeom prst="rect">
            <a:avLst/>
          </a:prstGeom>
        </p:spPr>
        <p:txBody>
          <a:bodyPr wrap="square">
            <a:spAutoFit/>
          </a:bodyPr>
          <a:lstStyle/>
          <a:p>
            <a:pPr algn="just"/>
            <a:r>
              <a:rPr lang="ru-RU" sz="2400" dirty="0">
                <a:latin typeface="Times New Roman" pitchFamily="18" charset="0"/>
                <a:cs typeface="Times New Roman" pitchFamily="18" charset="0"/>
              </a:rPr>
              <a:t>Осколки снарядов покрыли   землю. У станции Крюково советские войска потеряли тысячи солдат и офицеров, но к вечеру </a:t>
            </a:r>
            <a:r>
              <a:rPr lang="ru-RU" sz="2400" b="1" dirty="0">
                <a:latin typeface="Times New Roman" pitchFamily="18" charset="0"/>
                <a:cs typeface="Times New Roman" pitchFamily="18" charset="0"/>
              </a:rPr>
              <a:t>8-го декабря </a:t>
            </a:r>
            <a:r>
              <a:rPr lang="ru-RU" sz="2400" dirty="0">
                <a:latin typeface="Times New Roman" pitchFamily="18" charset="0"/>
                <a:cs typeface="Times New Roman" pitchFamily="18" charset="0"/>
              </a:rPr>
              <a:t>враг был сломлен. Благодаря массовому героизму советских воинов немецко-фашистские группировки не смогли прорваться к Москве.</a:t>
            </a:r>
          </a:p>
        </p:txBody>
      </p:sp>
      <p:pic>
        <p:nvPicPr>
          <p:cNvPr id="3" name="Рисунок 2" descr="https://zelenograd24.ru/upload/iblock/479/479f4fbbbc4ffd1c8d0dcf2b3e70b986.jpg"/>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32656"/>
            <a:ext cx="6480720" cy="4320480"/>
          </a:xfrm>
          <a:prstGeom prst="rect">
            <a:avLst/>
          </a:prstGeom>
          <a:noFill/>
          <a:ln>
            <a:noFill/>
          </a:ln>
        </p:spPr>
      </p:pic>
    </p:spTree>
    <p:extLst>
      <p:ext uri="{BB962C8B-B14F-4D97-AF65-F5344CB8AC3E}">
        <p14:creationId xmlns:p14="http://schemas.microsoft.com/office/powerpoint/2010/main" val="10958325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Downloads\img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9036496" cy="6777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684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06240"/>
            <a:ext cx="8424936" cy="2677656"/>
          </a:xfrm>
          <a:prstGeom prst="rect">
            <a:avLst/>
          </a:prstGeom>
        </p:spPr>
        <p:txBody>
          <a:bodyPr wrap="square">
            <a:spAutoFit/>
          </a:bodyPr>
          <a:lstStyle/>
          <a:p>
            <a:pPr algn="just" fontAlgn="ctr"/>
            <a:r>
              <a:rPr lang="ru-RU" sz="2400" b="1" i="1" dirty="0" smtClean="0">
                <a:latin typeface="Times New Roman" pitchFamily="18" charset="0"/>
                <a:cs typeface="Times New Roman" pitchFamily="18" charset="0"/>
              </a:rPr>
              <a:t>          Москву </a:t>
            </a:r>
            <a:r>
              <a:rPr lang="ru-RU" sz="2400" b="1" i="1" dirty="0">
                <a:latin typeface="Times New Roman" pitchFamily="18" charset="0"/>
                <a:cs typeface="Times New Roman" pitchFamily="18" charset="0"/>
              </a:rPr>
              <a:t>защищали 203 дня и ночи, с 30 сентября 1941 года по 20 апреля 1942 года. Это сражение стало одним из самых масштабных во Второй мировой войне. В нем участвовали более 7 миллионов человек. Ни одна столица мира не дала такого мощного отпора Гитлеру. </a:t>
            </a:r>
            <a:endParaRPr lang="ru-RU" sz="2400" b="1" i="1" dirty="0" smtClean="0">
              <a:latin typeface="Times New Roman" pitchFamily="18" charset="0"/>
              <a:cs typeface="Times New Roman" pitchFamily="18" charset="0"/>
            </a:endParaRPr>
          </a:p>
          <a:p>
            <a:pPr algn="just" fontAlgn="ctr"/>
            <a:r>
              <a:rPr lang="ru-RU" sz="2400" b="1" i="1" dirty="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Именно </a:t>
            </a:r>
            <a:r>
              <a:rPr lang="ru-RU" sz="2400" b="1" i="1" dirty="0">
                <a:latin typeface="Times New Roman" pitchFamily="18" charset="0"/>
                <a:cs typeface="Times New Roman" pitchFamily="18" charset="0"/>
              </a:rPr>
              <a:t>под Москвой он потерпел свое первое серьезное поражение.</a:t>
            </a:r>
            <a:endParaRPr lang="ru-RU" sz="2400" b="1" dirty="0">
              <a:latin typeface="Times New Roman" pitchFamily="18" charset="0"/>
              <a:cs typeface="Times New Roman" pitchFamily="18" charset="0"/>
            </a:endParaRPr>
          </a:p>
        </p:txBody>
      </p:sp>
      <p:pic>
        <p:nvPicPr>
          <p:cNvPr id="1026" name="Picture 2" descr="D:\Downloads\img16.jpg"/>
          <p:cNvPicPr>
            <a:picLocks noChangeAspect="1" noChangeArrowheads="1"/>
          </p:cNvPicPr>
          <p:nvPr/>
        </p:nvPicPr>
        <p:blipFill rotWithShape="1">
          <a:blip r:embed="rId2">
            <a:extLst>
              <a:ext uri="{28A0092B-C50C-407E-A947-70E740481C1C}">
                <a14:useLocalDpi xmlns:a14="http://schemas.microsoft.com/office/drawing/2010/main" val="0"/>
              </a:ext>
            </a:extLst>
          </a:blip>
          <a:srcRect l="21600" t="4934" r="22000" b="43333"/>
          <a:stretch/>
        </p:blipFill>
        <p:spPr bwMode="auto">
          <a:xfrm>
            <a:off x="179512" y="116632"/>
            <a:ext cx="4297680" cy="295656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Downloads\img11.jpg"/>
          <p:cNvPicPr>
            <a:picLocks noChangeAspect="1" noChangeArrowheads="1"/>
          </p:cNvPicPr>
          <p:nvPr/>
        </p:nvPicPr>
        <p:blipFill rotWithShape="1">
          <a:blip r:embed="rId3">
            <a:extLst>
              <a:ext uri="{28A0092B-C50C-407E-A947-70E740481C1C}">
                <a14:useLocalDpi xmlns:a14="http://schemas.microsoft.com/office/drawing/2010/main" val="0"/>
              </a:ext>
            </a:extLst>
          </a:blip>
          <a:srcRect l="18400" t="8156" r="21399" b="39217"/>
          <a:stretch/>
        </p:blipFill>
        <p:spPr bwMode="auto">
          <a:xfrm>
            <a:off x="4457700" y="908720"/>
            <a:ext cx="4587240" cy="3097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5045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Downloads\oc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230" y="260648"/>
            <a:ext cx="8551625" cy="6408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4610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Downloads\img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8784976" cy="6588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38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3789040"/>
            <a:ext cx="5814392" cy="2308324"/>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«Помните</a:t>
            </a:r>
            <a:r>
              <a:rPr lang="ru-RU" sz="2400" b="1" dirty="0">
                <a:solidFill>
                  <a:srgbClr val="C00000"/>
                </a:solidFill>
                <a:latin typeface="Times New Roman" pitchFamily="18" charset="0"/>
                <a:cs typeface="Times New Roman" pitchFamily="18" charset="0"/>
              </a:rPr>
              <a:t>:</a:t>
            </a:r>
          </a:p>
          <a:p>
            <a:r>
              <a:rPr lang="ru-RU" sz="2400" b="1" dirty="0">
                <a:solidFill>
                  <a:srgbClr val="C00000"/>
                </a:solidFill>
                <a:latin typeface="Times New Roman" pitchFamily="18" charset="0"/>
                <a:cs typeface="Times New Roman" pitchFamily="18" charset="0"/>
              </a:rPr>
              <a:t>От этого порога</a:t>
            </a:r>
          </a:p>
          <a:p>
            <a:r>
              <a:rPr lang="ru-RU" sz="2400" b="1" dirty="0">
                <a:solidFill>
                  <a:srgbClr val="C00000"/>
                </a:solidFill>
                <a:latin typeface="Times New Roman" pitchFamily="18" charset="0"/>
                <a:cs typeface="Times New Roman" pitchFamily="18" charset="0"/>
              </a:rPr>
              <a:t>В лавине дыма, крови и невзгод,</a:t>
            </a:r>
          </a:p>
          <a:p>
            <a:r>
              <a:rPr lang="ru-RU" sz="2400" b="1" dirty="0">
                <a:solidFill>
                  <a:srgbClr val="C00000"/>
                </a:solidFill>
                <a:latin typeface="Times New Roman" pitchFamily="18" charset="0"/>
                <a:cs typeface="Times New Roman" pitchFamily="18" charset="0"/>
              </a:rPr>
              <a:t>Здесь в сорок первом началась дорога</a:t>
            </a:r>
          </a:p>
          <a:p>
            <a:r>
              <a:rPr lang="ru-RU" sz="2400" b="1" dirty="0">
                <a:solidFill>
                  <a:srgbClr val="C00000"/>
                </a:solidFill>
                <a:latin typeface="Times New Roman" pitchFamily="18" charset="0"/>
                <a:cs typeface="Times New Roman" pitchFamily="18" charset="0"/>
              </a:rPr>
              <a:t>В победоносный</a:t>
            </a:r>
          </a:p>
          <a:p>
            <a:r>
              <a:rPr lang="ru-RU" sz="2400" b="1" dirty="0">
                <a:solidFill>
                  <a:srgbClr val="C00000"/>
                </a:solidFill>
                <a:latin typeface="Times New Roman" pitchFamily="18" charset="0"/>
                <a:cs typeface="Times New Roman" pitchFamily="18" charset="0"/>
              </a:rPr>
              <a:t>Сорок пятый год».</a:t>
            </a:r>
          </a:p>
        </p:txBody>
      </p:sp>
      <p:pic>
        <p:nvPicPr>
          <p:cNvPr id="4" name="Рисунок 3" descr="https://imya-sonnik.ru/wp-content/uploads/2019/10/s1200-2020-06-14t120813.045.jpg"/>
          <p:cNvPicPr/>
          <p:nvPr/>
        </p:nvPicPr>
        <p:blipFill>
          <a:blip r:embed="rId2">
            <a:extLst>
              <a:ext uri="{28A0092B-C50C-407E-A947-70E740481C1C}">
                <a14:useLocalDpi xmlns:a14="http://schemas.microsoft.com/office/drawing/2010/main" val="0"/>
              </a:ext>
            </a:extLst>
          </a:blip>
          <a:srcRect/>
          <a:stretch>
            <a:fillRect/>
          </a:stretch>
        </p:blipFill>
        <p:spPr bwMode="auto">
          <a:xfrm>
            <a:off x="4387552" y="1420937"/>
            <a:ext cx="4483968" cy="3232199"/>
          </a:xfrm>
          <a:prstGeom prst="rect">
            <a:avLst/>
          </a:prstGeom>
          <a:noFill/>
          <a:ln>
            <a:noFill/>
          </a:ln>
        </p:spPr>
      </p:pic>
      <p:pic>
        <p:nvPicPr>
          <p:cNvPr id="5" name="Рисунок 4" descr="https://edupressa.vm.ru/wp-content/uploads/2018/05/3-oborna-moskvy_fotohronika-tass-1024x712.jpg"/>
          <p:cNvPicPr/>
          <p:nvPr/>
        </p:nvPicPr>
        <p:blipFill>
          <a:blip r:embed="rId3">
            <a:extLst>
              <a:ext uri="{28A0092B-C50C-407E-A947-70E740481C1C}">
                <a14:useLocalDpi xmlns:a14="http://schemas.microsoft.com/office/drawing/2010/main" val="0"/>
              </a:ext>
            </a:extLst>
          </a:blip>
          <a:srcRect/>
          <a:stretch>
            <a:fillRect/>
          </a:stretch>
        </p:blipFill>
        <p:spPr bwMode="auto">
          <a:xfrm>
            <a:off x="80000" y="0"/>
            <a:ext cx="4564008" cy="3478729"/>
          </a:xfrm>
          <a:prstGeom prst="rect">
            <a:avLst/>
          </a:prstGeom>
          <a:noFill/>
          <a:ln>
            <a:noFill/>
          </a:ln>
        </p:spPr>
      </p:pic>
    </p:spTree>
    <p:extLst>
      <p:ext uri="{BB962C8B-B14F-4D97-AF65-F5344CB8AC3E}">
        <p14:creationId xmlns:p14="http://schemas.microsoft.com/office/powerpoint/2010/main" val="1699605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26080" y="332656"/>
            <a:ext cx="6110416" cy="2677656"/>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«Пусть </a:t>
            </a:r>
            <a:r>
              <a:rPr lang="ru-RU" sz="2400" b="1" dirty="0">
                <a:solidFill>
                  <a:srgbClr val="C00000"/>
                </a:solidFill>
                <a:latin typeface="Times New Roman" pitchFamily="18" charset="0"/>
                <a:cs typeface="Times New Roman" pitchFamily="18" charset="0"/>
              </a:rPr>
              <a:t>не будет войны никогда!</a:t>
            </a:r>
          </a:p>
          <a:p>
            <a:r>
              <a:rPr lang="ru-RU" sz="2400" b="1" dirty="0" smtClean="0">
                <a:solidFill>
                  <a:srgbClr val="C00000"/>
                </a:solidFill>
                <a:latin typeface="Times New Roman" pitchFamily="18" charset="0"/>
                <a:cs typeface="Times New Roman" pitchFamily="18" charset="0"/>
              </a:rPr>
              <a:t>Ни </a:t>
            </a:r>
            <a:r>
              <a:rPr lang="ru-RU" sz="2400" b="1" dirty="0">
                <a:solidFill>
                  <a:srgbClr val="C00000"/>
                </a:solidFill>
                <a:latin typeface="Times New Roman" pitchFamily="18" charset="0"/>
                <a:cs typeface="Times New Roman" pitchFamily="18" charset="0"/>
              </a:rPr>
              <a:t>один пусть не рвётся снаряд, </a:t>
            </a:r>
          </a:p>
          <a:p>
            <a:r>
              <a:rPr lang="ru-RU" sz="2400" b="1" dirty="0">
                <a:solidFill>
                  <a:srgbClr val="C00000"/>
                </a:solidFill>
                <a:latin typeface="Times New Roman" pitchFamily="18" charset="0"/>
                <a:cs typeface="Times New Roman" pitchFamily="18" charset="0"/>
              </a:rPr>
              <a:t>Ни один не строчит автомат. </a:t>
            </a:r>
          </a:p>
          <a:p>
            <a:r>
              <a:rPr lang="ru-RU" sz="2400" b="1" dirty="0">
                <a:solidFill>
                  <a:srgbClr val="C00000"/>
                </a:solidFill>
                <a:latin typeface="Times New Roman" pitchFamily="18" charset="0"/>
                <a:cs typeface="Times New Roman" pitchFamily="18" charset="0"/>
              </a:rPr>
              <a:t>Оглашают наши леса</a:t>
            </a:r>
          </a:p>
          <a:p>
            <a:r>
              <a:rPr lang="ru-RU" sz="2400" b="1" dirty="0">
                <a:solidFill>
                  <a:srgbClr val="C00000"/>
                </a:solidFill>
                <a:latin typeface="Times New Roman" pitchFamily="18" charset="0"/>
                <a:cs typeface="Times New Roman" pitchFamily="18" charset="0"/>
              </a:rPr>
              <a:t>Только птиц и детей голоса.</a:t>
            </a:r>
          </a:p>
          <a:p>
            <a:r>
              <a:rPr lang="ru-RU" sz="2400" b="1" dirty="0">
                <a:solidFill>
                  <a:srgbClr val="C00000"/>
                </a:solidFill>
                <a:latin typeface="Times New Roman" pitchFamily="18" charset="0"/>
                <a:cs typeface="Times New Roman" pitchFamily="18" charset="0"/>
              </a:rPr>
              <a:t>И пусть мирно проходят года!</a:t>
            </a:r>
          </a:p>
          <a:p>
            <a:r>
              <a:rPr lang="ru-RU" sz="2400" b="1" dirty="0" smtClean="0">
                <a:solidFill>
                  <a:srgbClr val="C00000"/>
                </a:solidFill>
                <a:latin typeface="Times New Roman" pitchFamily="18" charset="0"/>
                <a:cs typeface="Times New Roman" pitchFamily="18" charset="0"/>
              </a:rPr>
              <a:t>ПУСТЬ НЕ БУДЕТ ВОЙНЫ НИКОГДА!»</a:t>
            </a:r>
            <a:endParaRPr lang="ru-RU" sz="2400" b="1" dirty="0">
              <a:solidFill>
                <a:srgbClr val="C00000"/>
              </a:solidFill>
              <a:latin typeface="Times New Roman" pitchFamily="18" charset="0"/>
              <a:cs typeface="Times New Roman" pitchFamily="18" charset="0"/>
            </a:endParaRPr>
          </a:p>
        </p:txBody>
      </p:sp>
      <p:pic>
        <p:nvPicPr>
          <p:cNvPr id="3"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descr="https://sun9-26.userapi.com/impf/c858436/v858436010/160bb8/2qe9BjCa4_k.jpg?size=1022x480&amp;quality=96&amp;sign=78b13cf5bdeaaf2201a663846d698bb1&amp;type=share"/>
          <p:cNvPicPr/>
          <p:nvPr/>
        </p:nvPicPr>
        <p:blipFill>
          <a:blip r:embed="rId3">
            <a:extLst>
              <a:ext uri="{28A0092B-C50C-407E-A947-70E740481C1C}">
                <a14:useLocalDpi xmlns:a14="http://schemas.microsoft.com/office/drawing/2010/main" val="0"/>
              </a:ext>
            </a:extLst>
          </a:blip>
          <a:srcRect/>
          <a:stretch>
            <a:fillRect/>
          </a:stretch>
        </p:blipFill>
        <p:spPr bwMode="auto">
          <a:xfrm>
            <a:off x="2924552" y="3428998"/>
            <a:ext cx="5934075" cy="3286125"/>
          </a:xfrm>
          <a:prstGeom prst="rect">
            <a:avLst/>
          </a:prstGeom>
          <a:noFill/>
          <a:ln>
            <a:noFill/>
          </a:ln>
        </p:spPr>
      </p:pic>
    </p:spTree>
    <p:extLst>
      <p:ext uri="{BB962C8B-B14F-4D97-AF65-F5344CB8AC3E}">
        <p14:creationId xmlns:p14="http://schemas.microsoft.com/office/powerpoint/2010/main" val="2790993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Downloads\img0.jpg"/>
          <p:cNvPicPr>
            <a:picLocks noChangeAspect="1" noChangeArrowheads="1"/>
          </p:cNvPicPr>
          <p:nvPr/>
        </p:nvPicPr>
        <p:blipFill rotWithShape="1">
          <a:blip r:embed="rId2">
            <a:extLst>
              <a:ext uri="{28A0092B-C50C-407E-A947-70E740481C1C}">
                <a14:useLocalDpi xmlns:a14="http://schemas.microsoft.com/office/drawing/2010/main" val="0"/>
              </a:ext>
            </a:extLst>
          </a:blip>
          <a:srcRect r="68000"/>
          <a:stretch/>
        </p:blipFill>
        <p:spPr bwMode="auto">
          <a:xfrm>
            <a:off x="0" y="0"/>
            <a:ext cx="292608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059832" y="1772817"/>
            <a:ext cx="5400600" cy="3693319"/>
          </a:xfrm>
          <a:prstGeom prst="rect">
            <a:avLst/>
          </a:prstGeom>
        </p:spPr>
        <p:txBody>
          <a:bodyPr wrap="square">
            <a:spAutoFit/>
          </a:bodyPr>
          <a:lstStyle/>
          <a:p>
            <a:pPr algn="just"/>
            <a:r>
              <a:rPr lang="ru-RU" sz="2400" b="1" dirty="0">
                <a:latin typeface="Times New Roman" pitchFamily="18" charset="0"/>
                <a:cs typeface="Times New Roman" pitchFamily="18" charset="0"/>
              </a:rPr>
              <a:t>Главной стратегической целью для немецко-фашистских войск осенью 1941 года являлся захват Москвы. План операции «Тайфун», утвержденный Гитлером в сентябре, предусматривал не только окружение и взятие столицы СССР, но и полное ее уничтожение вместе со всем населением.</a:t>
            </a:r>
            <a:endParaRPr lang="ru-RU" sz="2400" dirty="0">
              <a:latin typeface="Times New Roman" pitchFamily="18" charset="0"/>
              <a:cs typeface="Times New Roman" pitchFamily="18" charset="0"/>
            </a:endParaRPr>
          </a:p>
          <a:p>
            <a:r>
              <a:rPr lang="ru-RU" b="1" dirty="0"/>
              <a:t> </a:t>
            </a:r>
            <a:endParaRPr lang="ru-RU" dirty="0"/>
          </a:p>
        </p:txBody>
      </p:sp>
    </p:spTree>
    <p:extLst>
      <p:ext uri="{BB962C8B-B14F-4D97-AF65-F5344CB8AC3E}">
        <p14:creationId xmlns:p14="http://schemas.microsoft.com/office/powerpoint/2010/main" val="2830086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Downloads\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8988491"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266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multiurok.ru/img/610605/image_5ecbe33f24c59.jpg"/>
          <p:cNvPicPr/>
          <p:nvPr/>
        </p:nvPicPr>
        <p:blipFill>
          <a:blip r:embed="rId2">
            <a:extLst>
              <a:ext uri="{28A0092B-C50C-407E-A947-70E740481C1C}">
                <a14:useLocalDpi xmlns:a14="http://schemas.microsoft.com/office/drawing/2010/main" val="0"/>
              </a:ext>
            </a:extLst>
          </a:blip>
          <a:srcRect/>
          <a:stretch>
            <a:fillRect/>
          </a:stretch>
        </p:blipFill>
        <p:spPr bwMode="auto">
          <a:xfrm>
            <a:off x="971600" y="548680"/>
            <a:ext cx="7344816" cy="5400600"/>
          </a:xfrm>
          <a:prstGeom prst="rect">
            <a:avLst/>
          </a:prstGeom>
          <a:noFill/>
          <a:ln>
            <a:solidFill>
              <a:srgbClr val="002060"/>
            </a:solidFill>
          </a:ln>
        </p:spPr>
      </p:pic>
    </p:spTree>
    <p:extLst>
      <p:ext uri="{BB962C8B-B14F-4D97-AF65-F5344CB8AC3E}">
        <p14:creationId xmlns:p14="http://schemas.microsoft.com/office/powerpoint/2010/main" val="3650781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755576" y="908720"/>
            <a:ext cx="7992888" cy="4896544"/>
          </a:xfrm>
        </p:spPr>
        <p:txBody>
          <a:bodyPr>
            <a:normAutofit fontScale="85000" lnSpcReduction="20000"/>
          </a:bodyPr>
          <a:lstStyle/>
          <a:p>
            <a:r>
              <a:rPr lang="ru-RU" dirty="0" smtClean="0"/>
              <a:t> </a:t>
            </a:r>
            <a:r>
              <a:rPr lang="ru-RU" sz="2800" b="1" i="1" dirty="0" smtClean="0">
                <a:latin typeface="Times New Roman" pitchFamily="18" charset="0"/>
                <a:cs typeface="Times New Roman" pitchFamily="18" charset="0"/>
              </a:rPr>
              <a:t>Из </a:t>
            </a:r>
            <a:r>
              <a:rPr lang="ru-RU" sz="2800" b="1" i="1" dirty="0">
                <a:latin typeface="Times New Roman" pitchFamily="18" charset="0"/>
                <a:cs typeface="Times New Roman" pitchFamily="18" charset="0"/>
              </a:rPr>
              <a:t>обращения гитлеровского командования к войскам:</a:t>
            </a:r>
            <a:endParaRPr lang="ru-RU" sz="2800" b="1" dirty="0">
              <a:latin typeface="Times New Roman" pitchFamily="18" charset="0"/>
              <a:cs typeface="Times New Roman" pitchFamily="18" charset="0"/>
            </a:endParaRPr>
          </a:p>
          <a:p>
            <a:pPr marL="114300" indent="0">
              <a:buNone/>
            </a:pPr>
            <a:r>
              <a:rPr lang="ru-RU" sz="2800" dirty="0" smtClean="0">
                <a:latin typeface="Times New Roman" pitchFamily="18" charset="0"/>
                <a:cs typeface="Times New Roman" pitchFamily="18" charset="0"/>
              </a:rPr>
              <a:t>«СОЛДАТЫ! ПЕРЕД ВАМИ МОСКВА! ВСЕ СТОЛИЦЫ КОНТИНЕНТА СКЛОНИЛИСЬ ПЕРЕД ВАМИ. ВАМ ОСТАЛАСЬ МОСКВА. ЗАСТАВЬТЕ ЕЁ СКЛОНИТЬСЯ, ПРОЙДИТЕ ПО ЕЁ ПЛОЩАДЯМ И УЛИЦАМ. МОСКВА - ЭТО КОНЕЦ ВОЙНЫ, ОТДЫХ</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ВПЕРЁД!»</a:t>
            </a:r>
          </a:p>
          <a:p>
            <a:pPr marL="114300" indent="0">
              <a:buNone/>
            </a:pPr>
            <a:endParaRPr lang="ru-RU" sz="2600" dirty="0">
              <a:latin typeface="Times New Roman" pitchFamily="18" charset="0"/>
              <a:cs typeface="Times New Roman" pitchFamily="18" charset="0"/>
            </a:endParaRPr>
          </a:p>
          <a:p>
            <a:r>
              <a:rPr lang="ru-RU" sz="2800" b="1" i="1" dirty="0">
                <a:latin typeface="Times New Roman" pitchFamily="18" charset="0"/>
                <a:cs typeface="Times New Roman" pitchFamily="18" charset="0"/>
              </a:rPr>
              <a:t>Из приказа Гитлера группе армий «Центр»:</a:t>
            </a:r>
            <a:endParaRPr lang="ru-RU" sz="2800" b="1" dirty="0">
              <a:latin typeface="Times New Roman" pitchFamily="18" charset="0"/>
              <a:cs typeface="Times New Roman" pitchFamily="18" charset="0"/>
            </a:endParaRPr>
          </a:p>
          <a:p>
            <a:pPr marL="114300" indent="0">
              <a:buNone/>
            </a:pPr>
            <a:r>
              <a:rPr lang="ru-RU" sz="2800" dirty="0">
                <a:latin typeface="Times New Roman" pitchFamily="18" charset="0"/>
                <a:cs typeface="Times New Roman" pitchFamily="18" charset="0"/>
              </a:rPr>
              <a:t>   «Город должен быть окружён так, чтобы ни один солдат, ни один житель не мог его покинуть. Всякую попытку выходить подавлять силой. Там, где стоит Москва, должно возникнуть огромное море, которое навсегда скроет от цивилизованного мира столицу русского народа</a:t>
            </a:r>
            <a:r>
              <a:rPr lang="ru-RU" sz="2800" dirty="0" smtClean="0">
                <a:latin typeface="Times New Roman" pitchFamily="18" charset="0"/>
                <a:cs typeface="Times New Roman" pitchFamily="18" charset="0"/>
              </a:rPr>
              <a:t>...»</a:t>
            </a:r>
          </a:p>
          <a:p>
            <a:pPr marL="114300" indent="0">
              <a:buNone/>
            </a:pPr>
            <a:endParaRPr lang="ru-RU" sz="28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818754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2926080" y="3716338"/>
            <a:ext cx="6217921" cy="2933700"/>
          </a:xfrm>
        </p:spPr>
        <p:txBody>
          <a:bodyPr>
            <a:normAutofit/>
          </a:bodyPr>
          <a:lstStyle/>
          <a:p>
            <a:pPr marL="114300" indent="0" algn="just">
              <a:buNone/>
            </a:pPr>
            <a:r>
              <a:rPr lang="ru-RU" sz="2600" b="1" dirty="0">
                <a:solidFill>
                  <a:schemeClr val="tx1"/>
                </a:solidFill>
                <a:latin typeface="Times New Roman" pitchFamily="18" charset="0"/>
                <a:cs typeface="Times New Roman" pitchFamily="18" charset="0"/>
              </a:rPr>
              <a:t>Москвичи мобилизовали все силы. Промышленные предприятия переводились на военные рельсы. Мужчин, ушедших на фронт, сменяли женщины и подростки</a:t>
            </a:r>
            <a:r>
              <a:rPr lang="ru-RU" dirty="0"/>
              <a:t>.</a:t>
            </a:r>
          </a:p>
          <a:p>
            <a:endParaRPr lang="ru-RU" dirty="0"/>
          </a:p>
        </p:txBody>
      </p:sp>
      <p:pic>
        <p:nvPicPr>
          <p:cNvPr id="4" name="Рисунок 3" descr="https://mskgazeta.ru/theme/upload/44d9efa04176458fb3d1a28a5876f0a8.jpg"/>
          <p:cNvPicPr/>
          <p:nvPr/>
        </p:nvPicPr>
        <p:blipFill>
          <a:blip r:embed="rId2">
            <a:extLst>
              <a:ext uri="{28A0092B-C50C-407E-A947-70E740481C1C}">
                <a14:useLocalDpi xmlns:a14="http://schemas.microsoft.com/office/drawing/2010/main" val="0"/>
              </a:ext>
            </a:extLst>
          </a:blip>
          <a:srcRect/>
          <a:stretch>
            <a:fillRect/>
          </a:stretch>
        </p:blipFill>
        <p:spPr bwMode="auto">
          <a:xfrm>
            <a:off x="3563888" y="260648"/>
            <a:ext cx="4968552" cy="3337570"/>
          </a:xfrm>
          <a:prstGeom prst="rect">
            <a:avLst/>
          </a:prstGeom>
          <a:noFill/>
          <a:ln>
            <a:noFill/>
          </a:ln>
        </p:spPr>
      </p:pic>
      <p:sp>
        <p:nvSpPr>
          <p:cNvPr id="7" name="Прямоугольник 6"/>
          <p:cNvSpPr/>
          <p:nvPr/>
        </p:nvSpPr>
        <p:spPr>
          <a:xfrm>
            <a:off x="229540" y="4034885"/>
            <a:ext cx="3819716" cy="369332"/>
          </a:xfrm>
          <a:prstGeom prst="rect">
            <a:avLst/>
          </a:prstGeom>
        </p:spPr>
        <p:txBody>
          <a:bodyPr wrap="square">
            <a:spAutoFit/>
          </a:bodyPr>
          <a:lstStyle/>
          <a:p>
            <a:r>
              <a:rPr lang="ru-RU" dirty="0"/>
              <a:t> </a:t>
            </a:r>
          </a:p>
        </p:txBody>
      </p:sp>
      <p:pic>
        <p:nvPicPr>
          <p:cNvPr id="8"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12184"/>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9154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https://xn--80achcepozjj4ac6j.xn--p1ai/storage/images/05-04-2021/eFe9NPgvYh5U2usTNYUIJHg8pigGL2lPZWUy8VLb.jpg"/>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16632"/>
            <a:ext cx="5760640" cy="4032448"/>
          </a:xfrm>
          <a:prstGeom prst="rect">
            <a:avLst/>
          </a:prstGeom>
          <a:noFill/>
          <a:ln>
            <a:noFill/>
          </a:ln>
        </p:spPr>
      </p:pic>
      <p:sp>
        <p:nvSpPr>
          <p:cNvPr id="7" name="Прямоугольник 6"/>
          <p:cNvSpPr/>
          <p:nvPr/>
        </p:nvSpPr>
        <p:spPr>
          <a:xfrm>
            <a:off x="3131840" y="4819715"/>
            <a:ext cx="5256584" cy="1569660"/>
          </a:xfrm>
          <a:prstGeom prst="rect">
            <a:avLst/>
          </a:prstGeom>
        </p:spPr>
        <p:txBody>
          <a:bodyPr wrap="square">
            <a:spAutoFit/>
          </a:bodyPr>
          <a:lstStyle/>
          <a:p>
            <a:pPr algn="just"/>
            <a:r>
              <a:rPr lang="ru-RU" dirty="0"/>
              <a:t> </a:t>
            </a:r>
            <a:r>
              <a:rPr lang="ru-RU" sz="2400" b="1" dirty="0">
                <a:latin typeface="Times New Roman" pitchFamily="18" charset="0"/>
                <a:cs typeface="Times New Roman" pitchFamily="18" charset="0"/>
              </a:rPr>
              <a:t>Все оставшиеся в Москве были заняты на производстве, дежурили на крышах домов, проверяли светомаскировку, рыли окопы</a:t>
            </a:r>
            <a:r>
              <a:rPr lang="ru-RU" sz="2400" dirty="0">
                <a:latin typeface="Times New Roman" pitchFamily="18" charset="0"/>
                <a:cs typeface="Times New Roman" pitchFamily="18" charset="0"/>
              </a:rPr>
              <a:t>.</a:t>
            </a:r>
          </a:p>
        </p:txBody>
      </p:sp>
      <p:pic>
        <p:nvPicPr>
          <p:cNvPr id="9" name="Picture 2" descr="D:\Downloads\img0.jpg"/>
          <p:cNvPicPr>
            <a:picLocks noChangeAspect="1" noChangeArrowheads="1"/>
          </p:cNvPicPr>
          <p:nvPr/>
        </p:nvPicPr>
        <p:blipFill rotWithShape="1">
          <a:blip r:embed="rId3">
            <a:extLst>
              <a:ext uri="{28A0092B-C50C-407E-A947-70E740481C1C}">
                <a14:useLocalDpi xmlns:a14="http://schemas.microsoft.com/office/drawing/2010/main" val="0"/>
              </a:ext>
            </a:extLst>
          </a:blip>
          <a:srcRect r="68000"/>
          <a:stretch/>
        </p:blipFill>
        <p:spPr bwMode="auto">
          <a:xfrm>
            <a:off x="0" y="-12184"/>
            <a:ext cx="292608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0893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239</TotalTime>
  <Words>498</Words>
  <Application>Microsoft Office PowerPoint</Application>
  <PresentationFormat>Экран (4:3)</PresentationFormat>
  <Paragraphs>69</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Аптека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45</cp:revision>
  <dcterms:created xsi:type="dcterms:W3CDTF">2022-04-21T14:09:39Z</dcterms:created>
  <dcterms:modified xsi:type="dcterms:W3CDTF">2022-04-22T05:58:23Z</dcterms:modified>
</cp:coreProperties>
</file>