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77" r:id="rId6"/>
    <p:sldId id="280" r:id="rId7"/>
    <p:sldId id="281" r:id="rId8"/>
    <p:sldId id="284" r:id="rId9"/>
    <p:sldId id="285" r:id="rId10"/>
    <p:sldId id="289" r:id="rId11"/>
    <p:sldId id="286" r:id="rId12"/>
    <p:sldId id="287" r:id="rId13"/>
    <p:sldId id="288" r:id="rId14"/>
    <p:sldId id="282" r:id="rId15"/>
    <p:sldId id="275" r:id="rId16"/>
    <p:sldId id="276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пись">
  <p:cSld name="Заголовок и подпись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dt" idx="10"/>
          </p:nvPr>
        </p:nvSpPr>
        <p:spPr>
          <a:xfrm>
            <a:off x="5405437" y="6042025"/>
            <a:ext cx="684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ftr" idx="11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6445250" y="6042025"/>
            <a:ext cx="5127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Истина или ложь">
  <p:cSld name="Истина или ложь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dt" idx="10"/>
          </p:nvPr>
        </p:nvSpPr>
        <p:spPr>
          <a:xfrm>
            <a:off x="5405437" y="6042025"/>
            <a:ext cx="684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ftr" idx="11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6445250" y="6042025"/>
            <a:ext cx="5127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  <a:defRPr sz="900" b="0" i="0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ocuments\&#1088;&#1072;&#1073;&#1086;&#1090;&#1072;\&#1091;&#1088;&#1086;&#1082;%20&#1085;&#1072;%20&#1082;&#1086;&#1085;&#1082;&#1091;&#1088;&#1089;\!&#1040;&#1088;&#1084;&#1080;&#1103;%20&#1044;&#1088;&#1077;&#1074;&#1085;&#1077;&#1075;&#1086;%20&#1056;&#1080;&#1084;&#1072;\1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quarter" idx="1"/>
          </p:nvPr>
        </p:nvSpPr>
        <p:spPr>
          <a:xfrm>
            <a:off x="1745674" y="2534659"/>
            <a:ext cx="5721928" cy="1150649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Все дороги ведут в Рим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957314" cy="900545"/>
          </a:xfrm>
        </p:spPr>
        <p:txBody>
          <a:bodyPr/>
          <a:lstStyle/>
          <a:p>
            <a:r>
              <a:rPr lang="ru-RU" sz="2400" b="1" dirty="0" smtClean="0"/>
              <a:t>Рецепты блюд военной кухни Рима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58983"/>
            <a:ext cx="8714509" cy="5043053"/>
          </a:xfrm>
        </p:spPr>
        <p:txBody>
          <a:bodyPr/>
          <a:lstStyle/>
          <a:p>
            <a:pPr algn="just"/>
            <a:r>
              <a:rPr lang="ru-RU" sz="2400" b="1" dirty="0" smtClean="0"/>
              <a:t>Хлеб, </a:t>
            </a:r>
            <a:r>
              <a:rPr lang="ru-RU" sz="2400" dirty="0" smtClean="0"/>
              <a:t>приготовленный римлянами, кроме муки и дрожжей, вводился </a:t>
            </a:r>
            <a:r>
              <a:rPr lang="ru-RU" sz="2400" b="1" dirty="0" smtClean="0"/>
              <a:t>мед и лук. </a:t>
            </a:r>
            <a:r>
              <a:rPr lang="ru-RU" sz="2400" dirty="0" smtClean="0"/>
              <a:t>Булки выпекались в горшках или на нагретых плоских камнях.</a:t>
            </a:r>
          </a:p>
          <a:p>
            <a:pPr algn="just"/>
            <a:r>
              <a:rPr lang="ru-RU" sz="2400" dirty="0" smtClean="0"/>
              <a:t>Солдатская похлебка готовилась на </a:t>
            </a:r>
            <a:r>
              <a:rPr lang="ru-RU" sz="2400" b="1" dirty="0" smtClean="0"/>
              <a:t>говяжьем бульоне </a:t>
            </a:r>
            <a:r>
              <a:rPr lang="ru-RU" sz="2400" dirty="0" smtClean="0"/>
              <a:t>и сале с добавлением </a:t>
            </a:r>
            <a:r>
              <a:rPr lang="ru-RU" sz="2400" b="1" dirty="0" smtClean="0"/>
              <a:t>муки, лука, чеснока. </a:t>
            </a:r>
          </a:p>
          <a:p>
            <a:pPr algn="just"/>
            <a:r>
              <a:rPr lang="ru-RU" sz="2400" dirty="0" smtClean="0"/>
              <a:t>Еще одним привычным солдатским блюдом являлась </a:t>
            </a:r>
            <a:r>
              <a:rPr lang="ru-RU" sz="2400" b="1" dirty="0" smtClean="0"/>
              <a:t>каша. </a:t>
            </a:r>
            <a:r>
              <a:rPr lang="ru-RU" sz="2400" dirty="0" smtClean="0"/>
              <a:t>Ее готовили из </a:t>
            </a:r>
            <a:r>
              <a:rPr lang="ru-RU" sz="2400" b="1" dirty="0" smtClean="0"/>
              <a:t>злаков, мяса и овощей на оливковом масле.</a:t>
            </a:r>
          </a:p>
          <a:p>
            <a:pPr algn="just"/>
            <a:r>
              <a:rPr lang="ru-RU" sz="2400" dirty="0" smtClean="0"/>
              <a:t>Для праздничных застолий небольшое количество </a:t>
            </a:r>
            <a:r>
              <a:rPr lang="ru-RU" sz="2400" b="1" dirty="0" smtClean="0"/>
              <a:t>сухого вина </a:t>
            </a:r>
            <a:r>
              <a:rPr lang="ru-RU" sz="2400" dirty="0" smtClean="0"/>
              <a:t>соединяли со </a:t>
            </a:r>
            <a:r>
              <a:rPr lang="ru-RU" sz="2400" b="1" dirty="0" smtClean="0"/>
              <a:t>смолой, медом, черным перцем, финиками и шафраном, </a:t>
            </a:r>
            <a:r>
              <a:rPr lang="ru-RU" sz="2400" dirty="0" smtClean="0"/>
              <a:t>доводили до кипения, а затем добавляли полученную смесь в остальное вино и охлаждали.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5490" y="6012873"/>
            <a:ext cx="64285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Кулинарный  сборник </a:t>
            </a:r>
            <a:r>
              <a:rPr lang="ru-RU" dirty="0" err="1" smtClean="0"/>
              <a:t>Апиция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Источник: https://armflot.ru/drevnij-rim/1387-pitanie-rimskikh-legionerov-kakimi-blyudami-slavilas-voennaya-kukhnya-rimlyan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512618" y="374073"/>
            <a:ext cx="6445394" cy="5667951"/>
          </a:xfrm>
        </p:spPr>
        <p:txBody>
          <a:bodyPr/>
          <a:lstStyle/>
          <a:p>
            <a:r>
              <a:rPr lang="ru-RU" sz="3200" u="sng" dirty="0" smtClean="0"/>
              <a:t>Римская армия набиралась из граждан-собственников, достигших 17 лет. </a:t>
            </a:r>
          </a:p>
          <a:p>
            <a:r>
              <a:rPr lang="ru-RU" sz="3200" u="sng" dirty="0" smtClean="0"/>
              <a:t>Срок службы составлял 25 лет.</a:t>
            </a:r>
          </a:p>
          <a:p>
            <a:endParaRPr lang="ru-RU" sz="3200" dirty="0" smtClean="0"/>
          </a:p>
          <a:p>
            <a:endParaRPr lang="ru-RU" dirty="0"/>
          </a:p>
        </p:txBody>
      </p:sp>
      <p:pic>
        <p:nvPicPr>
          <p:cNvPr id="2050" name="Picture 2" descr="C:\Users\Татьяна\Desktop\урок на конкурс\!Армия Древнего Рима\Рисунок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34691" y="2908119"/>
            <a:ext cx="4909272" cy="359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360218" y="263237"/>
            <a:ext cx="6597794" cy="5778788"/>
          </a:xfrm>
        </p:spPr>
        <p:txBody>
          <a:bodyPr/>
          <a:lstStyle/>
          <a:p>
            <a:r>
              <a:rPr lang="ru-RU" sz="3200" dirty="0" smtClean="0"/>
              <a:t> </a:t>
            </a:r>
            <a:r>
              <a:rPr lang="ru-RU" sz="2800" u="sng" dirty="0" smtClean="0"/>
              <a:t>Главным родом войск у римлян была тяжеловооруженная пехота, которая в составе легиона делилась на 30 манипул в три линии: новичков, опытных и ветеранов. </a:t>
            </a:r>
          </a:p>
          <a:p>
            <a:r>
              <a:rPr lang="ru-RU" sz="2800" u="sng" dirty="0" smtClean="0"/>
              <a:t>Тяжелую пехоту прикрывала легкая, а по флангам располагалась конница.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3075" name="Picture 3" descr="C:\Users\Татьяна\Desktop\урок на конкурс\!Армия Древнего Рима\Рисунок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93532" y="4071361"/>
            <a:ext cx="4050468" cy="2786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0"/>
            <a:ext cx="7010400" cy="3671455"/>
          </a:xfrm>
        </p:spPr>
        <p:txBody>
          <a:bodyPr/>
          <a:lstStyle/>
          <a:p>
            <a:r>
              <a:rPr lang="ru-RU" sz="2800" u="sng" dirty="0" smtClean="0"/>
              <a:t>Боевая тактика римлян: сначала атака дротиками, затем наступление на врага плотным строем со сменой линий в ходе сражения. </a:t>
            </a:r>
          </a:p>
          <a:p>
            <a:r>
              <a:rPr lang="ru-RU" sz="2800" u="sng" dirty="0" smtClean="0"/>
              <a:t>Дисциплина в римской армии основывалась на гражданском долге и телесных наказаниях.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5597236"/>
            <a:ext cx="4156364" cy="99830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Смена линий легиона в бою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Татьяна\Desktop\урок на конкурс\!Армия Древнего Рима\Рисунок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4472" y="3962400"/>
            <a:ext cx="4959927" cy="2576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Сложить 2 отметки, которые вы себе ставили, работая с раздаточным материалом и разделите на 2. </a:t>
            </a:r>
          </a:p>
          <a:p>
            <a:r>
              <a:rPr lang="ru-RU" sz="2800" dirty="0" smtClean="0"/>
              <a:t>Если получилось 5.0 -  «5»</a:t>
            </a:r>
          </a:p>
          <a:p>
            <a:r>
              <a:rPr lang="ru-RU" sz="2800" dirty="0" smtClean="0"/>
              <a:t>Если менее 5.0 – «4»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0"/>
          <p:cNvSpPr txBox="1">
            <a:spLocks noGrp="1"/>
          </p:cNvSpPr>
          <p:nvPr>
            <p:ph type="title"/>
          </p:nvPr>
        </p:nvSpPr>
        <p:spPr>
          <a:xfrm>
            <a:off x="0" y="0"/>
            <a:ext cx="6348412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Trebuchet MS"/>
              <a:buNone/>
            </a:pPr>
            <a:r>
              <a:rPr lang="en-US" sz="4800" b="0" i="0" u="none" dirty="0" err="1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Домашнее</a:t>
            </a:r>
            <a:r>
              <a:rPr lang="en-US" sz="4800" b="0" i="0" u="none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4800" b="0" i="0" u="none" dirty="0" err="1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задание</a:t>
            </a:r>
            <a:r>
              <a:rPr lang="en-US" sz="4800" b="0" i="0" u="none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endParaRPr dirty="0"/>
          </a:p>
        </p:txBody>
      </p:sp>
      <p:sp>
        <p:nvSpPr>
          <p:cNvPr id="346" name="Google Shape;346;p40"/>
          <p:cNvSpPr txBox="1">
            <a:spLocks noGrp="1"/>
          </p:cNvSpPr>
          <p:nvPr>
            <p:ph sz="quarter" idx="1"/>
          </p:nvPr>
        </p:nvSpPr>
        <p:spPr>
          <a:xfrm>
            <a:off x="0" y="789710"/>
            <a:ext cx="8714508" cy="473825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800" i="1" dirty="0" smtClean="0"/>
              <a:t>Записи в тетради, § 46 – читать пункт «Римское войско»). </a:t>
            </a:r>
          </a:p>
          <a:p>
            <a:r>
              <a:rPr lang="ru-RU" sz="2800" i="1" dirty="0" smtClean="0"/>
              <a:t>Дополнительно: узнать, что означает знак, изображенный на слайде и расположенные в нем буквы. </a:t>
            </a:r>
          </a:p>
          <a:p>
            <a:r>
              <a:rPr lang="ru-RU" sz="2800" i="1" dirty="0" smtClean="0"/>
              <a:t>По желанию сообщение по теме «Военная техника римской армии».</a:t>
            </a:r>
            <a:endParaRPr lang="ru-RU" sz="2800" dirty="0"/>
          </a:p>
        </p:txBody>
      </p:sp>
      <p:pic>
        <p:nvPicPr>
          <p:cNvPr id="2050" name="Picture 2" descr="C:\Users\Татьяна\Desktop\урок на конкурс\Орел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41818" y="3746517"/>
            <a:ext cx="3602182" cy="3111484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lang="en-US" sz="5400" b="0" i="0" u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СПАСИБО ЗА УРОК!</a:t>
            </a:r>
            <a:br>
              <a:rPr lang="en-US" sz="5400" b="0" i="0" u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/>
          </a:p>
        </p:txBody>
      </p:sp>
      <p:pic>
        <p:nvPicPr>
          <p:cNvPr id="3" name="Picture 5" descr="D:\Олег\Исторические портреты, 5 класс - Древний Рим\oryol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18" y="1802689"/>
            <a:ext cx="6764527" cy="447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>
            <a:spLocks noGrp="1"/>
          </p:cNvSpPr>
          <p:nvPr>
            <p:ph type="title"/>
          </p:nvPr>
        </p:nvSpPr>
        <p:spPr>
          <a:xfrm>
            <a:off x="415636" y="0"/>
            <a:ext cx="8348951" cy="156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ru-RU" sz="6000" dirty="0" smtClean="0"/>
              <a:t>«Чистая доска»</a:t>
            </a:r>
            <a:endParaRPr lang="ru-RU" sz="6000" dirty="0"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sz="quarter" idx="1"/>
          </p:nvPr>
        </p:nvSpPr>
        <p:spPr>
          <a:xfrm>
            <a:off x="323850" y="1341437"/>
            <a:ext cx="7961168" cy="475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ЕГИПЕТ 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МАКЕДОНИЯ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ЕВКЛИД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АЛЕКСАНДРИЙСКАЯ БИБЛИОТЕКА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ФАРОССКИЙ МАЯК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Char char="►"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sz="quarter" idx="1"/>
          </p:nvPr>
        </p:nvSpPr>
        <p:spPr>
          <a:xfrm>
            <a:off x="0" y="-1"/>
            <a:ext cx="9144000" cy="1274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►"/>
            </a:pP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Сравните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карты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.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Какие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изменения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на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них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произошли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?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►"/>
            </a:pP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Предположите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,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чем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эти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изменения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можно</a:t>
            </a:r>
            <a:r>
              <a:rPr lang="en-US" sz="2400" b="0" i="0" u="none" strike="noStrike" cap="none" dirty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400" b="0" i="0" u="none" strike="noStrike" cap="none" dirty="0" err="1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объяснить</a:t>
            </a:r>
            <a:r>
              <a:rPr lang="en-US" sz="2400" b="0" i="0" u="none" strike="noStrike" cap="none" dirty="0" smtClean="0">
                <a:solidFill>
                  <a:srgbClr val="0D0D0D"/>
                </a:solidFill>
                <a:latin typeface="Trebuchet MS"/>
                <a:ea typeface="Trebuchet MS"/>
                <a:cs typeface="Trebuchet MS"/>
                <a:sym typeface="Trebuchet MS"/>
              </a:rPr>
              <a:t>?</a:t>
            </a:r>
            <a:endParaRPr dirty="0"/>
          </a:p>
        </p:txBody>
      </p:sp>
      <p:pic>
        <p:nvPicPr>
          <p:cNvPr id="204" name="Google Shape;204;p24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0" y="1634837"/>
            <a:ext cx="4378036" cy="52231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05" name="Google Shape;205;p24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4585855" y="1731819"/>
            <a:ext cx="4558145" cy="512618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"/>
          <p:cNvSpPr txBox="1"/>
          <p:nvPr/>
        </p:nvSpPr>
        <p:spPr>
          <a:xfrm>
            <a:off x="1979612" y="1341437"/>
            <a:ext cx="155194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</a:pPr>
            <a:r>
              <a:rPr lang="en-US" sz="7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7" name="Picture 3" descr="C:\Users\ОЛЕГ\Desktop\Конспект урока - Военные походы фараонов\4nepbegouuejtwfx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500042"/>
            <a:ext cx="3067438" cy="621132"/>
          </a:xfrm>
          <a:prstGeom prst="rect">
            <a:avLst/>
          </a:prstGeom>
          <a:noFill/>
        </p:spPr>
      </p:pic>
      <p:pic>
        <p:nvPicPr>
          <p:cNvPr id="8" name="Picture 4" descr="C:\Users\ОЛЕГ\Desktop\Конспект урока - Военные походы фараонов\4nkpdygoszemfwf74n47bc6ozaopbegozdem3wfo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28662" y="1285860"/>
            <a:ext cx="3335607" cy="428628"/>
          </a:xfrm>
          <a:prstGeom prst="rect">
            <a:avLst/>
          </a:prstGeom>
          <a:noFill/>
        </p:spPr>
      </p:pic>
      <p:pic>
        <p:nvPicPr>
          <p:cNvPr id="9" name="Picture 4" descr="C:\Users\ОЛЕГ\Desktop\Новая папка\Материалы - конспект о революции\Классный час, посвященный столетию Февральской революции\Divider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4" y="1643050"/>
            <a:ext cx="3429024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Сценарий фильма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609600" y="2160587"/>
            <a:ext cx="9047018" cy="3881437"/>
          </a:xfrm>
        </p:spPr>
        <p:txBody>
          <a:bodyPr/>
          <a:lstStyle/>
          <a:p>
            <a:r>
              <a:rPr lang="ru-RU" sz="4000" dirty="0" smtClean="0"/>
              <a:t>1.</a:t>
            </a:r>
            <a:r>
              <a:rPr lang="ru-RU" sz="4000" u="sng" dirty="0" smtClean="0"/>
              <a:t>Набор и подготовка воинов;</a:t>
            </a:r>
            <a:endParaRPr lang="ru-RU" sz="4000" dirty="0" smtClean="0"/>
          </a:p>
          <a:p>
            <a:r>
              <a:rPr lang="ru-RU" sz="4000" dirty="0" smtClean="0"/>
              <a:t> 2.</a:t>
            </a:r>
            <a:r>
              <a:rPr lang="ru-RU" sz="4000" u="sng" dirty="0" smtClean="0"/>
              <a:t>Структура войска;</a:t>
            </a:r>
            <a:endParaRPr lang="ru-RU" sz="4000" dirty="0" smtClean="0"/>
          </a:p>
          <a:p>
            <a:r>
              <a:rPr lang="ru-RU" sz="4000" dirty="0" smtClean="0"/>
              <a:t> 3.</a:t>
            </a:r>
            <a:r>
              <a:rPr lang="ru-RU" sz="4000" u="sng" dirty="0" smtClean="0"/>
              <a:t>Дисциплина  и тактика;</a:t>
            </a:r>
            <a:endParaRPr lang="ru-RU" sz="4000" dirty="0" smtClean="0"/>
          </a:p>
          <a:p>
            <a:r>
              <a:rPr lang="ru-RU" sz="4000" dirty="0" smtClean="0"/>
              <a:t> 4.</a:t>
            </a:r>
            <a:r>
              <a:rPr lang="ru-RU" sz="4000" u="sng" dirty="0" smtClean="0"/>
              <a:t>Вооружение</a:t>
            </a:r>
            <a:endParaRPr lang="ru-RU" sz="4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-49790" y="1"/>
            <a:ext cx="919378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48412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Выберите римских воинов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Татьяна\Desktop\урок на конкурс\Установление господства Рима во всем Средиземноморье\македон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2880320" cy="288032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5" descr="C:\Users\Татьяна\Desktop\урок на конкурс\Установление господства Рима во всем Средиземноморье\одежда легионер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1909" y="1182720"/>
            <a:ext cx="2376264" cy="2666215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6" descr="C:\Users\Татьяна\Desktop\урок на конкурс\Установление господства Рима во всем Средиземноморье\Сир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693" y="1196752"/>
            <a:ext cx="3500307" cy="2753206"/>
          </a:xfrm>
          <a:prstGeom prst="rect">
            <a:avLst/>
          </a:prstGeom>
          <a:ln w="2286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Users\Татьяна\Desktop\урок на конкурс\Установление господства Рима во всем Средиземноморье\богатфри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257003"/>
            <a:ext cx="3567624" cy="242088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3" descr="C:\Users\Татьяна\Desktop\урок на конкурс\Установление господства Рима во всем Средиземноморье\греки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2335" y="3988440"/>
            <a:ext cx="4499992" cy="286956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84619" y="180109"/>
            <a:ext cx="2244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Пластинчатые доспехи и шлем с нащечниками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Татьяна\Desktop\урок на конкурс\!Армия Древнего Рима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95454" y="1122218"/>
            <a:ext cx="2438400" cy="18842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76518"/>
            <a:ext cx="1984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Меч ГЛАДИУС</a:t>
            </a:r>
            <a:endParaRPr lang="ru-RU" sz="2000" dirty="0"/>
          </a:p>
        </p:txBody>
      </p:sp>
      <p:pic>
        <p:nvPicPr>
          <p:cNvPr id="1027" name="Picture 3" descr="C:\Users\Татьяна\Desktop\урок на конкурс\!Армия Древнего Рима\Рисунок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42109"/>
            <a:ext cx="2258291" cy="180109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7887" y="277906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Кинжал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ПУГИО</a:t>
            </a:r>
            <a:endParaRPr lang="ru-RU" sz="2000" dirty="0"/>
          </a:p>
        </p:txBody>
      </p:sp>
      <p:pic>
        <p:nvPicPr>
          <p:cNvPr id="1028" name="Picture 4" descr="C:\Users\Татьяна\Desktop\урок на конкурс\!Армия Древнего Рима\Рисунок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96838" y="1025235"/>
            <a:ext cx="2770909" cy="184265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80110" y="3193785"/>
            <a:ext cx="32973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Копье  ПИЛУМ</a:t>
            </a:r>
            <a:endParaRPr lang="ru-RU" sz="2000" dirty="0"/>
          </a:p>
        </p:txBody>
      </p:sp>
      <p:pic>
        <p:nvPicPr>
          <p:cNvPr id="1029" name="Picture 5" descr="C:\Users\Татьяна\Desktop\урок на конкурс\!Армия Древнего Рима\Рисунок5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014856"/>
            <a:ext cx="4031672" cy="284314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525492" y="3504074"/>
            <a:ext cx="26185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Щит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СКУТУМ</a:t>
            </a:r>
            <a:endParaRPr lang="ru-RU" sz="2000" dirty="0"/>
          </a:p>
        </p:txBody>
      </p:sp>
      <p:pic>
        <p:nvPicPr>
          <p:cNvPr id="1030" name="Picture 6" descr="C:\Users\Татьяна\Desktop\урок на конкурс\!Армия Древнего Рима\Рисунок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43374" y="4366347"/>
            <a:ext cx="2400626" cy="2491653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798618" y="3048000"/>
            <a:ext cx="4378037" cy="3810000"/>
          </a:xfrm>
        </p:spPr>
        <p:txBody>
          <a:bodyPr/>
          <a:lstStyle/>
          <a:p>
            <a:r>
              <a:rPr lang="ru-RU" sz="2400" u="sng" dirty="0" smtClean="0"/>
              <a:t>Вооружение легионера: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u="sng" dirty="0" smtClean="0"/>
              <a:t>- доспехи и шлем;</a:t>
            </a:r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u="sng" dirty="0" smtClean="0"/>
              <a:t>- большой щит </a:t>
            </a:r>
            <a:r>
              <a:rPr lang="ru-RU" sz="2400" u="sng" dirty="0" err="1" smtClean="0"/>
              <a:t>скутум</a:t>
            </a:r>
            <a:r>
              <a:rPr lang="ru-RU" sz="2400" u="sng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u="sng" dirty="0" smtClean="0"/>
              <a:t>- короткий меч </a:t>
            </a:r>
            <a:r>
              <a:rPr lang="ru-RU" sz="2400" u="sng" dirty="0" err="1" smtClean="0"/>
              <a:t>гладиус</a:t>
            </a:r>
            <a:r>
              <a:rPr lang="ru-RU" sz="2400" u="sng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u="sng" dirty="0" smtClean="0"/>
              <a:t>- кинжал </a:t>
            </a:r>
            <a:r>
              <a:rPr lang="ru-RU" sz="2400" u="sng" dirty="0" err="1" smtClean="0"/>
              <a:t>пугио</a:t>
            </a:r>
            <a:r>
              <a:rPr lang="ru-RU" sz="2400" u="sng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     </a:t>
            </a:r>
            <a:r>
              <a:rPr lang="ru-RU" sz="2400" u="sng" dirty="0" smtClean="0"/>
              <a:t>- дротик </a:t>
            </a:r>
            <a:r>
              <a:rPr lang="ru-RU" sz="2400" u="sng" dirty="0" err="1" smtClean="0"/>
              <a:t>пилум</a:t>
            </a:r>
            <a:r>
              <a:rPr lang="ru-RU" sz="2400" u="sng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4" descr="Белый мрамор"/>
          <p:cNvGraphicFramePr>
            <a:graphicFrameLocks noChangeAspect="1"/>
          </p:cNvGraphicFramePr>
          <p:nvPr/>
        </p:nvGraphicFramePr>
        <p:xfrm>
          <a:off x="7897091" y="2091283"/>
          <a:ext cx="1055431" cy="2605407"/>
        </p:xfrm>
        <a:graphic>
          <a:graphicData uri="http://schemas.openxmlformats.org/presentationml/2006/ole">
            <p:oleObj spid="_x0000_s1026" name="Точечный рисунок BMP" r:id="rId4" imgW="4942880" imgH="6429947" progId="PBrush">
              <p:embed/>
            </p:oleObj>
          </a:graphicData>
        </a:graphic>
      </p:graphicFrame>
      <p:pic>
        <p:nvPicPr>
          <p:cNvPr id="1027" name="Picture 3" descr="C:\Users\Татьяна\Desktop\урок на конкурс\!Армия Древнего Рима\34166_9b1a1455f916f820e39cb7e0cbec9f8c.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81749" y="0"/>
            <a:ext cx="1254433" cy="218512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C:\Users\Татьяна\Desktop\урок на конкурс\!Армия Древнего Рима\Без названия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10945" y="4488873"/>
            <a:ext cx="1233055" cy="175952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9" name="Picture 5" descr="C:\Users\Татьяна\Desktop\урок на конкурс\!Армия Древнего Рима\14971978261694802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0"/>
            <a:ext cx="1482436" cy="2576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478</TotalTime>
  <Words>384</Words>
  <Application>Microsoft Office PowerPoint</Application>
  <PresentationFormat>Экран (4:3)</PresentationFormat>
  <Paragraphs>53</Paragraphs>
  <Slides>16</Slides>
  <Notes>6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Эркер</vt:lpstr>
      <vt:lpstr>Точечный рисунок BMP</vt:lpstr>
      <vt:lpstr>Слайд 1</vt:lpstr>
      <vt:lpstr>«Чистая доска»</vt:lpstr>
      <vt:lpstr>Слайд 3</vt:lpstr>
      <vt:lpstr>Слайд 4</vt:lpstr>
      <vt:lpstr>Сценарий фильма:</vt:lpstr>
      <vt:lpstr>фильм</vt:lpstr>
      <vt:lpstr>Выберите римских воинов</vt:lpstr>
      <vt:lpstr>Слайд 8</vt:lpstr>
      <vt:lpstr>Слайд 9</vt:lpstr>
      <vt:lpstr>Рецепты блюд военной кухни Рима</vt:lpstr>
      <vt:lpstr>Слайд 11</vt:lpstr>
      <vt:lpstr>Слайд 12</vt:lpstr>
      <vt:lpstr>Слайд 13</vt:lpstr>
      <vt:lpstr>Оценивание</vt:lpstr>
      <vt:lpstr>Домашнее задание:</vt:lpstr>
      <vt:lpstr>СПАСИБО ЗА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90</cp:revision>
  <dcterms:modified xsi:type="dcterms:W3CDTF">2022-11-09T06:54:04Z</dcterms:modified>
</cp:coreProperties>
</file>