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301" r:id="rId3"/>
    <p:sldId id="275" r:id="rId4"/>
    <p:sldId id="285" r:id="rId5"/>
    <p:sldId id="286" r:id="rId6"/>
    <p:sldId id="287" r:id="rId7"/>
    <p:sldId id="288" r:id="rId8"/>
    <p:sldId id="289" r:id="rId9"/>
    <p:sldId id="291" r:id="rId10"/>
    <p:sldId id="296" r:id="rId11"/>
    <p:sldId id="302" r:id="rId12"/>
    <p:sldId id="298" r:id="rId13"/>
    <p:sldId id="303" r:id="rId14"/>
    <p:sldId id="304" r:id="rId15"/>
    <p:sldId id="305" r:id="rId16"/>
    <p:sldId id="290" r:id="rId17"/>
    <p:sldId id="308" r:id="rId18"/>
    <p:sldId id="307" r:id="rId1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7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D87BF-7778-4712-A08E-F2394E4A8B36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58F27-4EE1-4AE7-87EA-5F18A8EBD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197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A6B8C5-0DF8-4118-98F3-3096F770B7E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A6B8C5-0DF8-4118-98F3-3096F770B7E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501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01846-AF43-466B-B722-A58A01B41455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CE4B2-CE04-4FA4-8E3E-2897750E55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8329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1638D-8AD2-4D42-8017-07D52868EA2F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FA136-127B-42FA-ADA6-64C738A54A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4054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8CDA7-3C3E-43C1-A2B4-AB48F6099F88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6599E-2764-4916-BC43-DA2EBD667C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7933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FE2E-0B8B-4FA8-B307-CD10E28ABFEA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7E9FB-1816-41E1-811B-3586156B7B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1690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18413-2DEB-45DC-B222-48AEEABB627C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D8680-8D8B-4486-AF45-F97AA323A3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47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5B1F5-CA38-44CC-AD43-8D7246D36A0C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72B46-E8BD-4299-8875-B45C4DD1B1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5940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34C0B-F632-4047-B5D8-9F17E6D6D623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C9E8A7-87EB-4305-8C9D-E5F575A0D5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3458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79253-8D4D-4D9F-9E74-899A9FC77882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C6101-CDD8-4F8C-97E2-93F166E80B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7405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AAFDD-15FE-42AD-82D0-14E8B2CF23F8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D7E9F-270F-45B0-B91A-2B1C9BC0C6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2782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20B39-1850-4614-A067-D09861B20208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CE4D1-55F7-4238-93DB-8FCA3DCE82F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2051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53C42-6394-4F0E-A09D-54705B39A3CA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247FE-3A8D-44E1-A64E-4C467FFED7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9935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70D303-9C08-45D2-A768-1C12A8247997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EEC4A50-32E3-478E-983A-433E02FA62B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558" y="2732088"/>
            <a:ext cx="8774883" cy="102393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9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МИР ЗВЕРЕЙ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2614" y="3597979"/>
            <a:ext cx="6858000" cy="596900"/>
          </a:xfrm>
          <a:solidFill>
            <a:srgbClr val="00B0F0">
              <a:alpha val="0"/>
            </a:srgb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F91D03B-A09C-4508-977E-BB3453437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2092" y="3896429"/>
            <a:ext cx="10127412" cy="318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4C36CF-859B-476A-A170-AFFA87978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859" y="294788"/>
            <a:ext cx="7886700" cy="1325563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звери очень разные:</a:t>
            </a:r>
            <a:b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они живут в разных местах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3CBF221A-70F0-41BD-A228-C5F14044B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49" y="1620351"/>
            <a:ext cx="2186145" cy="140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49B7B0C2-F0C1-4053-85E8-4255427E4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48" y="3255667"/>
            <a:ext cx="2186146" cy="154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>
            <a:extLst>
              <a:ext uri="{FF2B5EF4-FFF2-40B4-BE49-F238E27FC236}">
                <a16:creationId xmlns:a16="http://schemas.microsoft.com/office/drawing/2014/main" id="{C39EC78D-7FFE-420E-83B3-12A3AFC59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48" y="5170304"/>
            <a:ext cx="2186145" cy="139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DF7E574-EB2B-4EC0-9654-E1E9C090EDC6}"/>
              </a:ext>
            </a:extLst>
          </p:cNvPr>
          <p:cNvSpPr/>
          <p:nvPr/>
        </p:nvSpPr>
        <p:spPr>
          <a:xfrm>
            <a:off x="3639177" y="1728316"/>
            <a:ext cx="5127379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крот - под землей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DECD9BB-CDD6-4F52-8386-F9199C216345}"/>
              </a:ext>
            </a:extLst>
          </p:cNvPr>
          <p:cNvSpPr/>
          <p:nvPr/>
        </p:nvSpPr>
        <p:spPr>
          <a:xfrm>
            <a:off x="3639179" y="5237649"/>
            <a:ext cx="5127380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ленивец – на деревьях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EABEB72-B534-4ED3-9555-E454894CB4D3}"/>
              </a:ext>
            </a:extLst>
          </p:cNvPr>
          <p:cNvSpPr/>
          <p:nvPr/>
        </p:nvSpPr>
        <p:spPr>
          <a:xfrm>
            <a:off x="3639178" y="3429000"/>
            <a:ext cx="5127379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кит – в воде</a:t>
            </a:r>
          </a:p>
        </p:txBody>
      </p:sp>
    </p:spTree>
    <p:extLst>
      <p:ext uri="{BB962C8B-B14F-4D97-AF65-F5344CB8AC3E}">
        <p14:creationId xmlns:p14="http://schemas.microsoft.com/office/powerpoint/2010/main" val="3784446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4C36CF-859B-476A-A170-AFFA87978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989" y="-39069"/>
            <a:ext cx="8752495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звери очень разные: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они по-разному передвигаются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DF7E574-EB2B-4EC0-9654-E1E9C090EDC6}"/>
              </a:ext>
            </a:extLst>
          </p:cNvPr>
          <p:cNvSpPr/>
          <p:nvPr/>
        </p:nvSpPr>
        <p:spPr>
          <a:xfrm>
            <a:off x="3663667" y="1531676"/>
            <a:ext cx="5127379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летучая мышь  - летает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DECD9BB-CDD6-4F52-8386-F9199C216345}"/>
              </a:ext>
            </a:extLst>
          </p:cNvPr>
          <p:cNvSpPr/>
          <p:nvPr/>
        </p:nvSpPr>
        <p:spPr>
          <a:xfrm>
            <a:off x="3764151" y="5468761"/>
            <a:ext cx="5127380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кенгуру - прыгает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EABEB72-B534-4ED3-9555-E454894CB4D3}"/>
              </a:ext>
            </a:extLst>
          </p:cNvPr>
          <p:cNvSpPr/>
          <p:nvPr/>
        </p:nvSpPr>
        <p:spPr>
          <a:xfrm>
            <a:off x="3752841" y="3436777"/>
            <a:ext cx="5127379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 тюлень - плавает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F6AFFB12-7F21-4478-BCE5-A14C0F387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990" y="3133391"/>
            <a:ext cx="2739687" cy="1787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>
            <a:extLst>
              <a:ext uri="{FF2B5EF4-FFF2-40B4-BE49-F238E27FC236}">
                <a16:creationId xmlns:a16="http://schemas.microsoft.com/office/drawing/2014/main" id="{27ABA53E-1EED-4B4D-BE59-7490D8CFC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990" y="1271811"/>
            <a:ext cx="2739687" cy="182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>
            <a:extLst>
              <a:ext uri="{FF2B5EF4-FFF2-40B4-BE49-F238E27FC236}">
                <a16:creationId xmlns:a16="http://schemas.microsoft.com/office/drawing/2014/main" id="{F6DCBF24-913D-4C9B-9387-F01AF5B01F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05" t="11719" r="11764" b="13953"/>
          <a:stretch/>
        </p:blipFill>
        <p:spPr bwMode="auto">
          <a:xfrm>
            <a:off x="633045" y="5063727"/>
            <a:ext cx="2805632" cy="172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899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4C36CF-859B-476A-A170-AFFA87978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153" y="43169"/>
            <a:ext cx="7886700" cy="1325563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звери очень разные:</a:t>
            </a:r>
            <a:b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они едят разную пищу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DF7E574-EB2B-4EC0-9654-E1E9C090EDC6}"/>
              </a:ext>
            </a:extLst>
          </p:cNvPr>
          <p:cNvSpPr/>
          <p:nvPr/>
        </p:nvSpPr>
        <p:spPr>
          <a:xfrm>
            <a:off x="3739660" y="1743387"/>
            <a:ext cx="5127379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тигр - мясо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DECD9BB-CDD6-4F52-8386-F9199C216345}"/>
              </a:ext>
            </a:extLst>
          </p:cNvPr>
          <p:cNvSpPr/>
          <p:nvPr/>
        </p:nvSpPr>
        <p:spPr>
          <a:xfrm>
            <a:off x="3820049" y="5629535"/>
            <a:ext cx="5127380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лошадь - траву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EABEB72-B534-4ED3-9555-E454894CB4D3}"/>
              </a:ext>
            </a:extLst>
          </p:cNvPr>
          <p:cNvSpPr/>
          <p:nvPr/>
        </p:nvSpPr>
        <p:spPr>
          <a:xfrm>
            <a:off x="3820049" y="3678925"/>
            <a:ext cx="5127379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морж - рыбу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37C53BA6-2701-478C-B4CB-6112E54E02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665"/>
          <a:stretch/>
        </p:blipFill>
        <p:spPr bwMode="auto">
          <a:xfrm>
            <a:off x="586072" y="1368732"/>
            <a:ext cx="2739687" cy="184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>
            <a:extLst>
              <a:ext uri="{FF2B5EF4-FFF2-40B4-BE49-F238E27FC236}">
                <a16:creationId xmlns:a16="http://schemas.microsoft.com/office/drawing/2014/main" id="{391DBD11-147C-4BFC-9035-D9FCDEB40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072" y="5177413"/>
            <a:ext cx="2739687" cy="168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F393D5DB-AE10-4184-A068-A2E2EC9B9E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623" r="22368" b="12238"/>
          <a:stretch/>
        </p:blipFill>
        <p:spPr bwMode="auto">
          <a:xfrm>
            <a:off x="662946" y="3315001"/>
            <a:ext cx="2662813" cy="173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169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A97D38-221F-43A1-B045-3BCEBFFE5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61937" y="-269526"/>
            <a:ext cx="9667874" cy="1325563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Выкармливание детенышей молоком</a:t>
            </a: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76D9FABB-4D07-4559-ABA0-B331080A0F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099"/>
          <a:stretch/>
        </p:blipFill>
        <p:spPr bwMode="auto">
          <a:xfrm>
            <a:off x="5595494" y="881026"/>
            <a:ext cx="2990194" cy="224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4FB2C064-BF83-4589-8265-AA7B2E5620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284"/>
          <a:stretch/>
        </p:blipFill>
        <p:spPr bwMode="auto">
          <a:xfrm>
            <a:off x="1016408" y="884111"/>
            <a:ext cx="3055630" cy="224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>
            <a:extLst>
              <a:ext uri="{FF2B5EF4-FFF2-40B4-BE49-F238E27FC236}">
                <a16:creationId xmlns:a16="http://schemas.microsoft.com/office/drawing/2014/main" id="{C2367EF0-F165-4326-B882-51C782EF50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31"/>
          <a:stretch/>
        </p:blipFill>
        <p:spPr bwMode="auto">
          <a:xfrm>
            <a:off x="5225081" y="3192332"/>
            <a:ext cx="3590341" cy="242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>
            <a:extLst>
              <a:ext uri="{FF2B5EF4-FFF2-40B4-BE49-F238E27FC236}">
                <a16:creationId xmlns:a16="http://schemas.microsoft.com/office/drawing/2014/main" id="{88C5F3B5-5119-4DA3-9032-23FB3D88B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053" y="3232988"/>
            <a:ext cx="3590341" cy="238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468012C-117C-4A94-ABB7-D10B8B97C4B2}"/>
              </a:ext>
            </a:extLst>
          </p:cNvPr>
          <p:cNvSpPr/>
          <p:nvPr/>
        </p:nvSpPr>
        <p:spPr>
          <a:xfrm>
            <a:off x="523875" y="5832779"/>
            <a:ext cx="8158197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Все звери выкармливают своих детенышей молоком, поэтому их ещё называют  МЛЕКОПИТАЮЩИЕ</a:t>
            </a:r>
          </a:p>
        </p:txBody>
      </p:sp>
    </p:spTree>
    <p:extLst>
      <p:ext uri="{BB962C8B-B14F-4D97-AF65-F5344CB8AC3E}">
        <p14:creationId xmlns:p14="http://schemas.microsoft.com/office/powerpoint/2010/main" val="2201901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C2FAB9-C447-47DB-A0BE-2CEB3688D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-100804"/>
            <a:ext cx="7886700" cy="1184276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Строение тела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8919940E-DE46-4E9D-ABE0-988DD18EFB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62" t="20139" r="60521" b="15000"/>
          <a:stretch/>
        </p:blipFill>
        <p:spPr bwMode="auto">
          <a:xfrm>
            <a:off x="838200" y="1552575"/>
            <a:ext cx="3238500" cy="444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9E2A8D5-88F4-499A-85DF-993A84793627}"/>
              </a:ext>
            </a:extLst>
          </p:cNvPr>
          <p:cNvSpPr/>
          <p:nvPr/>
        </p:nvSpPr>
        <p:spPr>
          <a:xfrm>
            <a:off x="3424237" y="1539480"/>
            <a:ext cx="1914525" cy="514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голова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AB4CB2F-5A3E-44E1-9776-5E1F0AB90D77}"/>
              </a:ext>
            </a:extLst>
          </p:cNvPr>
          <p:cNvSpPr/>
          <p:nvPr/>
        </p:nvSpPr>
        <p:spPr>
          <a:xfrm>
            <a:off x="2805112" y="3988591"/>
            <a:ext cx="1914525" cy="514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туловище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330E64D-5ECB-452A-9C11-0B3C4AEA26AF}"/>
              </a:ext>
            </a:extLst>
          </p:cNvPr>
          <p:cNvSpPr/>
          <p:nvPr/>
        </p:nvSpPr>
        <p:spPr>
          <a:xfrm>
            <a:off x="2602723" y="2709858"/>
            <a:ext cx="1914525" cy="514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шея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DFC839F-CB19-4A3D-A158-A61602EDC61E}"/>
              </a:ext>
            </a:extLst>
          </p:cNvPr>
          <p:cNvSpPr/>
          <p:nvPr/>
        </p:nvSpPr>
        <p:spPr>
          <a:xfrm>
            <a:off x="685804" y="5978128"/>
            <a:ext cx="2609850" cy="514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4 конечности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C0A39F4-F123-40D2-8F78-8F9242068DF8}"/>
              </a:ext>
            </a:extLst>
          </p:cNvPr>
          <p:cNvSpPr/>
          <p:nvPr/>
        </p:nvSpPr>
        <p:spPr>
          <a:xfrm>
            <a:off x="-438150" y="3988591"/>
            <a:ext cx="1914525" cy="514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хвост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6142B30-B6BA-4FFC-971D-48D072A2BCC8}"/>
              </a:ext>
            </a:extLst>
          </p:cNvPr>
          <p:cNvSpPr/>
          <p:nvPr/>
        </p:nvSpPr>
        <p:spPr>
          <a:xfrm>
            <a:off x="438150" y="883452"/>
            <a:ext cx="8158197" cy="5143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 всех зверей тело состоит из головы, шеи, туловища, </a:t>
            </a:r>
          </a:p>
          <a:p>
            <a:pPr algn="ctr"/>
            <a:r>
              <a:rPr lang="ru-RU" dirty="0"/>
              <a:t>четырёх конечностей и хвоста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EEB08912-BCF9-49A3-849F-B51049C3E6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397" t="68750" r="2664"/>
          <a:stretch/>
        </p:blipFill>
        <p:spPr bwMode="auto">
          <a:xfrm flipH="1">
            <a:off x="6396037" y="4245766"/>
            <a:ext cx="2043111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Выноска: стрелка вниз 11">
            <a:extLst>
              <a:ext uri="{FF2B5EF4-FFF2-40B4-BE49-F238E27FC236}">
                <a16:creationId xmlns:a16="http://schemas.microsoft.com/office/drawing/2014/main" id="{89FC1878-7B5F-4069-8668-7F29C51F7F76}"/>
              </a:ext>
            </a:extLst>
          </p:cNvPr>
          <p:cNvSpPr/>
          <p:nvPr/>
        </p:nvSpPr>
        <p:spPr>
          <a:xfrm>
            <a:off x="6500810" y="2767013"/>
            <a:ext cx="1657387" cy="1358099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Назови и покажи части тела собаки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562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7D9E9C-8F26-467B-BDBC-0B406C1FE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951" y="-337426"/>
            <a:ext cx="7886700" cy="1325563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Наличие шерсти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507D56F-2EAD-48B7-9957-3AC20AB0530E}"/>
              </a:ext>
            </a:extLst>
          </p:cNvPr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28247C5-FDA5-424A-B7D2-E3F2CF9766F9}"/>
              </a:ext>
            </a:extLst>
          </p:cNvPr>
          <p:cNvSpPr/>
          <p:nvPr/>
        </p:nvSpPr>
        <p:spPr>
          <a:xfrm>
            <a:off x="492901" y="748361"/>
            <a:ext cx="8158197" cy="10216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Roboto"/>
              </a:rPr>
              <a:t>Тело большинства животных покрыто шерстью. Кого-то она защищает от жары или холода, у кого-то выполняет роль маскировки.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Roboto"/>
              </a:rPr>
              <a:t> Шерсть бывает разной длины и разной раскраски.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https://im0-tub-ru.yandex.net/i?id=ed471545bb7138e8cc655b456e4cbd94-l&amp;n=13">
            <a:extLst>
              <a:ext uri="{FF2B5EF4-FFF2-40B4-BE49-F238E27FC236}">
                <a16:creationId xmlns:a16="http://schemas.microsoft.com/office/drawing/2014/main" id="{F46C5FC0-8038-4CB6-8490-84919885AD31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4" y="1877492"/>
            <a:ext cx="3567133" cy="2087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fotohomka.ru/images/Nov/25/9ee897dffd967ffd04ad37309aa06f50/mini_4.jpg">
            <a:extLst>
              <a:ext uri="{FF2B5EF4-FFF2-40B4-BE49-F238E27FC236}">
                <a16:creationId xmlns:a16="http://schemas.microsoft.com/office/drawing/2014/main" id="{8E8EF7A1-5F0E-461E-919C-A657B49D4208}"/>
              </a:ext>
            </a:extLst>
          </p:cNvPr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8195" y="1877492"/>
            <a:ext cx="3395680" cy="198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s://im0-tub-ru.yandex.net/i?id=03f9d0420b599a13b54d70588de4485b&amp;n=13">
            <a:extLst>
              <a:ext uri="{FF2B5EF4-FFF2-40B4-BE49-F238E27FC236}">
                <a16:creationId xmlns:a16="http://schemas.microsoft.com/office/drawing/2014/main" id="{051C19F8-5A5E-42AA-8798-1D3E3EE9235E}"/>
              </a:ext>
            </a:extLst>
          </p:cNvPr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8195" y="4072350"/>
            <a:ext cx="3395680" cy="214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nimalsfoto.com/photo/ee/ee4a898ad2dcd37c70c85cdf38b15cc5.jpg">
            <a:extLst>
              <a:ext uri="{FF2B5EF4-FFF2-40B4-BE49-F238E27FC236}">
                <a16:creationId xmlns:a16="http://schemas.microsoft.com/office/drawing/2014/main" id="{62AA1AE3-77E2-4203-9923-BE1F55A1349E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4" y="4072350"/>
            <a:ext cx="3595728" cy="214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F0EB80A-C4FC-4B49-AD8C-2F61C3B6B347}"/>
              </a:ext>
            </a:extLst>
          </p:cNvPr>
          <p:cNvSpPr/>
          <p:nvPr/>
        </p:nvSpPr>
        <p:spPr>
          <a:xfrm>
            <a:off x="1453016" y="6306945"/>
            <a:ext cx="659035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Как ты думаешь, кому принадлежит эта шерсть?</a:t>
            </a:r>
          </a:p>
        </p:txBody>
      </p:sp>
    </p:spTree>
    <p:extLst>
      <p:ext uri="{BB962C8B-B14F-4D97-AF65-F5344CB8AC3E}">
        <p14:creationId xmlns:p14="http://schemas.microsoft.com/office/powerpoint/2010/main" val="351113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E9BCDF-0704-4729-A453-C8CAC02FC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0484" y="171723"/>
            <a:ext cx="9344967" cy="1325563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общего же у всех зверей?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325BDF4-A31F-4D05-B8F0-2E0A79907E0B}"/>
              </a:ext>
            </a:extLst>
          </p:cNvPr>
          <p:cNvSpPr/>
          <p:nvPr/>
        </p:nvSpPr>
        <p:spPr>
          <a:xfrm>
            <a:off x="1275126" y="1541531"/>
            <a:ext cx="6719582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Запомни 3 признака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9D93918-F7CA-4794-ACCF-286DDD74AB4E}"/>
              </a:ext>
            </a:extLst>
          </p:cNvPr>
          <p:cNvSpPr/>
          <p:nvPr/>
        </p:nvSpPr>
        <p:spPr>
          <a:xfrm>
            <a:off x="517553" y="3058783"/>
            <a:ext cx="1904301" cy="26865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  <a:p>
            <a:pPr algn="ctr"/>
            <a:endParaRPr lang="ru-RU" sz="1400" dirty="0"/>
          </a:p>
          <a:p>
            <a:pPr algn="ctr"/>
            <a:endParaRPr lang="ru-RU" sz="1400" dirty="0"/>
          </a:p>
          <a:p>
            <a:pPr algn="ctr"/>
            <a:endParaRPr lang="ru-RU" sz="1400" dirty="0"/>
          </a:p>
          <a:p>
            <a:pPr algn="ctr"/>
            <a:endParaRPr lang="ru-RU" sz="1400" dirty="0"/>
          </a:p>
          <a:p>
            <a:pPr algn="ctr"/>
            <a:endParaRPr lang="ru-RU" sz="1400" dirty="0"/>
          </a:p>
          <a:p>
            <a:pPr algn="ctr"/>
            <a:endParaRPr lang="ru-RU" sz="1400" dirty="0"/>
          </a:p>
          <a:p>
            <a:pPr algn="ctr"/>
            <a:endParaRPr lang="ru-RU" sz="1400" dirty="0"/>
          </a:p>
          <a:p>
            <a:pPr algn="ctr"/>
            <a:endParaRPr lang="ru-RU" sz="1400" dirty="0"/>
          </a:p>
          <a:p>
            <a:pPr algn="ctr"/>
            <a:endParaRPr lang="ru-RU" sz="1400" dirty="0"/>
          </a:p>
          <a:p>
            <a:pPr algn="ctr"/>
            <a:endParaRPr lang="ru-RU" sz="1400" dirty="0"/>
          </a:p>
          <a:p>
            <a:pPr algn="ctr"/>
            <a:r>
              <a:rPr lang="ru-RU" sz="2800" dirty="0"/>
              <a:t>строение тела</a:t>
            </a:r>
          </a:p>
          <a:p>
            <a:pPr algn="ctr"/>
            <a:endParaRPr lang="ru-RU" sz="32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AC6EF19-9118-4B95-B50D-9D48DAE05E6E}"/>
              </a:ext>
            </a:extLst>
          </p:cNvPr>
          <p:cNvSpPr/>
          <p:nvPr/>
        </p:nvSpPr>
        <p:spPr>
          <a:xfrm>
            <a:off x="3780054" y="3071620"/>
            <a:ext cx="1904301" cy="26865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  <a:p>
            <a:pPr algn="ctr"/>
            <a:endParaRPr lang="ru-RU" sz="3200" dirty="0"/>
          </a:p>
          <a:p>
            <a:pPr algn="ctr"/>
            <a:endParaRPr lang="ru-RU" sz="3200" dirty="0"/>
          </a:p>
          <a:p>
            <a:pPr algn="ctr"/>
            <a:endParaRPr lang="ru-RU" sz="2800" dirty="0"/>
          </a:p>
          <a:p>
            <a:pPr algn="ctr"/>
            <a:r>
              <a:rPr lang="ru-RU" sz="2800" dirty="0"/>
              <a:t>наличие шерсти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EF439F8-5168-4820-8894-630E6146F164}"/>
              </a:ext>
            </a:extLst>
          </p:cNvPr>
          <p:cNvSpPr/>
          <p:nvPr/>
        </p:nvSpPr>
        <p:spPr>
          <a:xfrm>
            <a:off x="7042556" y="3058783"/>
            <a:ext cx="1904301" cy="26865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выкармливание детенышей молоком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56963E4-756F-4700-8050-35CE5BD62E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178"/>
          <a:stretch/>
        </p:blipFill>
        <p:spPr bwMode="auto">
          <a:xfrm>
            <a:off x="587809" y="3429000"/>
            <a:ext cx="1728625" cy="127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EF0D298-D259-400B-9C0C-43BA691C6AE5}"/>
              </a:ext>
            </a:extLst>
          </p:cNvPr>
          <p:cNvSpPr/>
          <p:nvPr/>
        </p:nvSpPr>
        <p:spPr>
          <a:xfrm>
            <a:off x="370878" y="2763776"/>
            <a:ext cx="2315361" cy="311231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dirty="0"/>
              <a:t>1</a:t>
            </a:r>
          </a:p>
        </p:txBody>
      </p:sp>
      <p:pic>
        <p:nvPicPr>
          <p:cNvPr id="19" name="Содержимое 5" descr="http://fotohomka.ru/images/Nov/25/9ee897dffd967ffd04ad37309aa06f50/mini_4.jpg">
            <a:extLst>
              <a:ext uri="{FF2B5EF4-FFF2-40B4-BE49-F238E27FC236}">
                <a16:creationId xmlns:a16="http://schemas.microsoft.com/office/drawing/2014/main" id="{F37122FF-49E9-4E40-817F-1D8DB3FAEFB0}"/>
              </a:ext>
            </a:extLst>
          </p:cNvPr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9" r="18966" b="18675"/>
          <a:stretch/>
        </p:blipFill>
        <p:spPr bwMode="auto">
          <a:xfrm>
            <a:off x="3994980" y="3457849"/>
            <a:ext cx="1578984" cy="1248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DD8CA2ED-73BA-40CD-A240-8A12C25F90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67" r="10080"/>
          <a:stretch/>
        </p:blipFill>
        <p:spPr bwMode="auto">
          <a:xfrm>
            <a:off x="7156854" y="3457849"/>
            <a:ext cx="1675704" cy="128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D1CF52BD-01C1-4D9F-A3B3-AFB3262E20E6}"/>
              </a:ext>
            </a:extLst>
          </p:cNvPr>
          <p:cNvSpPr/>
          <p:nvPr/>
        </p:nvSpPr>
        <p:spPr>
          <a:xfrm>
            <a:off x="6723182" y="2763776"/>
            <a:ext cx="2315361" cy="311231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dirty="0"/>
              <a:t>3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8905D754-E8E1-47A3-B761-51DE55539A96}"/>
              </a:ext>
            </a:extLst>
          </p:cNvPr>
          <p:cNvSpPr/>
          <p:nvPr/>
        </p:nvSpPr>
        <p:spPr>
          <a:xfrm>
            <a:off x="3626791" y="2763776"/>
            <a:ext cx="2315361" cy="311231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90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A2706D-14B0-4933-8C58-69AE55F5D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4" y="85255"/>
            <a:ext cx="7886700" cy="1325563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какой группе животных относится наша Снежинка?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C29CFF1F-AE0F-4300-99F8-FD480546A1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099"/>
          <a:stretch/>
        </p:blipFill>
        <p:spPr bwMode="auto">
          <a:xfrm>
            <a:off x="1233761" y="1410818"/>
            <a:ext cx="6952705" cy="522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8BFCDE34-9FFE-49F4-A5A6-7FB30B5A67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07" t="17741" r="13840" b="10097"/>
          <a:stretch/>
        </p:blipFill>
        <p:spPr bwMode="auto">
          <a:xfrm>
            <a:off x="642219" y="1399273"/>
            <a:ext cx="7652708" cy="524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A63C31D5-A3AA-4628-90A9-594F49EBB2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904" b="4433"/>
          <a:stretch/>
        </p:blipFill>
        <p:spPr bwMode="auto">
          <a:xfrm>
            <a:off x="564536" y="1393309"/>
            <a:ext cx="8014927" cy="546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76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5A22A8-3D32-48E5-91BF-4B6C2E4186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396" t="18333" r="36354" b="19074"/>
          <a:stretch/>
        </p:blipFill>
        <p:spPr>
          <a:xfrm>
            <a:off x="228106" y="1034760"/>
            <a:ext cx="2400301" cy="3219451"/>
          </a:xfrm>
          <a:prstGeom prst="rect">
            <a:avLst/>
          </a:prstGeom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639F6D2F-93EF-40ED-ADED-CCCEE0BB0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75" y="-68722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Работа в тетради стр. 57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ED9D5F6-392F-44B8-B92E-54BF6278C8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12" t="24444" r="36459" b="11852"/>
          <a:stretch/>
        </p:blipFill>
        <p:spPr>
          <a:xfrm>
            <a:off x="2743273" y="1095554"/>
            <a:ext cx="3772322" cy="5253759"/>
          </a:xfrm>
          <a:prstGeom prst="rect">
            <a:avLst/>
          </a:prstGeom>
        </p:spPr>
      </p:pic>
      <p:sp>
        <p:nvSpPr>
          <p:cNvPr id="9" name="Выноска: стрелка вверх 8">
            <a:extLst>
              <a:ext uri="{FF2B5EF4-FFF2-40B4-BE49-F238E27FC236}">
                <a16:creationId xmlns:a16="http://schemas.microsoft.com/office/drawing/2014/main" id="{8A310EA8-35A3-4A8E-8901-8F42FCDF28BE}"/>
              </a:ext>
            </a:extLst>
          </p:cNvPr>
          <p:cNvSpPr/>
          <p:nvPr/>
        </p:nvSpPr>
        <p:spPr>
          <a:xfrm>
            <a:off x="7048007" y="3566026"/>
            <a:ext cx="1778558" cy="914400"/>
          </a:xfrm>
          <a:prstGeom prst="upArrow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приложение на стр. 41.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9B376E-65B1-426E-82A3-734538A4DE2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253" t="45067" r="35911" b="20745"/>
          <a:stretch/>
        </p:blipFill>
        <p:spPr>
          <a:xfrm>
            <a:off x="6573554" y="1196508"/>
            <a:ext cx="2453865" cy="175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71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>
            <a:extLst>
              <a:ext uri="{FF2B5EF4-FFF2-40B4-BE49-F238E27FC236}">
                <a16:creationId xmlns:a16="http://schemas.microsoft.com/office/drawing/2014/main" id="{0D3F6471-944E-497F-9497-A51C681589E3}"/>
              </a:ext>
            </a:extLst>
          </p:cNvPr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id="{804055E2-819A-494A-BAE6-092C10E8605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986" y="488800"/>
            <a:ext cx="8609738" cy="588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98F956DD-2A23-4681-B045-BE2CC30A7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933" y="688945"/>
            <a:ext cx="2003486" cy="200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38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B61C10-F3BE-4AF6-903B-052130CCA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736" y="-69778"/>
            <a:ext cx="7886700" cy="1325563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Виды животных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61C73CA8-A9B4-43A7-B573-547A7A5B1A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86" t="3753" r="-3442" b="-9683"/>
          <a:stretch/>
        </p:blipFill>
        <p:spPr bwMode="auto">
          <a:xfrm>
            <a:off x="2465456" y="1261608"/>
            <a:ext cx="2059245" cy="17424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id="{CFBA794E-857C-40D5-9998-D7F20FDF9A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34" r="15451"/>
          <a:stretch/>
        </p:blipFill>
        <p:spPr bwMode="auto">
          <a:xfrm>
            <a:off x="2530458" y="2925329"/>
            <a:ext cx="1889142" cy="16673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>
            <a:extLst>
              <a:ext uri="{FF2B5EF4-FFF2-40B4-BE49-F238E27FC236}">
                <a16:creationId xmlns:a16="http://schemas.microsoft.com/office/drawing/2014/main" id="{0464EC47-D2B7-4609-8052-D0D9775993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596"/>
          <a:stretch/>
        </p:blipFill>
        <p:spPr bwMode="auto">
          <a:xfrm>
            <a:off x="6975603" y="1042878"/>
            <a:ext cx="1889143" cy="16987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>
            <a:extLst>
              <a:ext uri="{FF2B5EF4-FFF2-40B4-BE49-F238E27FC236}">
                <a16:creationId xmlns:a16="http://schemas.microsoft.com/office/drawing/2014/main" id="{12CE9C36-C983-452F-B3AA-E27ED5FE3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0458" y="4690616"/>
            <a:ext cx="1744910" cy="16124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0">
            <a:extLst>
              <a:ext uri="{FF2B5EF4-FFF2-40B4-BE49-F238E27FC236}">
                <a16:creationId xmlns:a16="http://schemas.microsoft.com/office/drawing/2014/main" id="{D5DB644B-739B-4465-A04D-221078BE13C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4" name="Picture 12">
            <a:extLst>
              <a:ext uri="{FF2B5EF4-FFF2-40B4-BE49-F238E27FC236}">
                <a16:creationId xmlns:a16="http://schemas.microsoft.com/office/drawing/2014/main" id="{A7F70BE0-B806-4704-8777-A6CB1FBC84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04" b="11364"/>
          <a:stretch/>
        </p:blipFill>
        <p:spPr bwMode="auto">
          <a:xfrm>
            <a:off x="7041846" y="2836902"/>
            <a:ext cx="2017422" cy="15524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6" name="Picture 14">
            <a:extLst>
              <a:ext uri="{FF2B5EF4-FFF2-40B4-BE49-F238E27FC236}">
                <a16:creationId xmlns:a16="http://schemas.microsoft.com/office/drawing/2014/main" id="{37266244-E0ED-490F-89C4-4385D16906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79"/>
          <a:stretch/>
        </p:blipFill>
        <p:spPr bwMode="auto">
          <a:xfrm>
            <a:off x="7145934" y="4763214"/>
            <a:ext cx="1965575" cy="161527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6D26A1B-6DAA-4B73-97A8-0F5240BE8C5D}"/>
              </a:ext>
            </a:extLst>
          </p:cNvPr>
          <p:cNvSpPr/>
          <p:nvPr/>
        </p:nvSpPr>
        <p:spPr>
          <a:xfrm>
            <a:off x="463812" y="1755301"/>
            <a:ext cx="1609889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звери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6566D73-9711-48DC-A3C9-ECBE1105508B}"/>
              </a:ext>
            </a:extLst>
          </p:cNvPr>
          <p:cNvSpPr/>
          <p:nvPr/>
        </p:nvSpPr>
        <p:spPr>
          <a:xfrm>
            <a:off x="390985" y="3169218"/>
            <a:ext cx="1609889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птицы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CA5608DB-12EA-400F-9471-616297D025CB}"/>
              </a:ext>
            </a:extLst>
          </p:cNvPr>
          <p:cNvSpPr/>
          <p:nvPr/>
        </p:nvSpPr>
        <p:spPr>
          <a:xfrm>
            <a:off x="5078424" y="1663664"/>
            <a:ext cx="1609889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рыбы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878B510-8783-433A-B2B7-DDE545328A3D}"/>
              </a:ext>
            </a:extLst>
          </p:cNvPr>
          <p:cNvSpPr/>
          <p:nvPr/>
        </p:nvSpPr>
        <p:spPr>
          <a:xfrm>
            <a:off x="4539499" y="3302349"/>
            <a:ext cx="2622246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земноводные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4C5EBAF-375F-4324-A913-54C8884A4623}"/>
              </a:ext>
            </a:extLst>
          </p:cNvPr>
          <p:cNvSpPr/>
          <p:nvPr/>
        </p:nvSpPr>
        <p:spPr>
          <a:xfrm>
            <a:off x="231874" y="4981501"/>
            <a:ext cx="2180972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насекомые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642F0B60-606E-4FFF-8B14-AD44455F4EF9}"/>
              </a:ext>
            </a:extLst>
          </p:cNvPr>
          <p:cNvSpPr/>
          <p:nvPr/>
        </p:nvSpPr>
        <p:spPr>
          <a:xfrm>
            <a:off x="4419600" y="5137645"/>
            <a:ext cx="2862044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пресмыкающиеся</a:t>
            </a:r>
          </a:p>
        </p:txBody>
      </p:sp>
    </p:spTree>
    <p:extLst>
      <p:ext uri="{BB962C8B-B14F-4D97-AF65-F5344CB8AC3E}">
        <p14:creationId xmlns:p14="http://schemas.microsoft.com/office/powerpoint/2010/main" val="298873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3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33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33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33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33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33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ристина\Desktop\мама\0_236a_e29d4333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48" y="1355404"/>
            <a:ext cx="2949471" cy="228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2" descr="C:\Users\кристина\Desktop\мама\american-crocodile-emerging-water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280"/>
          <a:stretch/>
        </p:blipFill>
        <p:spPr bwMode="auto">
          <a:xfrm>
            <a:off x="4983585" y="1333027"/>
            <a:ext cx="3015187" cy="230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3" descr="C:\Users\кристина\Desktop\мама\193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533" y="4027139"/>
            <a:ext cx="3015186" cy="2584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 descr="C:\Users\кристина\Desktop\мама\71195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3585" y="4027139"/>
            <a:ext cx="3015187" cy="2714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892931-3725-4F98-A87A-882859EA2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193" y="116013"/>
            <a:ext cx="8573613" cy="1325563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Назови всех животных.</a:t>
            </a:r>
            <a:br>
              <a:rPr lang="ru-RU" sz="4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Кто на этой картинке зверь?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61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892931-3725-4F98-A87A-882859EA2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637" y="21576"/>
            <a:ext cx="8804725" cy="132556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Назови всех животных.</a:t>
            </a:r>
            <a:b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Кто на этой картинке зверь?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4E6956E-BCDF-4F9F-9BF7-D2FA4E9746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17" t="9175" r="20642" b="27584"/>
          <a:stretch/>
        </p:blipFill>
        <p:spPr bwMode="auto">
          <a:xfrm>
            <a:off x="662730" y="1367728"/>
            <a:ext cx="2894202" cy="2092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53CA5DC-26B8-4EB8-AE73-DDE7D1D117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40" t="5015" r="13837" b="18532"/>
          <a:stretch/>
        </p:blipFill>
        <p:spPr bwMode="auto">
          <a:xfrm>
            <a:off x="5025005" y="1367728"/>
            <a:ext cx="2894202" cy="211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94B593E2-60C9-47F4-BE0C-30A89CB82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065"/>
          <a:stretch/>
        </p:blipFill>
        <p:spPr bwMode="auto">
          <a:xfrm>
            <a:off x="662730" y="4167231"/>
            <a:ext cx="2961314" cy="2092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8BBCA294-A03B-4EBB-A573-577561044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5005" y="4161885"/>
            <a:ext cx="3103927" cy="2110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89ACF09-3886-45A8-BF80-B59B1E561FD9}"/>
              </a:ext>
            </a:extLst>
          </p:cNvPr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4459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07B7C8-8AC3-44E9-A29A-4169A62E4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597" y="-57411"/>
            <a:ext cx="8390806" cy="1325563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Назови всех животных.</a:t>
            </a:r>
            <a:b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Кто на этой картинке зверь?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9EE4E4A-C643-4948-8A86-FFE76B55A2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808"/>
          <a:stretch/>
        </p:blipFill>
        <p:spPr bwMode="auto">
          <a:xfrm>
            <a:off x="5066552" y="3990429"/>
            <a:ext cx="3094036" cy="242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A4A8C03-4891-42E8-8EBC-61DF47B4B3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971" t="14650" r="21469" b="27164"/>
          <a:stretch/>
        </p:blipFill>
        <p:spPr bwMode="auto">
          <a:xfrm>
            <a:off x="805343" y="3990430"/>
            <a:ext cx="2886763" cy="242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711285E-B6F3-4441-A7A2-A2CD3108A5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089"/>
          <a:stretch/>
        </p:blipFill>
        <p:spPr bwMode="auto">
          <a:xfrm>
            <a:off x="805343" y="1325563"/>
            <a:ext cx="2886763" cy="227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10 ЖИВОТНЫХ ЛЕНИНГРАДСКОГО ЗООПАРКА, КОТОРЫХ НУЖНО ОБЯЗАТЕЛЬНО УВИДЕТЬ">
            <a:extLst>
              <a:ext uri="{FF2B5EF4-FFF2-40B4-BE49-F238E27FC236}">
                <a16:creationId xmlns:a16="http://schemas.microsoft.com/office/drawing/2014/main" id="{E95B467F-A7F6-4BA2-8373-F9FFEBFDB5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326" t="2536" r="11326" b="-2536"/>
          <a:stretch/>
        </p:blipFill>
        <p:spPr bwMode="auto">
          <a:xfrm>
            <a:off x="4733651" y="1325563"/>
            <a:ext cx="3426937" cy="242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21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C8CF85-B27E-4937-87DC-7349F3519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91" y="151522"/>
            <a:ext cx="9239846" cy="1325563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Назови всех животных.</a:t>
            </a:r>
            <a:b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на этой картинке зверь?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B98708-40FF-4861-9DB3-58B6CD71D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630" y="4278522"/>
            <a:ext cx="3046577" cy="2181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D450065-F116-474F-8E2C-DE46F9A9B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9795" y="1554307"/>
            <a:ext cx="3200198" cy="2288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C95DD104-E20D-45A4-9268-DDC9B5990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629" y="1557472"/>
            <a:ext cx="3046577" cy="228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7793AC28-1285-4D33-B87A-412A1D3739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57" t="10052" r="7831"/>
          <a:stretch/>
        </p:blipFill>
        <p:spPr bwMode="auto">
          <a:xfrm>
            <a:off x="5339795" y="4278520"/>
            <a:ext cx="3336992" cy="218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52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B4953E-0016-4065-88FC-09EB623CB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208174"/>
            <a:ext cx="7886700" cy="1325563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Правильно. Это звери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07F8643-4DDB-42E0-B85A-71083EF12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630" y="4278522"/>
            <a:ext cx="3046577" cy="2181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78DDA67E-66A1-4B1D-B7A4-93CCD8A7EC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503" t="9175" r="20642" b="27584"/>
          <a:stretch/>
        </p:blipFill>
        <p:spPr bwMode="auto">
          <a:xfrm>
            <a:off x="757629" y="1043540"/>
            <a:ext cx="3046577" cy="258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кристина\Desktop\мама\711956.jpg">
            <a:extLst>
              <a:ext uri="{FF2B5EF4-FFF2-40B4-BE49-F238E27FC236}">
                <a16:creationId xmlns:a16="http://schemas.microsoft.com/office/drawing/2014/main" id="{D864539E-5AC0-4337-A5BE-9C6C7EC1E3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08" t="11731" r="1527" b="3605"/>
          <a:stretch/>
        </p:blipFill>
        <p:spPr bwMode="auto">
          <a:xfrm>
            <a:off x="5281072" y="4161145"/>
            <a:ext cx="3046577" cy="229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10 ЖИВОТНЫХ ЛЕНИНГРАДСКОГО ЗООПАРКА, КОТОРЫХ НУЖНО ОБЯЗАТЕЛЬНО УВИДЕТЬ">
            <a:extLst>
              <a:ext uri="{FF2B5EF4-FFF2-40B4-BE49-F238E27FC236}">
                <a16:creationId xmlns:a16="http://schemas.microsoft.com/office/drawing/2014/main" id="{F30408CA-28AD-4E89-96DE-2882F522B8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326" t="2536" r="11326" b="-2536"/>
          <a:stretch/>
        </p:blipFill>
        <p:spPr bwMode="auto">
          <a:xfrm>
            <a:off x="4671621" y="1043539"/>
            <a:ext cx="3656028" cy="25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042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1DA74-4F31-48E0-BB9D-BB6AA7DB4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42127" y="-66449"/>
            <a:ext cx="10148835" cy="1120237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каких еще зверей ты знаешь?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7DF6DDD-A215-42BC-849E-81E4C79140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088"/>
          <a:stretch/>
        </p:blipFill>
        <p:spPr bwMode="auto">
          <a:xfrm>
            <a:off x="745139" y="2861707"/>
            <a:ext cx="2447285" cy="169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DD87F5E1-F719-42E5-B9F0-ADB0E31F74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15"/>
          <a:stretch/>
        </p:blipFill>
        <p:spPr bwMode="auto">
          <a:xfrm>
            <a:off x="3525950" y="2804799"/>
            <a:ext cx="2529943" cy="179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AAF59BA0-89BC-4022-A75C-18AF7521E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608" y="4753067"/>
            <a:ext cx="2216791" cy="202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id="{E539B88E-423B-4C60-9EDF-6A5844B84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4328" y="2823346"/>
            <a:ext cx="2495876" cy="178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>
            <a:extLst>
              <a:ext uri="{FF2B5EF4-FFF2-40B4-BE49-F238E27FC236}">
                <a16:creationId xmlns:a16="http://schemas.microsoft.com/office/drawing/2014/main" id="{1FC2A044-7396-4DBF-ABC4-A61F38BFFA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130" y="850250"/>
            <a:ext cx="2540974" cy="169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1386591">
            <a:extLst>
              <a:ext uri="{FF2B5EF4-FFF2-40B4-BE49-F238E27FC236}">
                <a16:creationId xmlns:a16="http://schemas.microsoft.com/office/drawing/2014/main" id="{EE6E0B74-B3A4-4FA5-B048-6F42865F5686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608" y="747807"/>
            <a:ext cx="2164326" cy="189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24898225-6F9C-4597-BE26-04D2DECCE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824" y="4869108"/>
            <a:ext cx="2551600" cy="179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2">
            <a:extLst>
              <a:ext uri="{FF2B5EF4-FFF2-40B4-BE49-F238E27FC236}">
                <a16:creationId xmlns:a16="http://schemas.microsoft.com/office/drawing/2014/main" id="{2CF86D29-ED90-474F-954B-A12ED98738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89" t="14190" r="14954" b="26930"/>
          <a:stretch/>
        </p:blipFill>
        <p:spPr bwMode="auto">
          <a:xfrm>
            <a:off x="6401117" y="5070992"/>
            <a:ext cx="2495876" cy="158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>
            <a:extLst>
              <a:ext uri="{FF2B5EF4-FFF2-40B4-BE49-F238E27FC236}">
                <a16:creationId xmlns:a16="http://schemas.microsoft.com/office/drawing/2014/main" id="{0DA7A043-F0FF-4DE5-9963-588BAB0F7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1117" y="850249"/>
            <a:ext cx="2542299" cy="169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64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radient08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07.pot [Режим совместимости]" id="{0D83303F-AC58-4994-8560-4296B824C531}" vid="{54881544-D91D-48A4-A031-A33DAC9BE4E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gradient08</Template>
  <TotalTime>800</TotalTime>
  <Words>263</Words>
  <Application>Microsoft Office PowerPoint</Application>
  <PresentationFormat>Экран (4:3)</PresentationFormat>
  <Paragraphs>76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Arial Black</vt:lpstr>
      <vt:lpstr>Calibri</vt:lpstr>
      <vt:lpstr>Calibri Light</vt:lpstr>
      <vt:lpstr>Roboto</vt:lpstr>
      <vt:lpstr>gradient08</vt:lpstr>
      <vt:lpstr>МИР ЗВЕРЕЙ</vt:lpstr>
      <vt:lpstr>Презентация PowerPoint</vt:lpstr>
      <vt:lpstr>Виды животных</vt:lpstr>
      <vt:lpstr>Назови всех животных.  Кто на этой картинке зверь?</vt:lpstr>
      <vt:lpstr>Назови всех животных.  Кто на этой картинке зверь?</vt:lpstr>
      <vt:lpstr>Назови всех животных.  Кто на этой картинке зверь? </vt:lpstr>
      <vt:lpstr>Назови всех животных. Кто на этой картинке зверь?</vt:lpstr>
      <vt:lpstr>Правильно. Это звери</vt:lpstr>
      <vt:lpstr>А каких еще зверей ты знаешь?</vt:lpstr>
      <vt:lpstr>Все звери очень разные: они живут в разных местах</vt:lpstr>
      <vt:lpstr>Все звери очень разные: они по-разному передвигаются</vt:lpstr>
      <vt:lpstr>Все звери очень разные: они едят разную пищу</vt:lpstr>
      <vt:lpstr>1. Выкармливание детенышей молоком</vt:lpstr>
      <vt:lpstr>2. Строение тела</vt:lpstr>
      <vt:lpstr>3. Наличие шерсти</vt:lpstr>
      <vt:lpstr>Что общего же у всех зверей?</vt:lpstr>
      <vt:lpstr>К какой группе животных относится наша Снежинка?</vt:lpstr>
      <vt:lpstr>Работа в тетради стр. 57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Айрат</cp:lastModifiedBy>
  <cp:revision>62</cp:revision>
  <dcterms:created xsi:type="dcterms:W3CDTF">2017-12-12T05:03:15Z</dcterms:created>
  <dcterms:modified xsi:type="dcterms:W3CDTF">2022-11-09T19:05:07Z</dcterms:modified>
</cp:coreProperties>
</file>