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25.10.2022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25.10.2022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2924944"/>
            <a:ext cx="7704856" cy="1077218"/>
          </a:xfrm>
          <a:prstGeom prst="rect">
            <a:avLst/>
          </a:prstGeom>
          <a:noFill/>
        </p:spPr>
        <p:txBody>
          <a:bodyPr wrap="square" rtlCol="0">
            <a:spAutoFit/>
          </a:bodyPr>
          <a:lstStyle/>
          <a:p>
            <a:pPr algn="ctr"/>
            <a:r>
              <a:rPr lang="ru-RU" sz="3200" b="1" dirty="0">
                <a:latin typeface="Monotype Corsiva" panose="03010101010201010101" pitchFamily="66" charset="0"/>
              </a:rPr>
              <a:t>Закаливающие процедуры как условие укрепления здоровья детей раннего возраста</a:t>
            </a:r>
            <a:endParaRPr lang="ru-RU" sz="3200" dirty="0">
              <a:latin typeface="Monotype Corsiva" panose="03010101010201010101" pitchFamily="66" charset="0"/>
            </a:endParaRPr>
          </a:p>
        </p:txBody>
      </p:sp>
      <p:sp>
        <p:nvSpPr>
          <p:cNvPr id="3" name="TextBox 2"/>
          <p:cNvSpPr txBox="1"/>
          <p:nvPr/>
        </p:nvSpPr>
        <p:spPr>
          <a:xfrm>
            <a:off x="0" y="1340768"/>
            <a:ext cx="5062604" cy="461665"/>
          </a:xfrm>
          <a:prstGeom prst="rect">
            <a:avLst/>
          </a:prstGeom>
          <a:noFill/>
        </p:spPr>
        <p:txBody>
          <a:bodyPr wrap="none" rtlCol="0">
            <a:spAutoFit/>
          </a:bodyPr>
          <a:lstStyle/>
          <a:p>
            <a:r>
              <a:rPr lang="ru-RU" sz="2400" b="1" dirty="0" smtClean="0">
                <a:latin typeface="Monotype Corsiva" panose="03010101010201010101" pitchFamily="66" charset="0"/>
              </a:rPr>
              <a:t>МДОУ «Детский сад п. Новопушкинское»</a:t>
            </a:r>
            <a:endParaRPr lang="ru-RU" sz="2400" b="1" dirty="0">
              <a:latin typeface="Monotype Corsiva" panose="03010101010201010101" pitchFamily="66" charset="0"/>
            </a:endParaRPr>
          </a:p>
        </p:txBody>
      </p:sp>
      <p:sp>
        <p:nvSpPr>
          <p:cNvPr id="4" name="TextBox 3"/>
          <p:cNvSpPr txBox="1"/>
          <p:nvPr/>
        </p:nvSpPr>
        <p:spPr>
          <a:xfrm>
            <a:off x="5940152" y="6309320"/>
            <a:ext cx="2755883" cy="369332"/>
          </a:xfrm>
          <a:prstGeom prst="rect">
            <a:avLst/>
          </a:prstGeom>
          <a:noFill/>
        </p:spPr>
        <p:txBody>
          <a:bodyPr wrap="none" rtlCol="0">
            <a:spAutoFit/>
          </a:bodyPr>
          <a:lstStyle/>
          <a:p>
            <a:r>
              <a:rPr lang="ru-RU" dirty="0" smtClean="0">
                <a:latin typeface="Monotype Corsiva" panose="03010101010201010101" pitchFamily="66" charset="0"/>
              </a:rPr>
              <a:t>Воспитатель: Кусаинова В.А</a:t>
            </a:r>
            <a:endParaRPr lang="ru-RU" dirty="0">
              <a:latin typeface="Monotype Corsiva" panose="03010101010201010101" pitchFamily="66" charset="0"/>
            </a:endParaRPr>
          </a:p>
        </p:txBody>
      </p:sp>
    </p:spTree>
    <p:extLst>
      <p:ext uri="{BB962C8B-B14F-4D97-AF65-F5344CB8AC3E}">
        <p14:creationId xmlns:p14="http://schemas.microsoft.com/office/powerpoint/2010/main" xmlns="" val="69076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420888"/>
            <a:ext cx="7272808" cy="3785652"/>
          </a:xfrm>
          <a:prstGeom prst="rect">
            <a:avLst/>
          </a:prstGeom>
          <a:noFill/>
        </p:spPr>
        <p:txBody>
          <a:bodyPr wrap="square" rtlCol="0">
            <a:spAutoFit/>
          </a:bodyPr>
          <a:lstStyle/>
          <a:p>
            <a:r>
              <a:rPr lang="ru-RU" sz="2000" dirty="0">
                <a:latin typeface="Monotype Corsiva" panose="03010101010201010101" pitchFamily="66" charset="0"/>
              </a:rPr>
              <a:t>Здоровью детей всегда, во все времена, уделяется большое внимание.  В детстве происходит развитие и становление личности человека, и все, что приобретено ребенком в детстве, а особенно здоровье, сохраняется потом на всю жизнь. С ранних лет привычка быть здоровым, понимание как поддерживать свое здоровье является главным компонентом жизнедеятельности человека. Поэтому именно ранний возраст является одним из главных периодов в жизни каждого человека. Именно тогда важно заложить основы здоровья, правильного физического развития.  Здесь одну из важных ролей играет закаливание. С его помощью можно укрепить здоровье ребенка, а именно повысить сопротивляемость организма к неблагоприятным воздействиям окружающей среды.</a:t>
            </a:r>
          </a:p>
        </p:txBody>
      </p:sp>
    </p:spTree>
    <p:extLst>
      <p:ext uri="{BB962C8B-B14F-4D97-AF65-F5344CB8AC3E}">
        <p14:creationId xmlns:p14="http://schemas.microsoft.com/office/powerpoint/2010/main" xmlns="" val="2239607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276872"/>
            <a:ext cx="7560840" cy="3754874"/>
          </a:xfrm>
          <a:prstGeom prst="rect">
            <a:avLst/>
          </a:prstGeom>
          <a:noFill/>
        </p:spPr>
        <p:txBody>
          <a:bodyPr wrap="square" rtlCol="0">
            <a:spAutoFit/>
          </a:bodyPr>
          <a:lstStyle/>
          <a:p>
            <a:r>
              <a:rPr lang="ru-RU" sz="2000" dirty="0">
                <a:latin typeface="Monotype Corsiva" panose="03010101010201010101" pitchFamily="66" charset="0"/>
              </a:rPr>
              <a:t>В детском саду закаливание осуществляется путем включения элементов закаливания в повседневную жизнь детей и проведении специальных мер закаливания.</a:t>
            </a:r>
          </a:p>
          <a:p>
            <a:r>
              <a:rPr lang="ru-RU" sz="2000" dirty="0">
                <a:latin typeface="Monotype Corsiva" panose="03010101010201010101" pitchFamily="66" charset="0"/>
              </a:rPr>
              <a:t>    Закаливание в режиме дня в повседневной жизни сводится к следующему:</a:t>
            </a:r>
          </a:p>
          <a:p>
            <a:pPr marL="342900" indent="-342900">
              <a:buFont typeface="Wingdings" panose="05000000000000000000" pitchFamily="2" charset="2"/>
              <a:buChar char="ü"/>
            </a:pPr>
            <a:r>
              <a:rPr lang="ru-RU" sz="2000" dirty="0">
                <a:latin typeface="Monotype Corsiva" panose="03010101010201010101" pitchFamily="66" charset="0"/>
              </a:rPr>
              <a:t>   </a:t>
            </a:r>
            <a:r>
              <a:rPr lang="ru-RU" sz="2000" dirty="0" smtClean="0">
                <a:latin typeface="Monotype Corsiva" panose="03010101010201010101" pitchFamily="66" charset="0"/>
              </a:rPr>
              <a:t> </a:t>
            </a:r>
            <a:r>
              <a:rPr lang="ru-RU" sz="2000" dirty="0">
                <a:latin typeface="Monotype Corsiva" panose="03010101010201010101" pitchFamily="66" charset="0"/>
              </a:rPr>
              <a:t>создание привычки к широкому пользованию свежим наружным </a:t>
            </a:r>
            <a:r>
              <a:rPr lang="ru-RU" sz="2000" dirty="0" smtClean="0">
                <a:latin typeface="Monotype Corsiva" panose="03010101010201010101" pitchFamily="66" charset="0"/>
              </a:rPr>
              <a:t>  воздухом </a:t>
            </a:r>
            <a:r>
              <a:rPr lang="ru-RU" sz="2000" dirty="0">
                <a:latin typeface="Monotype Corsiva" panose="03010101010201010101" pitchFamily="66" charset="0"/>
              </a:rPr>
              <a:t>в помещении;</a:t>
            </a:r>
          </a:p>
          <a:p>
            <a:pPr marL="342900" indent="-342900">
              <a:buFont typeface="Wingdings" panose="05000000000000000000" pitchFamily="2" charset="2"/>
              <a:buChar char="ü"/>
            </a:pPr>
            <a:r>
              <a:rPr lang="ru-RU" sz="2000" dirty="0">
                <a:latin typeface="Monotype Corsiva" panose="03010101010201010101" pitchFamily="66" charset="0"/>
              </a:rPr>
              <a:t>   </a:t>
            </a:r>
            <a:r>
              <a:rPr lang="ru-RU" sz="2000" dirty="0" smtClean="0">
                <a:latin typeface="Monotype Corsiva" panose="03010101010201010101" pitchFamily="66" charset="0"/>
              </a:rPr>
              <a:t> </a:t>
            </a:r>
            <a:r>
              <a:rPr lang="ru-RU" sz="2000" dirty="0">
                <a:latin typeface="Monotype Corsiva" panose="03010101010201010101" pitchFamily="66" charset="0"/>
              </a:rPr>
              <a:t>рациональная одежда;</a:t>
            </a:r>
          </a:p>
          <a:p>
            <a:pPr marL="342900" indent="-342900">
              <a:buFont typeface="Wingdings" panose="05000000000000000000" pitchFamily="2" charset="2"/>
              <a:buChar char="ü"/>
            </a:pPr>
            <a:r>
              <a:rPr lang="ru-RU" sz="2000" dirty="0">
                <a:latin typeface="Monotype Corsiva" panose="03010101010201010101" pitchFamily="66" charset="0"/>
              </a:rPr>
              <a:t>  </a:t>
            </a:r>
            <a:r>
              <a:rPr lang="ru-RU" sz="2000" dirty="0" smtClean="0">
                <a:latin typeface="Monotype Corsiva" panose="03010101010201010101" pitchFamily="66" charset="0"/>
              </a:rPr>
              <a:t> </a:t>
            </a:r>
            <a:r>
              <a:rPr lang="ru-RU" sz="2000" dirty="0">
                <a:latin typeface="Monotype Corsiva" panose="03010101010201010101" pitchFamily="66" charset="0"/>
              </a:rPr>
              <a:t>пребывание на воздухе независимо от погоды;</a:t>
            </a:r>
          </a:p>
          <a:p>
            <a:pPr marL="342900" indent="-342900">
              <a:buFont typeface="Wingdings" panose="05000000000000000000" pitchFamily="2" charset="2"/>
              <a:buChar char="ü"/>
            </a:pPr>
            <a:r>
              <a:rPr lang="ru-RU" sz="2000" dirty="0">
                <a:latin typeface="Monotype Corsiva" panose="03010101010201010101" pitchFamily="66" charset="0"/>
              </a:rPr>
              <a:t>   </a:t>
            </a:r>
            <a:r>
              <a:rPr lang="ru-RU" sz="2000" dirty="0" smtClean="0">
                <a:latin typeface="Monotype Corsiva" panose="03010101010201010101" pitchFamily="66" charset="0"/>
              </a:rPr>
              <a:t> </a:t>
            </a:r>
            <a:r>
              <a:rPr lang="ru-RU" sz="2000" dirty="0">
                <a:latin typeface="Monotype Corsiva" panose="03010101010201010101" pitchFamily="66" charset="0"/>
              </a:rPr>
              <a:t>воспитание привычки к прохладной воде.</a:t>
            </a:r>
          </a:p>
          <a:p>
            <a:r>
              <a:rPr lang="ru-RU" sz="2000" dirty="0">
                <a:latin typeface="Monotype Corsiva" panose="03010101010201010101" pitchFamily="66" charset="0"/>
              </a:rPr>
              <a:t>    В качестве основных средств закаливания </a:t>
            </a:r>
            <a:r>
              <a:rPr lang="ru-RU" sz="2000" dirty="0" smtClean="0">
                <a:latin typeface="Monotype Corsiva" panose="03010101010201010101" pitchFamily="66" charset="0"/>
              </a:rPr>
              <a:t>используются </a:t>
            </a:r>
            <a:r>
              <a:rPr lang="ru-RU" sz="2000" dirty="0">
                <a:latin typeface="Monotype Corsiva" panose="03010101010201010101" pitchFamily="66" charset="0"/>
              </a:rPr>
              <a:t>естественные природные факторы: воздух, вода, солнечный свет.</a:t>
            </a:r>
          </a:p>
          <a:p>
            <a:endParaRPr lang="ru-RU" dirty="0"/>
          </a:p>
        </p:txBody>
      </p:sp>
    </p:spTree>
    <p:extLst>
      <p:ext uri="{BB962C8B-B14F-4D97-AF65-F5344CB8AC3E}">
        <p14:creationId xmlns:p14="http://schemas.microsoft.com/office/powerpoint/2010/main" xmlns="" val="4055972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620688"/>
            <a:ext cx="4824536" cy="6001643"/>
          </a:xfrm>
          <a:prstGeom prst="rect">
            <a:avLst/>
          </a:prstGeom>
          <a:noFill/>
        </p:spPr>
        <p:txBody>
          <a:bodyPr wrap="square" rtlCol="0">
            <a:spAutoFit/>
          </a:bodyPr>
          <a:lstStyle/>
          <a:p>
            <a:r>
              <a:rPr lang="ru-RU" sz="2000" u="sng" dirty="0">
                <a:latin typeface="Monotype Corsiva" panose="03010101010201010101" pitchFamily="66" charset="0"/>
              </a:rPr>
              <a:t>Закаливание воздухом</a:t>
            </a:r>
            <a:r>
              <a:rPr lang="ru-RU" sz="2000" dirty="0">
                <a:latin typeface="Monotype Corsiva" panose="03010101010201010101" pitchFamily="66" charset="0"/>
              </a:rPr>
              <a:t> считается наиболее мягкой закаливающей процедурой. Поэтому оно должно предшествовать закаливанию водой и солнцем. Местную воздушную ванну дети получали, находясь в обычной </a:t>
            </a:r>
            <a:r>
              <a:rPr lang="ru-RU" sz="2000" dirty="0" smtClean="0">
                <a:latin typeface="Monotype Corsiva" panose="03010101010201010101" pitchFamily="66" charset="0"/>
              </a:rPr>
              <a:t>одежде, </a:t>
            </a:r>
            <a:r>
              <a:rPr lang="ru-RU" sz="2000" dirty="0">
                <a:latin typeface="Monotype Corsiva" panose="03010101010201010101" pitchFamily="66" charset="0"/>
              </a:rPr>
              <a:t>во время физкультурных и музыкальных занятий, утренней </a:t>
            </a:r>
            <a:r>
              <a:rPr lang="ru-RU" sz="2000" dirty="0" smtClean="0">
                <a:latin typeface="Monotype Corsiva" panose="03010101010201010101" pitchFamily="66" charset="0"/>
              </a:rPr>
              <a:t>гимнастики.</a:t>
            </a:r>
            <a:endParaRPr lang="ru-RU" sz="2000" dirty="0" smtClean="0">
              <a:latin typeface="Monotype Corsiva" panose="03010101010201010101" pitchFamily="66" charset="0"/>
            </a:endParaRPr>
          </a:p>
          <a:p>
            <a:r>
              <a:rPr lang="ru-RU" sz="2000" dirty="0">
                <a:latin typeface="Monotype Corsiva" panose="03010101010201010101" pitchFamily="66" charset="0"/>
              </a:rPr>
              <a:t>Закаливание воздухом начинается с проветривания помещения, в результате которого температура воздуха в группе должна снизиться более чем на 1°С. Помещение </a:t>
            </a:r>
            <a:r>
              <a:rPr lang="ru-RU" sz="2000" dirty="0" smtClean="0">
                <a:latin typeface="Monotype Corsiva" panose="03010101010201010101" pitchFamily="66" charset="0"/>
              </a:rPr>
              <a:t> проветривается </a:t>
            </a:r>
            <a:r>
              <a:rPr lang="ru-RU" sz="2000" dirty="0">
                <a:latin typeface="Monotype Corsiva" panose="03010101010201010101" pitchFamily="66" charset="0"/>
              </a:rPr>
              <a:t>несколько раз в день в холодное время года и постоянно в теплое.</a:t>
            </a:r>
          </a:p>
          <a:p>
            <a:r>
              <a:rPr lang="ru-RU" sz="2000" dirty="0">
                <a:latin typeface="Monotype Corsiva" panose="03010101010201010101" pitchFamily="66" charset="0"/>
              </a:rPr>
              <a:t>   Сквозное проветривание создает возможность многократной смены воздуха за короткий срок. </a:t>
            </a:r>
            <a:r>
              <a:rPr lang="ru-RU" sz="2000" dirty="0">
                <a:solidFill>
                  <a:srgbClr val="FF0000"/>
                </a:solidFill>
                <a:latin typeface="Monotype Corsiva" panose="03010101010201010101" pitchFamily="66" charset="0"/>
              </a:rPr>
              <a:t>Сквозное проветривание осуществляется кратковременно, 5-7 минут, в отсутствии детей.</a:t>
            </a:r>
          </a:p>
          <a:p>
            <a:endParaRPr lang="ru-RU" sz="2400" dirty="0">
              <a:latin typeface="Monotype Corsiva" panose="03010101010201010101" pitchFamily="66"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80022" y="649449"/>
            <a:ext cx="2843808" cy="213285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Рисунок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13794" y="3284984"/>
            <a:ext cx="2376264" cy="316835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xmlns="" val="3906354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332656"/>
            <a:ext cx="5184576" cy="6247864"/>
          </a:xfrm>
          <a:prstGeom prst="rect">
            <a:avLst/>
          </a:prstGeom>
          <a:noFill/>
        </p:spPr>
        <p:txBody>
          <a:bodyPr wrap="square" rtlCol="0">
            <a:spAutoFit/>
          </a:bodyPr>
          <a:lstStyle/>
          <a:p>
            <a:r>
              <a:rPr lang="ru-RU" sz="2000" u="sng" dirty="0">
                <a:latin typeface="Monotype Corsiva" panose="03010101010201010101" pitchFamily="66" charset="0"/>
              </a:rPr>
              <a:t>Вода </a:t>
            </a:r>
            <a:r>
              <a:rPr lang="ru-RU" sz="2000" dirty="0">
                <a:latin typeface="Monotype Corsiva" panose="03010101010201010101" pitchFamily="66" charset="0"/>
              </a:rPr>
              <a:t>- общепризнанное средство закаливания. Преимущество воды перед другими средствами закаливания заключается в том, что водные процедуры легко дозировать. Ведь главное при закаливании не продолжительность процедуры, а температура воды. Чем прохладнее вода, тем короче время её соприкосновения с телом. Наилучшим временем для проведения водных процедур являются утренние часы, сразу же после сна или в конце утренней зарядки, когда кожа равномерно согрета, что обеспечивает хорошую сосудистую реакцию. Не рекомендуется выполнение водных процедур непосредственно перед сном, так как возбуждение нервной системы может отрицательно отразиться на качестве сна.</a:t>
            </a:r>
          </a:p>
          <a:p>
            <a:r>
              <a:rPr lang="ru-RU" sz="2000" dirty="0">
                <a:latin typeface="Monotype Corsiva" panose="03010101010201010101" pitchFamily="66" charset="0"/>
              </a:rPr>
              <a:t>    Использование воды в целях закаливания детей в повседневной жизни сочетается с формированием у них навыков личной гигиены. Умывание, мытьё рук (до, после еды, после туалета) прохладной водой является закаливающим элементом. </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369804" y="345822"/>
            <a:ext cx="3456384" cy="259228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868144" y="3325422"/>
            <a:ext cx="2376264" cy="316835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xmlns="" val="3130680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80" y="764704"/>
            <a:ext cx="4824536" cy="1015663"/>
          </a:xfrm>
          <a:prstGeom prst="rect">
            <a:avLst/>
          </a:prstGeom>
          <a:noFill/>
        </p:spPr>
        <p:txBody>
          <a:bodyPr wrap="square" rtlCol="0">
            <a:spAutoFit/>
          </a:bodyPr>
          <a:lstStyle/>
          <a:p>
            <a:r>
              <a:rPr lang="ru-RU" sz="2000" u="sng" dirty="0" smtClean="0">
                <a:latin typeface="Monotype Corsiva" panose="03010101010201010101" pitchFamily="66" charset="0"/>
              </a:rPr>
              <a:t>Закаливание </a:t>
            </a:r>
            <a:r>
              <a:rPr lang="ru-RU" sz="2000" u="sng" dirty="0">
                <a:latin typeface="Monotype Corsiva" panose="03010101010201010101" pitchFamily="66" charset="0"/>
              </a:rPr>
              <a:t>солнцем</a:t>
            </a:r>
            <a:r>
              <a:rPr lang="ru-RU" sz="2000" dirty="0">
                <a:latin typeface="Monotype Corsiva" panose="03010101010201010101" pitchFamily="66" charset="0"/>
              </a:rPr>
              <a:t> осуществляется в процессе прогулки, особенно в весенне-летнее время при обычной разнообразной деятельности детей</a:t>
            </a:r>
            <a:r>
              <a:rPr lang="ru-RU" sz="2000" dirty="0"/>
              <a:t>.</a:t>
            </a:r>
          </a:p>
        </p:txBody>
      </p:sp>
      <p:pic>
        <p:nvPicPr>
          <p:cNvPr id="6" name="Рисунок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71600" y="1988840"/>
            <a:ext cx="1645940" cy="46865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p:cNvSpPr txBox="1"/>
          <p:nvPr/>
        </p:nvSpPr>
        <p:spPr>
          <a:xfrm>
            <a:off x="3347864" y="1996932"/>
            <a:ext cx="5040560" cy="4832092"/>
          </a:xfrm>
          <a:prstGeom prst="rect">
            <a:avLst/>
          </a:prstGeom>
          <a:noFill/>
        </p:spPr>
        <p:txBody>
          <a:bodyPr wrap="square" rtlCol="0">
            <a:spAutoFit/>
          </a:bodyPr>
          <a:lstStyle/>
          <a:p>
            <a:r>
              <a:rPr lang="ru-RU" dirty="0">
                <a:latin typeface="Monotype Corsiva" panose="03010101010201010101" pitchFamily="66" charset="0"/>
              </a:rPr>
              <a:t>Хорошим средством закаливания, укрепления и формирования свода стопы является </a:t>
            </a:r>
            <a:r>
              <a:rPr lang="ru-RU" u="sng" dirty="0">
                <a:latin typeface="Monotype Corsiva" panose="03010101010201010101" pitchFamily="66" charset="0"/>
              </a:rPr>
              <a:t>хождение босиком.</a:t>
            </a:r>
            <a:r>
              <a:rPr lang="ru-RU" dirty="0">
                <a:latin typeface="Monotype Corsiva" panose="03010101010201010101" pitchFamily="66" charset="0"/>
              </a:rPr>
              <a:t> Установлено, что на подошве стопы имеется значительно больше рецепторов, чем на остальных участках кожи. Также</a:t>
            </a:r>
          </a:p>
          <a:p>
            <a:r>
              <a:rPr lang="ru-RU" dirty="0">
                <a:latin typeface="Monotype Corsiva" panose="03010101010201010101" pitchFamily="66" charset="0"/>
              </a:rPr>
              <a:t>хождение босиком не только закаливает, но и действует благотворно на сосуды, сердце и другие органы</a:t>
            </a:r>
            <a:r>
              <a:rPr lang="ru-RU" dirty="0" smtClean="0">
                <a:latin typeface="Monotype Corsiva" panose="03010101010201010101" pitchFamily="66" charset="0"/>
              </a:rPr>
              <a:t>.</a:t>
            </a:r>
            <a:r>
              <a:rPr lang="ru-RU" dirty="0">
                <a:latin typeface="Monotype Corsiva" panose="03010101010201010101" pitchFamily="66" charset="0"/>
              </a:rPr>
              <a:t> Прогулка по массажной дорожке снимает усталость и восстанавливает работоспособность. Одновременно подобное массажное воздействие будет отличной профилактикой и вариантом терапии плоскостопия. </a:t>
            </a:r>
          </a:p>
          <a:p>
            <a:r>
              <a:rPr lang="ru-RU" dirty="0">
                <a:latin typeface="Monotype Corsiva" panose="03010101010201010101" pitchFamily="66" charset="0"/>
              </a:rPr>
              <a:t>   В группе имеются массажные коврики нескольких видов рифленой поверхности.</a:t>
            </a:r>
          </a:p>
          <a:p>
            <a:r>
              <a:rPr lang="ru-RU" dirty="0">
                <a:latin typeface="Monotype Corsiva" panose="03010101010201010101" pitchFamily="66" charset="0"/>
              </a:rPr>
              <a:t>   Ходьбу по массажным коврикам я использую в течение дня.</a:t>
            </a:r>
          </a:p>
          <a:p>
            <a:endParaRPr lang="ru-RU" sz="2000" dirty="0">
              <a:latin typeface="Monotype Corsiva" panose="03010101010201010101" pitchFamily="66" charset="0"/>
            </a:endParaRPr>
          </a:p>
        </p:txBody>
      </p:sp>
    </p:spTree>
    <p:extLst>
      <p:ext uri="{BB962C8B-B14F-4D97-AF65-F5344CB8AC3E}">
        <p14:creationId xmlns:p14="http://schemas.microsoft.com/office/powerpoint/2010/main" xmlns="" val="2721057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2132856"/>
            <a:ext cx="7200800" cy="3477875"/>
          </a:xfrm>
          <a:prstGeom prst="rect">
            <a:avLst/>
          </a:prstGeom>
          <a:noFill/>
        </p:spPr>
        <p:txBody>
          <a:bodyPr wrap="square" rtlCol="0">
            <a:spAutoFit/>
          </a:bodyPr>
          <a:lstStyle/>
          <a:p>
            <a:r>
              <a:rPr lang="ru-RU" sz="2000" dirty="0">
                <a:latin typeface="Monotype Corsiva" panose="03010101010201010101" pitchFamily="66" charset="0"/>
              </a:rPr>
              <a:t>Здоровье ребенка зависит не только от полноценного физического развития и воспитания в детском саду, а также от условий жизни в семье, так как семья – это среда, где формируется здоровье ребенка и закладывается в его сознании основа к постоянному стремлению к здоровью. Ни одна, даже самая лучшая физкультурно-оздоровительная работа в МДОУ не сможет дать полноценных результатов, если она не решается совместно с семьей. Поэтому я старалась сделать так, чтобы родители были моими помощниками. Для этого </a:t>
            </a:r>
            <a:r>
              <a:rPr lang="ru-RU" sz="2000" dirty="0" smtClean="0">
                <a:latin typeface="Monotype Corsiva" panose="03010101010201010101" pitchFamily="66" charset="0"/>
              </a:rPr>
              <a:t>я рассказываю родителям </a:t>
            </a:r>
            <a:r>
              <a:rPr lang="ru-RU" sz="2000" dirty="0">
                <a:latin typeface="Monotype Corsiva" panose="03010101010201010101" pitchFamily="66" charset="0"/>
              </a:rPr>
              <a:t>о пользе закаливающих процедур, подготавливала для них наглядно-демонстрационный материал (папки-передвижки, консультации, </a:t>
            </a:r>
            <a:r>
              <a:rPr lang="ru-RU" sz="2000" dirty="0" smtClean="0">
                <a:latin typeface="Monotype Corsiva" panose="03010101010201010101" pitchFamily="66" charset="0"/>
              </a:rPr>
              <a:t>буклеты и </a:t>
            </a:r>
            <a:r>
              <a:rPr lang="ru-RU" sz="2000" dirty="0" err="1" smtClean="0">
                <a:latin typeface="Monotype Corsiva" panose="03010101010201010101" pitchFamily="66" charset="0"/>
              </a:rPr>
              <a:t>т.д</a:t>
            </a:r>
            <a:r>
              <a:rPr lang="ru-RU" sz="2000" dirty="0" smtClean="0">
                <a:latin typeface="Monotype Corsiva" panose="03010101010201010101" pitchFamily="66" charset="0"/>
              </a:rPr>
              <a:t>)</a:t>
            </a:r>
            <a:endParaRPr lang="ru-RU" sz="2000" dirty="0">
              <a:latin typeface="Monotype Corsiva" panose="03010101010201010101" pitchFamily="66" charset="0"/>
            </a:endParaRPr>
          </a:p>
        </p:txBody>
      </p:sp>
    </p:spTree>
    <p:extLst>
      <p:ext uri="{BB962C8B-B14F-4D97-AF65-F5344CB8AC3E}">
        <p14:creationId xmlns:p14="http://schemas.microsoft.com/office/powerpoint/2010/main" xmlns="" val="4031160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9960" y="2967335"/>
            <a:ext cx="8844089" cy="1323439"/>
          </a:xfrm>
          <a:prstGeom prst="rect">
            <a:avLst/>
          </a:prstGeom>
          <a:noFill/>
        </p:spPr>
        <p:txBody>
          <a:bodyPr wrap="none" lIns="91440" tIns="45720" rIns="91440" bIns="45720">
            <a:spAutoFit/>
          </a:bodyPr>
          <a:lstStyle/>
          <a:p>
            <a:pPr algn="ctr"/>
            <a:r>
              <a:rPr lang="ru-RU" sz="80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Спасибо</a:t>
            </a:r>
            <a:r>
              <a:rPr lang="ru-RU"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r>
              <a:rPr lang="ru-RU" sz="66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за внимание!</a:t>
            </a:r>
            <a:endParaRPr lang="ru-RU" sz="66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xmlns="" val="293639104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177</Words>
  <Application>Microsoft Office PowerPoint</Application>
  <PresentationFormat>Экран (4:3)</PresentationFormat>
  <Paragraphs>23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Слайд 1</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Саша</dc:creator>
  <cp:lastModifiedBy>ASUS</cp:lastModifiedBy>
  <cp:revision>8</cp:revision>
  <dcterms:created xsi:type="dcterms:W3CDTF">2022-10-23T14:37:52Z</dcterms:created>
  <dcterms:modified xsi:type="dcterms:W3CDTF">2022-10-25T15:01:49Z</dcterms:modified>
</cp:coreProperties>
</file>