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9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009900"/>
    <a:srgbClr val="FF6699"/>
    <a:srgbClr val="0033CC"/>
    <a:srgbClr val="FF99CC"/>
    <a:srgbClr val="FF99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&#1043;&#1056;&#1059;&#1055;&#1055;&#1067;\&#1082;&#1086;&#1085;&#1082;&#1091;&#1088;&#1089;&#1099;\&#1052;&#1054;&#1048;\&#1062;&#1044;&#1054;&#1044;%20&#1079;&#1076;&#1086;&#1088;&#1086;&#1074;&#1100;&#1077;&#1089;&#1073;&#1077;&#1088;&#1077;&#1078;&#1077;&#1085;&#1080;&#1077;\&#1079;&#1076;&#1086;&#1088;.%20&#1090;&#1077;&#1093;&#1085;&#1086;&#1083;&#1086;&#1075;&#1080;&#1080;%20%202\&#1051;&#1072;&#1079;&#1072;&#1088;&#1077;&#1074;&#1072;%20&#1045;.&#1042;\&#1079;&#1076;&#1086;&#1088;&#1086;&#1074;%20&#1087;&#1088;&#1077;&#1079;&#1077;&#1085;&#1090;&#1082;-.wav" TargetMode="Externa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6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здоров презентк-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7308304" y="6237312"/>
            <a:ext cx="304800" cy="304800"/>
          </a:xfrm>
          <a:prstGeom prst="rect">
            <a:avLst/>
          </a:prstGeom>
        </p:spPr>
      </p:pic>
      <p:pic>
        <p:nvPicPr>
          <p:cNvPr id="4" name="Picture 2" descr="C:\Documents and Settings\User\Рабочий стол\вся фигня\2 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284984"/>
            <a:ext cx="2843808" cy="14219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187624" y="1484784"/>
            <a:ext cx="702300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«</a:t>
            </a:r>
            <a:r>
              <a:rPr lang="ru-RU" sz="3600" b="1" cap="none" spc="0" dirty="0" err="1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Здоровьесберегающие</a:t>
            </a:r>
            <a:r>
              <a:rPr lang="ru-RU" sz="3600" b="1" cap="none" spc="0" dirty="0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 технологии</a:t>
            </a:r>
            <a:br>
              <a:rPr lang="ru-RU" sz="3600" b="1" cap="none" spc="0" dirty="0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</a:br>
            <a:r>
              <a:rPr lang="ru-RU" sz="3600" b="1" cap="none" spc="0" dirty="0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в детском саду в соответствии с ФГОС ДО»</a:t>
            </a:r>
            <a:endParaRPr lang="ru-RU" sz="3600" b="1" cap="none" spc="0" dirty="0">
              <a:ln w="11430">
                <a:solidFill>
                  <a:srgbClr val="0099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3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2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124744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4800" b="1" dirty="0" smtClean="0">
                <a:solidFill>
                  <a:srgbClr val="006600"/>
                </a:solidFill>
                <a:latin typeface="Comic Sans MS" pitchFamily="66" charset="0"/>
              </a:rPr>
              <a:t>Формы организации </a:t>
            </a:r>
          </a:p>
          <a:p>
            <a:pPr algn="ctr">
              <a:buFontTx/>
              <a:buNone/>
            </a:pPr>
            <a:r>
              <a:rPr lang="ru-RU" altLang="ru-RU" sz="4800" b="1" dirty="0" err="1" smtClean="0">
                <a:solidFill>
                  <a:srgbClr val="006600"/>
                </a:solidFill>
                <a:latin typeface="Comic Sans MS" pitchFamily="66" charset="0"/>
              </a:rPr>
              <a:t>здоровьесберегающей</a:t>
            </a:r>
            <a:r>
              <a:rPr lang="ru-RU" altLang="ru-RU" sz="4800" b="1" dirty="0" smtClean="0">
                <a:solidFill>
                  <a:srgbClr val="006600"/>
                </a:solidFill>
                <a:latin typeface="Comic Sans MS" pitchFamily="66" charset="0"/>
              </a:rPr>
              <a:t> работы</a:t>
            </a:r>
            <a:endParaRPr lang="ru-RU" altLang="ru-RU" sz="4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Documents and Settings\User\Рабочий стол\вся фигня\0_b4ae1_4cf86c2e_X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897388"/>
            <a:ext cx="1960612" cy="1960612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вся фигня\61427766_myach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356992"/>
            <a:ext cx="1819275" cy="3333750"/>
          </a:xfrm>
          <a:prstGeom prst="rect">
            <a:avLst/>
          </a:prstGeom>
          <a:noFill/>
        </p:spPr>
      </p:pic>
      <p:pic>
        <p:nvPicPr>
          <p:cNvPr id="6149" name="Picture 5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4005064"/>
            <a:ext cx="2286000" cy="1143000"/>
          </a:xfrm>
          <a:prstGeom prst="rect">
            <a:avLst/>
          </a:prstGeom>
          <a:noFill/>
        </p:spPr>
      </p:pic>
      <p:pic>
        <p:nvPicPr>
          <p:cNvPr id="10" name="Picture 5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789040"/>
            <a:ext cx="2286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43557" y="260648"/>
            <a:ext cx="65870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Утренняя гимнастика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3" descr="C:\Documents and Settings\User\Рабочий стол\ГРУППЫ\фото\итоговое физра 2015\IMG_6129.jpg"/>
          <p:cNvPicPr>
            <a:picLocks noChangeAspect="1" noChangeArrowheads="1"/>
          </p:cNvPicPr>
          <p:nvPr/>
        </p:nvPicPr>
        <p:blipFill rotWithShape="1">
          <a:blip r:embed="rId3" cstate="email"/>
          <a:srcRect l="31372"/>
          <a:stretch/>
        </p:blipFill>
        <p:spPr bwMode="auto">
          <a:xfrm>
            <a:off x="3754252" y="4024812"/>
            <a:ext cx="2520280" cy="2633564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ГРУППЫ\фото\стадион и витамины\SAM_08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196752"/>
            <a:ext cx="3552396" cy="2664296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ГРУППЫ\фото\физкультура\IMG_12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5008" y="1230434"/>
            <a:ext cx="3482620" cy="261181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43809" y="188640"/>
            <a:ext cx="59766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Физкультурные занятия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43" name="Picture 3" descr="C:\Documents and Settings\User\Рабочий стол\ГРУППЫ\фото\работа по ФК\спортзал\IMG_11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88640"/>
            <a:ext cx="2040200" cy="1530062"/>
          </a:xfrm>
          <a:prstGeom prst="rect">
            <a:avLst/>
          </a:prstGeom>
          <a:noFill/>
        </p:spPr>
      </p:pic>
      <p:pic>
        <p:nvPicPr>
          <p:cNvPr id="10244" name="Picture 4" descr="C:\Documents and Settings\User\Рабочий стол\ГРУППЫ\фото\12 апреля 2016\IMG_89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1916832"/>
            <a:ext cx="3096344" cy="2248871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ГРУППЫ\фото\физкультура\IMG_12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4293095"/>
            <a:ext cx="3792318" cy="2394343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ГРУППЫ\фото\физкультура\IMG_124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4365104"/>
            <a:ext cx="3096344" cy="2322125"/>
          </a:xfrm>
          <a:prstGeom prst="rect">
            <a:avLst/>
          </a:prstGeom>
          <a:noFill/>
        </p:spPr>
      </p:pic>
      <p:pic>
        <p:nvPicPr>
          <p:cNvPr id="10" name="Picture 2" descr="F:\DSC_740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60031" y="1916832"/>
            <a:ext cx="3517085" cy="232948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Самостоятельная деятельность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194" name="Picture 2" descr="C:\Documents and Settings\User\Рабочий стол\ГРУППЫ\Колобок\фото\IMG_55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556792"/>
            <a:ext cx="3096344" cy="2381470"/>
          </a:xfrm>
          <a:prstGeom prst="rect">
            <a:avLst/>
          </a:prstGeom>
          <a:noFill/>
        </p:spPr>
      </p:pic>
      <p:pic>
        <p:nvPicPr>
          <p:cNvPr id="8195" name="Picture 3" descr="C:\Documents and Settings\User\Рабочий стол\ГРУППЫ\Тополёк\фото 2016\IMG_88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556927"/>
            <a:ext cx="3168352" cy="2376129"/>
          </a:xfrm>
          <a:prstGeom prst="rect">
            <a:avLst/>
          </a:prstGeom>
          <a:noFill/>
        </p:spPr>
      </p:pic>
      <p:pic>
        <p:nvPicPr>
          <p:cNvPr id="8" name="Picture 2" descr="C:\Documents and Settings\User\Рабочий стол\ГРУППЫ\фото\физкультура\IMG_12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410" y="4077072"/>
            <a:ext cx="3456582" cy="2592288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ГРУППЫ\фото\физкультура\IMG_12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4077072"/>
            <a:ext cx="3396755" cy="25474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C:\Documents and Settings\User\Рабочий стол\ГРУППЫ\Солнышко\лето 2015\IMG_65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3068960"/>
            <a:ext cx="2701992" cy="3602861"/>
          </a:xfrm>
          <a:prstGeom prst="rect">
            <a:avLst/>
          </a:prstGeom>
          <a:noFill/>
        </p:spPr>
      </p:pic>
      <p:pic>
        <p:nvPicPr>
          <p:cNvPr id="6" name="Picture 4" descr="C:\Documents and Settings\User\Рабочий стол\ГРУППЫ\Солнышко\лето 2015\IMG_65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3933056"/>
            <a:ext cx="2723781" cy="2160240"/>
          </a:xfrm>
          <a:prstGeom prst="rect">
            <a:avLst/>
          </a:prstGeom>
          <a:noFill/>
        </p:spPr>
      </p:pic>
      <p:pic>
        <p:nvPicPr>
          <p:cNvPr id="9218" name="Picture 2" descr="C:\Documents and Settings\User\Рабочий стол\ГРУППЫ\фото\капитошка,улица\IMG_51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996952"/>
            <a:ext cx="2701844" cy="3602664"/>
          </a:xfrm>
          <a:prstGeom prst="rect">
            <a:avLst/>
          </a:prstGeom>
          <a:noFill/>
        </p:spPr>
      </p:pic>
      <p:pic>
        <p:nvPicPr>
          <p:cNvPr id="9219" name="Picture 3" descr="C:\Documents and Settings\User\Рабочий стол\ГРУППЫ\фото\физ уголок группа\Изображение 1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188640"/>
            <a:ext cx="3563888" cy="2672765"/>
          </a:xfrm>
          <a:prstGeom prst="rect">
            <a:avLst/>
          </a:prstGeom>
          <a:noFill/>
        </p:spPr>
      </p:pic>
      <p:pic>
        <p:nvPicPr>
          <p:cNvPr id="9220" name="Picture 4" descr="C:\Documents and Settings\User\Рабочий стол\ГРУППЫ\фото\ЛЕТО 2016\IMG_026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188640"/>
            <a:ext cx="3552598" cy="26642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88640"/>
            <a:ext cx="57951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Подвижные,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спортивные игры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3315" name="Picture 3" descr="C:\Documents and Settings\User\Рабочий стол\ГРУППЫ\фото\мячи Капельки 2016\IMG_02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1772816"/>
            <a:ext cx="2796624" cy="2097349"/>
          </a:xfrm>
          <a:prstGeom prst="rect">
            <a:avLst/>
          </a:prstGeom>
          <a:noFill/>
        </p:spPr>
      </p:pic>
      <p:pic>
        <p:nvPicPr>
          <p:cNvPr id="13316" name="Picture 4" descr="C:\Documents and Settings\User\Рабочий стол\ГРУППЫ\фото\солнце, воздух и вода 2016\Изображение 2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772816"/>
            <a:ext cx="2880484" cy="2160240"/>
          </a:xfrm>
          <a:prstGeom prst="rect">
            <a:avLst/>
          </a:prstGeom>
          <a:noFill/>
        </p:spPr>
      </p:pic>
      <p:pic>
        <p:nvPicPr>
          <p:cNvPr id="13317" name="Picture 5" descr="C:\Documents and Settings\User\Рабочий стол\ГРУППЫ\фото\фото улица\IMG_33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077072"/>
            <a:ext cx="3823524" cy="2492897"/>
          </a:xfrm>
          <a:prstGeom prst="rect">
            <a:avLst/>
          </a:prstGeom>
          <a:noFill/>
        </p:spPr>
      </p:pic>
      <p:pic>
        <p:nvPicPr>
          <p:cNvPr id="13318" name="Picture 6" descr="C:\Documents and Settings\User\Рабочий стол\ГРУППЫ\фото\капитошка,улица\IMG_516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4077072"/>
            <a:ext cx="3904434" cy="250999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548680"/>
            <a:ext cx="324159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Питание 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 гигиена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266" name="Picture 2" descr="C:\Documents and Settings\User\Рабочий стол\ГРУППЫ\фото\физ уголок группа\IMG_30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1" y="3140968"/>
            <a:ext cx="4608512" cy="3456384"/>
          </a:xfrm>
          <a:prstGeom prst="rect">
            <a:avLst/>
          </a:prstGeom>
          <a:noFill/>
        </p:spPr>
      </p:pic>
      <p:pic>
        <p:nvPicPr>
          <p:cNvPr id="11267" name="Picture 3" descr="C:\Documents and Settings\User\Рабочий стол\ГРУППЫ\фото\физ уголок группа\DSC_74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60648"/>
            <a:ext cx="4022589" cy="2664296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701475" y="3555109"/>
            <a:ext cx="3312564" cy="248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88640"/>
            <a:ext cx="70663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Бодрящая гимнастика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338" name="Picture 2" descr="C:\Documents and Settings\User\Рабочий стол\ГРУППЫ\фото\ЛЕТО 2016\IMG_02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7" y="4275104"/>
            <a:ext cx="3168352" cy="237612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55776" y="3356992"/>
            <a:ext cx="40655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Закаливание</a:t>
            </a:r>
            <a:endParaRPr lang="ru-RU" sz="4800" dirty="0"/>
          </a:p>
        </p:txBody>
      </p:sp>
      <p:pic>
        <p:nvPicPr>
          <p:cNvPr id="14339" name="Picture 3" descr="C:\Documents and Settings\User\Рабочий стол\ГРУППЫ\фото\ЛЕТО 2016\IMG_02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6024" y="4293096"/>
            <a:ext cx="3120352" cy="2340130"/>
          </a:xfrm>
          <a:prstGeom prst="rect">
            <a:avLst/>
          </a:prstGeom>
          <a:noFill/>
        </p:spPr>
      </p:pic>
      <p:pic>
        <p:nvPicPr>
          <p:cNvPr id="10" name="Picture 3" descr="F:\DSC_74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1070969"/>
            <a:ext cx="3261559" cy="21602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Пальчиковая гимнастика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24928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Дыхательная гимнастика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Гимнастика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для глаз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 descr="C:\Documents and Settings\User\Рабочий стол\ГРУППЫ\фото\физкультура\IMG_12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204864"/>
            <a:ext cx="4032448" cy="2320756"/>
          </a:xfrm>
          <a:prstGeom prst="rect">
            <a:avLst/>
          </a:prstGeom>
          <a:noFill/>
        </p:spPr>
      </p:pic>
      <p:pic>
        <p:nvPicPr>
          <p:cNvPr id="5123" name="Picture 3" descr="C:\Documents and Settings\User\Рабочий стол\ГРУППЫ\фото\физкультура\IMG_12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88640"/>
            <a:ext cx="2952328" cy="2214120"/>
          </a:xfrm>
          <a:prstGeom prst="rect">
            <a:avLst/>
          </a:prstGeom>
          <a:noFill/>
        </p:spPr>
      </p:pic>
      <p:pic>
        <p:nvPicPr>
          <p:cNvPr id="5124" name="Picture 4" descr="C:\Documents and Settings\User\Рабочий стол\ГРУППЫ\фото\физкультура\IMG_12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4244040"/>
            <a:ext cx="3024336" cy="22681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55222" y="188640"/>
            <a:ext cx="57871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Занятия из серии 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«Здоровье»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2" descr="C:\Documents and Settings\User\Рабочий стол\ГРУППЫ\фото\день здоровья 2016\IMG_89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844824"/>
            <a:ext cx="3240360" cy="2376264"/>
          </a:xfrm>
          <a:prstGeom prst="rect">
            <a:avLst/>
          </a:prstGeom>
          <a:noFill/>
        </p:spPr>
      </p:pic>
      <p:pic>
        <p:nvPicPr>
          <p:cNvPr id="6146" name="Picture 2" descr="C:\Documents and Settings\User\Рабочий стол\ГРУППЫ\фото\физкультура\IMG_12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772816"/>
            <a:ext cx="3168352" cy="2376128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ГРУППЫ\фото\физкультура\IMG_12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4293096"/>
            <a:ext cx="3182823" cy="238698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вся фигня\0a0de8ec8712679672ee44bea690254b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4457734"/>
            <a:ext cx="1440160" cy="24002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91072" y="2492896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 err="1" smtClean="0">
                <a:solidFill>
                  <a:srgbClr val="FF0000"/>
                </a:solidFill>
                <a:latin typeface="Constantia" pitchFamily="18" charset="0"/>
              </a:rPr>
              <a:t>Здоровьесберегающая</a:t>
            </a:r>
            <a:r>
              <a:rPr lang="ru-RU" sz="2400" b="1" u="sng" dirty="0" smtClean="0">
                <a:solidFill>
                  <a:srgbClr val="FF0000"/>
                </a:solidFill>
                <a:latin typeface="Constantia" pitchFamily="18" charset="0"/>
              </a:rPr>
              <a:t> технология </a:t>
            </a:r>
            <a:br>
              <a:rPr lang="ru-RU" sz="2400" b="1" u="sng" dirty="0" smtClean="0">
                <a:solidFill>
                  <a:srgbClr val="FF0000"/>
                </a:solidFill>
                <a:latin typeface="Constantia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60648"/>
            <a:ext cx="8316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buFontTx/>
              <a:buNone/>
            </a:pPr>
            <a:r>
              <a:rPr lang="ru-RU" altLang="ru-RU" sz="2400" b="1" dirty="0" smtClean="0">
                <a:solidFill>
                  <a:srgbClr val="006600"/>
                </a:solidFill>
              </a:rPr>
              <a:t>« Забота о здоровье —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pPr lvl="1" algn="ctr">
              <a:buFontTx/>
              <a:buNone/>
            </a:pPr>
            <a:r>
              <a:rPr lang="ru-RU" altLang="ru-RU" b="1" dirty="0" smtClean="0">
                <a:solidFill>
                  <a:srgbClr val="0000FF"/>
                </a:solidFill>
                <a:latin typeface="Arial Black" pitchFamily="34" charset="0"/>
              </a:rPr>
              <a:t>                                                         </a:t>
            </a:r>
            <a:r>
              <a:rPr lang="ru-RU" altLang="ru-RU" sz="800" b="1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8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800" b="1" dirty="0" smtClean="0">
                <a:solidFill>
                  <a:srgbClr val="009900"/>
                </a:solidFill>
                <a:latin typeface="Arial Black" pitchFamily="34" charset="0"/>
              </a:rPr>
              <a:t>                                                                                                                   </a:t>
            </a:r>
            <a:r>
              <a:rPr lang="ru-RU" altLang="ru-RU" b="1" dirty="0" smtClean="0">
                <a:solidFill>
                  <a:srgbClr val="009900"/>
                </a:solidFill>
                <a:latin typeface="Arial Black" pitchFamily="34" charset="0"/>
              </a:rPr>
              <a:t>В. А. Сухомлинский</a:t>
            </a:r>
            <a:endParaRPr lang="ru-RU" altLang="ru-RU" sz="2400" b="1" dirty="0" smtClean="0">
              <a:solidFill>
                <a:srgbClr val="009900"/>
              </a:solidFill>
              <a:latin typeface="Arial Black" pitchFamily="34" charset="0"/>
            </a:endParaRPr>
          </a:p>
        </p:txBody>
      </p:sp>
      <p:pic>
        <p:nvPicPr>
          <p:cNvPr id="8" name="Picture 3" descr="C:\Documents and Settings\User\Рабочий стол\вся фигня\0a0de8ec8712679672ee44bea690254b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4221088"/>
            <a:ext cx="1224136" cy="2040226"/>
          </a:xfrm>
          <a:prstGeom prst="rect">
            <a:avLst/>
          </a:prstGeom>
          <a:noFill/>
        </p:spPr>
      </p:pic>
      <p:pic>
        <p:nvPicPr>
          <p:cNvPr id="9" name="Picture 3" descr="C:\Documents and Settings\User\Рабочий стол\вся фигня\0a0de8ec8712679672ee44bea690254b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4149080"/>
            <a:ext cx="1310546" cy="2184242"/>
          </a:xfrm>
          <a:prstGeom prst="rect">
            <a:avLst/>
          </a:prstGeom>
          <a:noFill/>
        </p:spPr>
      </p:pic>
      <p:pic>
        <p:nvPicPr>
          <p:cNvPr id="10" name="Picture 3" descr="C:\Documents and Settings\User\Рабочий стол\вся фигня\0a0de8ec8712679672ee44bea690254b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4817774"/>
            <a:ext cx="1224136" cy="2040226"/>
          </a:xfrm>
          <a:prstGeom prst="rect">
            <a:avLst/>
          </a:prstGeom>
          <a:noFill/>
        </p:spPr>
      </p:pic>
      <p:pic>
        <p:nvPicPr>
          <p:cNvPr id="11" name="Picture 3" descr="C:\Documents and Settings\User\Рабочий стол\вся фигня\0a0de8ec8712679672ee44bea690254b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40352" y="4221088"/>
            <a:ext cx="1224136" cy="20402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1600" y="188640"/>
            <a:ext cx="79544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Технологии музыкального </a:t>
            </a:r>
            <a:b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воздействи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, релаксация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290" name="Picture 2" descr="C:\Documents and Settings\User\Рабочий стол\ГРУППЫ\фото\итоговое физра 2015\IMG_61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48" y="3717032"/>
            <a:ext cx="3734862" cy="2800987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060860"/>
            <a:ext cx="4464496" cy="334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85316" y="188640"/>
            <a:ext cx="61269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Работа с родителями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3" name="Picture 3" descr="C:\Documents and Settings\User\Рабочий стол\ГРУППЫ\фото\А ну-ка, мама\Изображение 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861048"/>
            <a:ext cx="3661066" cy="2745642"/>
          </a:xfrm>
          <a:prstGeom prst="rect">
            <a:avLst/>
          </a:prstGeom>
          <a:noFill/>
        </p:spPr>
      </p:pic>
      <p:pic>
        <p:nvPicPr>
          <p:cNvPr id="15364" name="Picture 4" descr="C:\Documents and Settings\User\Рабочий стол\ГРУППЫ\фото\А ну-ка, мама\Изображение 0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908720"/>
            <a:ext cx="4844793" cy="2880320"/>
          </a:xfrm>
          <a:prstGeom prst="rect">
            <a:avLst/>
          </a:prstGeom>
          <a:noFill/>
        </p:spPr>
      </p:pic>
      <p:pic>
        <p:nvPicPr>
          <p:cNvPr id="15362" name="Picture 2" descr="C:\Documents and Settings\User\Рабочий стол\физкультура\23 февраля тополёк\IMG_34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3861048"/>
            <a:ext cx="3672408" cy="275414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404664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Constantia" pitchFamily="18" charset="0"/>
              </a:rPr>
              <a:t>Вывод</a:t>
            </a:r>
            <a:endParaRPr lang="ru-RU" sz="32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49488" y="1052736"/>
            <a:ext cx="6715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nstantia" pitchFamily="18" charset="0"/>
              </a:rPr>
              <a:t>Использование </a:t>
            </a:r>
            <a:r>
              <a:rPr lang="ru-RU" sz="2400" b="1" dirty="0" err="1" smtClean="0">
                <a:latin typeface="Constantia" pitchFamily="18" charset="0"/>
              </a:rPr>
              <a:t>здоровьесберегающих</a:t>
            </a:r>
            <a:r>
              <a:rPr lang="ru-RU" sz="2400" b="1" dirty="0" smtClean="0">
                <a:latin typeface="Constantia" pitchFamily="18" charset="0"/>
              </a:rPr>
              <a:t> технологий в дошкольном учреждении имеет огромное значение в процессе оптимизации двигательной активности, способствует разностороннему развитию, укреплению здоровья детей и овладению навыками </a:t>
            </a:r>
            <a:r>
              <a:rPr lang="ru-RU" sz="2400" b="1" dirty="0" err="1" smtClean="0">
                <a:latin typeface="Constantia" pitchFamily="18" charset="0"/>
              </a:rPr>
              <a:t>самооздоровления</a:t>
            </a:r>
            <a:r>
              <a:rPr lang="ru-RU" sz="2400" b="1" dirty="0" smtClean="0">
                <a:latin typeface="Constantia" pitchFamily="18" charset="0"/>
              </a:rPr>
              <a:t>. </a:t>
            </a:r>
            <a:br>
              <a:rPr lang="ru-RU" sz="2400" b="1" dirty="0" smtClean="0">
                <a:latin typeface="Constantia" pitchFamily="18" charset="0"/>
              </a:rPr>
            </a:br>
            <a:r>
              <a:rPr lang="ru-RU" sz="2400" b="1" dirty="0" smtClean="0">
                <a:latin typeface="Constantia" pitchFamily="18" charset="0"/>
              </a:rPr>
              <a:t>Поэтому в ДОУ необходим поиск, изучение и внедрение эффективных технологий и методик оздоровления.</a:t>
            </a:r>
            <a:endParaRPr lang="ru-RU" sz="2400" b="1" dirty="0">
              <a:latin typeface="Constantia" pitchFamily="18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692696"/>
            <a:ext cx="478528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</a:t>
            </a:r>
            <a:b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 </a:t>
            </a:r>
            <a:b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внимание!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7" name="Picture 3" descr="C:\Documents and Settings\User\Рабочий стол\вся фигня\119585_html_m694103a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77072"/>
            <a:ext cx="2228850" cy="3143250"/>
          </a:xfrm>
          <a:prstGeom prst="rect">
            <a:avLst/>
          </a:prstGeom>
          <a:noFill/>
        </p:spPr>
      </p:pic>
      <p:pic>
        <p:nvPicPr>
          <p:cNvPr id="16389" name="Picture 5" descr="C:\Documents and Settings\User\Рабочий стол\вся фигня\0_ab681_d9c70fb0_orig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524250"/>
            <a:ext cx="3333750" cy="3333750"/>
          </a:xfrm>
          <a:prstGeom prst="rect">
            <a:avLst/>
          </a:prstGeom>
          <a:noFill/>
        </p:spPr>
      </p:pic>
      <p:pic>
        <p:nvPicPr>
          <p:cNvPr id="16390" name="Picture 6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988840"/>
            <a:ext cx="2286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6084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/>
            </a:r>
            <a:b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/>
            </a:r>
            <a:b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Цель </a:t>
            </a:r>
            <a:r>
              <a:rPr lang="ru-RU" sz="2400" b="1" dirty="0" err="1" smtClean="0">
                <a:solidFill>
                  <a:srgbClr val="006600"/>
                </a:solidFill>
                <a:latin typeface="Constantia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 технологий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 – обеспечить дошкольнику возможность сохранения здоровья, сформировать у него необходимые знания, умения и навыки  по здоровому образу жизни, научить использовать полученные знания в повседневной жизни.</a:t>
            </a:r>
            <a:endParaRPr lang="ru-RU" sz="24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836712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006600"/>
              </a:solidFill>
              <a:latin typeface="Constantia" pitchFamily="18" charset="0"/>
            </a:endParaRPr>
          </a:p>
          <a:p>
            <a:endParaRPr lang="ru-RU" sz="2800" b="1" dirty="0" smtClean="0">
              <a:solidFill>
                <a:srgbClr val="006600"/>
              </a:solidFill>
              <a:latin typeface="Constantia" pitchFamily="18" charset="0"/>
            </a:endParaRPr>
          </a:p>
          <a:p>
            <a:endParaRPr lang="ru-RU" sz="2800" b="1" dirty="0" smtClean="0">
              <a:solidFill>
                <a:srgbClr val="006600"/>
              </a:solidFill>
              <a:latin typeface="Constantia" pitchFamily="18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                 </a:t>
            </a:r>
            <a:r>
              <a:rPr lang="ru-RU" sz="2400" b="1" u="sng" dirty="0" smtClean="0">
                <a:solidFill>
                  <a:srgbClr val="006600"/>
                </a:solidFill>
                <a:latin typeface="Constantia" pitchFamily="18" charset="0"/>
              </a:rPr>
              <a:t>Задачи </a:t>
            </a:r>
            <a:r>
              <a:rPr lang="ru-RU" sz="2400" b="1" u="sng" dirty="0" err="1" smtClean="0">
                <a:solidFill>
                  <a:srgbClr val="006600"/>
                </a:solidFill>
                <a:latin typeface="Constantia" pitchFamily="18" charset="0"/>
              </a:rPr>
              <a:t>здоровьесбережения</a:t>
            </a:r>
            <a:r>
              <a:rPr lang="ru-RU" sz="2000" b="1" u="sng" dirty="0" smtClean="0">
                <a:solidFill>
                  <a:srgbClr val="006600"/>
                </a:solidFill>
                <a:latin typeface="Constantia" pitchFamily="18" charset="0"/>
              </a:rPr>
              <a:t> </a:t>
            </a:r>
            <a:endParaRPr lang="ru-RU" sz="2400" b="1" u="sng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564904"/>
            <a:ext cx="7272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сохранение здоровья детей и повышение   </a:t>
            </a:r>
            <a:b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    двигательной активности и умственной </a:t>
            </a:r>
            <a:b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     работоспособности </a:t>
            </a:r>
            <a:r>
              <a:rPr lang="ru-RU" sz="1600" b="1" dirty="0" smtClean="0">
                <a:solidFill>
                  <a:srgbClr val="009900"/>
                </a:solidFill>
                <a:latin typeface="Constantia" pitchFamily="18" charset="0"/>
              </a:rPr>
              <a:t/>
            </a:r>
            <a:br>
              <a:rPr lang="ru-RU" sz="1600" b="1" dirty="0" smtClean="0">
                <a:solidFill>
                  <a:srgbClr val="009900"/>
                </a:solidFill>
                <a:latin typeface="Constantia" pitchFamily="18" charset="0"/>
              </a:rPr>
            </a:br>
            <a:endParaRPr lang="ru-RU" sz="1600" b="1" dirty="0" smtClean="0">
              <a:solidFill>
                <a:srgbClr val="009900"/>
              </a:solidFill>
              <a:latin typeface="Constantia" pitchFamily="18" charset="0"/>
            </a:endParaRP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создание положительного эмоционального </a:t>
            </a:r>
            <a:b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    настроя и снятие </a:t>
            </a:r>
            <a:r>
              <a:rPr lang="ru-RU" b="1" dirty="0" err="1" smtClean="0">
                <a:solidFill>
                  <a:srgbClr val="009900"/>
                </a:solidFill>
                <a:latin typeface="Constantia" pitchFamily="18" charset="0"/>
              </a:rPr>
              <a:t>психоэмоционального</a:t>
            </a: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 </a:t>
            </a:r>
            <a:b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    напряжения</a:t>
            </a:r>
            <a:r>
              <a:rPr lang="ru-RU" sz="1600" b="1" dirty="0" smtClean="0">
                <a:solidFill>
                  <a:srgbClr val="009900"/>
                </a:solidFill>
                <a:latin typeface="Constantia" pitchFamily="18" charset="0"/>
              </a:rPr>
              <a:t/>
            </a:r>
            <a:br>
              <a:rPr lang="ru-RU" sz="1600" b="1" dirty="0" smtClean="0">
                <a:solidFill>
                  <a:srgbClr val="009900"/>
                </a:solidFill>
                <a:latin typeface="Constantia" pitchFamily="18" charset="0"/>
              </a:rPr>
            </a:br>
            <a:endParaRPr lang="ru-RU" sz="1600" b="1" dirty="0" smtClean="0">
              <a:solidFill>
                <a:srgbClr val="009900"/>
              </a:solidFill>
              <a:latin typeface="Constantia" pitchFamily="18" charset="0"/>
            </a:endParaRP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создание адекватных условий для развития, </a:t>
            </a:r>
            <a:b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latin typeface="Constantia" pitchFamily="18" charset="0"/>
              </a:rPr>
              <a:t>    обучения, оздоровления детей</a:t>
            </a:r>
          </a:p>
        </p:txBody>
      </p:sp>
      <p:pic>
        <p:nvPicPr>
          <p:cNvPr id="3076" name="Picture 4" descr="C:\Documents and Settings\User\Рабочий стол\вся фигня\1628048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327509"/>
            <a:ext cx="1428855" cy="2449465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вся фигня\1634633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6296" y="3132495"/>
            <a:ext cx="2086284" cy="372550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952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4488" y="274638"/>
            <a:ext cx="576064" cy="991220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88640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tantia" pitchFamily="18" charset="0"/>
              </a:rPr>
              <a:t>Виды </a:t>
            </a:r>
            <a:r>
              <a:rPr lang="ru-RU" sz="3200" b="1" dirty="0" err="1" smtClean="0">
                <a:solidFill>
                  <a:srgbClr val="006600"/>
                </a:solidFill>
                <a:latin typeface="Constantia" pitchFamily="18" charset="0"/>
              </a:rPr>
              <a:t>здоровьесберегающих</a:t>
            </a:r>
            <a:r>
              <a:rPr lang="ru-RU" sz="3200" b="1" dirty="0" smtClean="0">
                <a:solidFill>
                  <a:srgbClr val="006600"/>
                </a:solidFill>
                <a:latin typeface="Constantia" pitchFamily="18" charset="0"/>
              </a:rPr>
              <a:t> </a:t>
            </a:r>
            <a:br>
              <a:rPr lang="ru-RU" sz="32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3200" b="1" dirty="0" smtClean="0">
                <a:solidFill>
                  <a:srgbClr val="006600"/>
                </a:solidFill>
                <a:latin typeface="Constantia" pitchFamily="18" charset="0"/>
              </a:rPr>
              <a:t>технологий в ДОУ</a:t>
            </a:r>
            <a:endParaRPr lang="ru-RU" sz="3200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412776"/>
            <a:ext cx="68407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200" b="1" dirty="0" err="1" smtClean="0">
                <a:solidFill>
                  <a:srgbClr val="009900"/>
                </a:solidFill>
                <a:latin typeface="Constantia" pitchFamily="18" charset="0"/>
              </a:rPr>
              <a:t>медико-профuлактические</a:t>
            </a: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;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физкультурно-оздоровительные;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технологии обеспечения социально-</a:t>
            </a:r>
            <a:b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   психологического благополучия ребенка;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200" b="1" dirty="0" err="1" smtClean="0">
                <a:solidFill>
                  <a:srgbClr val="009900"/>
                </a:solidFill>
                <a:latin typeface="Constantia" pitchFamily="18" charset="0"/>
              </a:rPr>
              <a:t>здоровьесбережения</a:t>
            </a: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и </a:t>
            </a:r>
            <a:r>
              <a:rPr lang="ru-RU" sz="2200" b="1" dirty="0" err="1" smtClean="0">
                <a:solidFill>
                  <a:srgbClr val="009900"/>
                </a:solidFill>
                <a:latin typeface="Constantia" pitchFamily="18" charset="0"/>
              </a:rPr>
              <a:t>здоровьеобогащения</a:t>
            </a: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</a:t>
            </a:r>
            <a:b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   педагогов дошкольного образования;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200" b="1" dirty="0" err="1" smtClean="0">
                <a:solidFill>
                  <a:srgbClr val="009900"/>
                </a:solidFill>
                <a:latin typeface="Constantia" pitchFamily="18" charset="0"/>
              </a:rPr>
              <a:t>здоровьесберегающие</a:t>
            </a: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образовательные </a:t>
            </a:r>
            <a:b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   технологии в детском саду;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технологии </a:t>
            </a:r>
            <a:r>
              <a:rPr lang="ru-RU" sz="2200" b="1" dirty="0" err="1" smtClean="0">
                <a:solidFill>
                  <a:srgbClr val="009900"/>
                </a:solidFill>
                <a:latin typeface="Constantia" pitchFamily="18" charset="0"/>
              </a:rPr>
              <a:t>валеологического</a:t>
            </a: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просвещения </a:t>
            </a:r>
            <a:b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Constantia" pitchFamily="18" charset="0"/>
              </a:rPr>
              <a:t>    родителей.</a:t>
            </a:r>
            <a:endParaRPr lang="ru-RU" sz="2200" b="1" dirty="0">
              <a:solidFill>
                <a:srgbClr val="009900"/>
              </a:solidFill>
              <a:latin typeface="Constantia" pitchFamily="18" charset="0"/>
            </a:endParaRPr>
          </a:p>
        </p:txBody>
      </p:sp>
      <p:pic>
        <p:nvPicPr>
          <p:cNvPr id="4098" name="Picture 2" descr="C:\Documents and Settings\User\Рабочий стол\вся фигня\MerryGoRoundKids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05031" y="4509121"/>
            <a:ext cx="3011385" cy="2348880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вся фигня\367428730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988840"/>
            <a:ext cx="828600" cy="6747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6600"/>
                </a:solidFill>
                <a:latin typeface="Constantia" pitchFamily="18" charset="0"/>
              </a:rPr>
              <a:t>Медико-профuлактические</a:t>
            </a:r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 технологии</a:t>
            </a:r>
            <a:endParaRPr lang="ru-RU" sz="2400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620688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В дошкольном образовании технологии, обеспечивающие сохранение и приумножение здоровья детей под руководством медицинского персонала ДОУ в соответствии с медицинскими требованиями и нормами, с использованием медицинских средств. К ним относятся следующие технологии: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организация мониторинга здоровья дошкольников и </a:t>
            </a:r>
            <a:b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   разработка рекомендаций по оптимизации детского здоровья;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организация и контроль питания детей раннего и дошкольного </a:t>
            </a:r>
            <a:b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    возраста, физического развития дошкольников, закаливания;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организация профилактических мероприятий в детском саду;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организация контроля и помощь в обеспечении требований </a:t>
            </a:r>
            <a:b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   </a:t>
            </a:r>
            <a:r>
              <a:rPr lang="ru-RU" sz="2000" b="1" dirty="0" err="1" smtClean="0">
                <a:solidFill>
                  <a:srgbClr val="006600"/>
                </a:solidFill>
                <a:latin typeface="Constantia" pitchFamily="18" charset="0"/>
              </a:rPr>
              <a:t>СанПиНов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;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организация </a:t>
            </a:r>
            <a:r>
              <a:rPr lang="ru-RU" sz="2000" b="1" dirty="0" err="1" smtClean="0">
                <a:solidFill>
                  <a:srgbClr val="006600"/>
                </a:solidFill>
                <a:latin typeface="Constantia" pitchFamily="18" charset="0"/>
              </a:rPr>
              <a:t>здоровьесберегающей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среды в ДОУ.</a:t>
            </a:r>
            <a:endParaRPr lang="ru-RU" sz="20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pic>
        <p:nvPicPr>
          <p:cNvPr id="1027" name="Picture 3" descr="C:\Documents and Settings\User\Рабочий стол\вся фигня\image004_11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4509120"/>
            <a:ext cx="2348880" cy="234888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вся фигня\0_ab638_4c1ce59c_orig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3789040"/>
            <a:ext cx="3275856" cy="32758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Физкультурно-оздоровительные технологии</a:t>
            </a:r>
            <a:endParaRPr lang="ru-RU" sz="2400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6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Constantia" pitchFamily="18" charset="0"/>
              </a:rPr>
              <a:t>В дошкольном образовании –технологии, направленные на физическое развитие и укрепление здоровья ребенка: развитие физических качеств, двигательной активности и становление физической культуры дошкольников, закаливание, дыхательная гимнастика, массаж и </a:t>
            </a:r>
            <a:r>
              <a:rPr lang="ru-RU" b="1" dirty="0" err="1" smtClean="0">
                <a:solidFill>
                  <a:srgbClr val="006600"/>
                </a:solidFill>
                <a:latin typeface="Constantia" pitchFamily="18" charset="0"/>
              </a:rPr>
              <a:t>самомассаж</a:t>
            </a:r>
            <a:r>
              <a:rPr lang="ru-RU" b="1" dirty="0" smtClean="0">
                <a:solidFill>
                  <a:srgbClr val="006600"/>
                </a:solidFill>
                <a:latin typeface="Constantia" pitchFamily="18" charset="0"/>
              </a:rPr>
              <a:t>, профилактика плоскостопия и формирование правильной осанки, оздоровительные процедуры на тренажерах, воспитание привычки к повседневной физической активности и заботе о здоровье и др. Реализация этих технологий, как правило, осуществляется специалистами по физическому воспитанию и воспитателями ДОУ в условиях специально организованных форм оздоровительной работы. Отдельные приемы этих технологий широко используются педагогами дошкольного образования в разных формах организации педагогического процесса: на занятиях и прогулках, в режимные моменты и в свободной деятельности детей, в ходе педагогического взаимодействия взрослого с ребенком и др.</a:t>
            </a:r>
            <a:endParaRPr lang="ru-RU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pic>
        <p:nvPicPr>
          <p:cNvPr id="2050" name="Picture 2" descr="C:\Documents and Settings\User\Рабочий стол\вся фигня\1077329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4528747"/>
            <a:ext cx="1830127" cy="2329253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вся фигня\1392772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4852751"/>
            <a:ext cx="1771304" cy="200524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Технологии социально-психологического благополучия ребёнка</a:t>
            </a:r>
            <a:endParaRPr lang="ru-RU" sz="2400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08720"/>
            <a:ext cx="8892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Технологии, обеспечивающие психическое и социальное здоровье ребёнка-дошкольника. Основная задача этих технологий обеспечение эмоциональной комфортности и позитивного психологического самочувствия ребёнка в процессе общения со сверстниками и взрослыми в детском саду и семье, обеспечение социально-эмоционального благополучия дошкольника. Реализацией данных технологий занимается психолог посредством специально организованных встреч с детьми, а также воспитатель и специалисты дошкольного образования в текущем педагогическом процессе ДОУ. К этому виду технологий можно отнести технологии психологического и психолого-педагогического сопровождения развития ребёнка в педагогическом процессе ДОУ.</a:t>
            </a:r>
            <a:endParaRPr lang="ru-RU" sz="20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pic>
        <p:nvPicPr>
          <p:cNvPr id="3074" name="Picture 2" descr="C:\Documents and Settings\User\Рабочий стол\вся фигня\0_5f856_e9d952aa_L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4365104"/>
            <a:ext cx="3600400" cy="30037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6600"/>
                </a:solidFill>
                <a:latin typeface="Constantia" pitchFamily="18" charset="0"/>
              </a:rPr>
              <a:t>Здоровьесберегающие</a:t>
            </a:r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 образовательные </a:t>
            </a:r>
            <a:b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2400" b="1" dirty="0" smtClean="0">
                <a:solidFill>
                  <a:srgbClr val="006600"/>
                </a:solidFill>
                <a:latin typeface="Constantia" pitchFamily="18" charset="0"/>
              </a:rPr>
              <a:t>технологии</a:t>
            </a:r>
            <a:endParaRPr lang="ru-RU" sz="2400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Constantia" pitchFamily="18" charset="0"/>
              </a:rPr>
              <a:t>В детском саду – это прежде всего технологии воспитания </a:t>
            </a:r>
            <a:r>
              <a:rPr lang="ru-RU" b="1" dirty="0" err="1" smtClean="0">
                <a:solidFill>
                  <a:srgbClr val="006600"/>
                </a:solidFill>
                <a:latin typeface="Constantia" pitchFamily="18" charset="0"/>
              </a:rPr>
              <a:t>валеологической</a:t>
            </a:r>
            <a:r>
              <a:rPr lang="ru-RU" b="1" dirty="0" smtClean="0">
                <a:solidFill>
                  <a:srgbClr val="006600"/>
                </a:solidFill>
                <a:latin typeface="Constantia" pitchFamily="18" charset="0"/>
              </a:rPr>
              <a:t> культуры или культуры здоровья дошкольников. В дошкольной педагогике к наиболее значимым видам технологий относятся технологии личностно-ориентированного воспитания и обучения дошкольников. Ведущий принцип таких технологий – учёт личностных особенностей ребёнка, индивидуальной логики его развития, учёт детских интересов и предпочтений в содержании и видах деятельности в ходе воспитания и обучения. Построение педагогического процесса с ориентацией на личность ребёнка закономерным образом содействует его благополучному существованию, а значит здоровью.</a:t>
            </a:r>
            <a:endParaRPr lang="ru-RU" sz="16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pic>
        <p:nvPicPr>
          <p:cNvPr id="4098" name="Picture 2" descr="C:\Documents and Settings\User\Рабочий стол\вся фигня\0_ab667_2d1ef380_orig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498506" y="5126633"/>
            <a:ext cx="1645494" cy="173136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26064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Технологии </a:t>
            </a:r>
            <a:r>
              <a:rPr lang="ru-RU" sz="2800" b="1" dirty="0" err="1" smtClean="0">
                <a:solidFill>
                  <a:srgbClr val="006600"/>
                </a:solidFill>
                <a:latin typeface="Constantia" pitchFamily="18" charset="0"/>
              </a:rPr>
              <a:t>валеологического</a:t>
            </a:r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 просвещения родителей</a:t>
            </a:r>
            <a:endParaRPr lang="ru-RU" sz="2800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6876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-это технологии, направленные на обеспечение </a:t>
            </a:r>
            <a:r>
              <a:rPr lang="ru-RU" sz="2000" b="1" dirty="0" err="1" smtClean="0">
                <a:solidFill>
                  <a:srgbClr val="006600"/>
                </a:solidFill>
                <a:latin typeface="Constantia" pitchFamily="18" charset="0"/>
              </a:rPr>
              <a:t>валеологической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образованности родителей воспитанников ДОУ, обретение ими </a:t>
            </a:r>
            <a:r>
              <a:rPr lang="ru-RU" sz="2000" b="1" dirty="0" err="1" smtClean="0">
                <a:solidFill>
                  <a:srgbClr val="006600"/>
                </a:solidFill>
                <a:latin typeface="Constantia" pitchFamily="18" charset="0"/>
              </a:rPr>
              <a:t>валеологической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компетентности. </a:t>
            </a:r>
            <a:r>
              <a:rPr lang="ru-RU" sz="2000" b="1" dirty="0" err="1" smtClean="0">
                <a:solidFill>
                  <a:srgbClr val="006600"/>
                </a:solidFill>
                <a:latin typeface="Constantia" pitchFamily="18" charset="0"/>
              </a:rPr>
              <a:t>Валеологическое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 </a:t>
            </a:r>
            <a:r>
              <a:rPr lang="ru-RU" sz="2000" b="1" u="sng" dirty="0" smtClean="0">
                <a:solidFill>
                  <a:srgbClr val="006600"/>
                </a:solidFill>
                <a:latin typeface="Constantia" pitchFamily="18" charset="0"/>
              </a:rPr>
              <a:t>образование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 родителей надо рассматривать как непрерывный процесс </a:t>
            </a:r>
            <a:r>
              <a:rPr lang="ru-RU" sz="2000" b="1" dirty="0" err="1" smtClean="0">
                <a:solidFill>
                  <a:srgbClr val="006600"/>
                </a:solidFill>
                <a:latin typeface="Constantia" pitchFamily="18" charset="0"/>
              </a:rPr>
              <a:t>валеологического</a:t>
            </a:r>
            <a:r>
              <a:rPr lang="ru-RU" sz="2000" b="1" dirty="0" smtClean="0">
                <a:solidFill>
                  <a:srgbClr val="006600"/>
                </a:solidFill>
                <a:latin typeface="Constantia" pitchFamily="18" charset="0"/>
              </a:rPr>
              <a:t> просвещения всех членов семьи.</a:t>
            </a:r>
            <a:endParaRPr lang="ru-RU" sz="20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pic>
        <p:nvPicPr>
          <p:cNvPr id="5122" name="Picture 2" descr="C:\Documents and Settings\User\Рабочий стол\вся фигня\0_ab6df_9d4d6a53_orig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3545632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475</Words>
  <Application>Microsoft Office PowerPoint</Application>
  <PresentationFormat>Экран (4:3)</PresentationFormat>
  <Paragraphs>52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  Цель здоровьесберегающих технологий – обеспечить дошкольнику возможность сохранения здоровья, сформировать у него необходимые знания, умения и навыки  по здоровому образу жизни, научить использовать полученные знания в повседневной жизни.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157</cp:revision>
  <dcterms:modified xsi:type="dcterms:W3CDTF">2022-11-05T22:43:53Z</dcterms:modified>
</cp:coreProperties>
</file>