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4" r:id="rId3"/>
    <p:sldId id="259" r:id="rId4"/>
    <p:sldId id="258" r:id="rId5"/>
    <p:sldId id="276" r:id="rId6"/>
    <p:sldId id="277" r:id="rId7"/>
    <p:sldId id="278" r:id="rId8"/>
    <p:sldId id="279" r:id="rId9"/>
    <p:sldId id="280" r:id="rId10"/>
    <p:sldId id="260" r:id="rId11"/>
    <p:sldId id="263" r:id="rId12"/>
    <p:sldId id="261" r:id="rId13"/>
    <p:sldId id="262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81" r:id="rId25"/>
    <p:sldId id="27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300"/>
    <a:srgbClr val="FF00FF"/>
    <a:srgbClr val="FFFF00"/>
    <a:srgbClr val="8B74FE"/>
    <a:srgbClr val="067A6F"/>
    <a:srgbClr val="000000"/>
    <a:srgbClr val="000066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13641C-3FE1-49C9-86B4-10E1E2205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0F2F9F-6C95-4934-8727-5044B5B68C43}" type="slidenum">
              <a:rPr lang="ru-RU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276389-0855-4521-AD56-C5116A6A7D20}" type="slidenum">
              <a:rPr lang="ru-RU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FE16BA-0996-4A26-B0C5-5729D6E1482D}" type="slidenum">
              <a:rPr lang="ru-RU" smtClean="0">
                <a:latin typeface="Arial" pitchFamily="34" charset="0"/>
                <a:cs typeface="Arial" pitchFamily="34" charset="0"/>
              </a:rPr>
              <a:pPr/>
              <a:t>16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E27749-3D0C-4820-9E0F-027FCD32457C}" type="slidenum">
              <a:rPr lang="ru-RU" smtClean="0">
                <a:latin typeface="Arial" pitchFamily="34" charset="0"/>
                <a:cs typeface="Arial" pitchFamily="34" charset="0"/>
              </a:rPr>
              <a:pPr/>
              <a:t>17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53E495-AD35-46D4-A57F-980F98BB7B8F}" type="slidenum">
              <a:rPr lang="ru-RU" smtClean="0">
                <a:latin typeface="Arial" pitchFamily="34" charset="0"/>
                <a:cs typeface="Arial" pitchFamily="34" charset="0"/>
              </a:rPr>
              <a:pPr/>
              <a:t>18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2E08C3-1A00-46B8-BED7-3C26B0147051}" type="slidenum">
              <a:rPr lang="ru-RU" smtClean="0">
                <a:latin typeface="Arial" pitchFamily="34" charset="0"/>
                <a:cs typeface="Arial" pitchFamily="34" charset="0"/>
              </a:rPr>
              <a:pPr/>
              <a:t>19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12ACB0-DC77-4921-B8CC-6CC0D4F00404}" type="slidenum">
              <a:rPr lang="ru-RU" smtClean="0">
                <a:latin typeface="Arial" pitchFamily="34" charset="0"/>
                <a:cs typeface="Arial" pitchFamily="34" charset="0"/>
              </a:rPr>
              <a:pPr/>
              <a:t>20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C50B75-5FA0-42EB-BF06-23F0BB20E60D}" type="slidenum">
              <a:rPr lang="ru-RU" smtClean="0">
                <a:latin typeface="Arial" pitchFamily="34" charset="0"/>
                <a:cs typeface="Arial" pitchFamily="34" charset="0"/>
              </a:rPr>
              <a:pPr/>
              <a:t>21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E1834D-D0C8-4B6C-A38A-ED9F3B7FC2FF}" type="slidenum">
              <a:rPr lang="ru-RU" smtClean="0">
                <a:latin typeface="Arial" pitchFamily="34" charset="0"/>
                <a:cs typeface="Arial" pitchFamily="34" charset="0"/>
              </a:rPr>
              <a:pPr/>
              <a:t>22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FF69BD-057C-4488-809D-B7BBEC16F3CD}" type="slidenum">
              <a:rPr lang="ru-RU" smtClean="0">
                <a:latin typeface="Arial" pitchFamily="34" charset="0"/>
                <a:cs typeface="Arial" pitchFamily="34" charset="0"/>
              </a:rPr>
              <a:pPr/>
              <a:t>23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62F0B-E935-45FA-99F6-8C45D873AA3D}" type="slidenum">
              <a:rPr lang="ru-RU" smtClean="0">
                <a:latin typeface="Arial" pitchFamily="34" charset="0"/>
                <a:cs typeface="Arial" pitchFamily="34" charset="0"/>
              </a:rPr>
              <a:pPr/>
              <a:t>25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04E51B-D535-447A-8F75-65AA9E428EE0}" type="slidenum">
              <a:rPr lang="ru-RU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5F96CA-5412-49DA-847A-4B61B6401664}" type="slidenum">
              <a:rPr lang="ru-RU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F411D4-21D8-4F1D-B0ED-1363BBEB8769}" type="slidenum">
              <a:rPr lang="ru-RU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557252-3A45-4C5B-AF21-B575E345A660}" type="slidenum">
              <a:rPr lang="ru-RU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E82DDA-828A-4A7D-A151-D970D18ADF4C}" type="slidenum">
              <a:rPr lang="ru-RU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36653A-BC5D-46D3-96AC-0BCB9202BC6D}" type="slidenum">
              <a:rPr lang="ru-RU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BFC97A-C655-4403-B8E1-5B25759C01B1}" type="slidenum">
              <a:rPr lang="ru-RU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AE0FF0-EFBA-4569-86B4-3B8417EF4C68}" type="slidenum">
              <a:rPr lang="ru-RU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2B926-3342-4DF0-9E3D-5889E2CB1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19101-4245-45AB-A71B-C70285887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7729B-B263-456D-8024-13EC325BD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C4DBF-1030-40D3-9E45-1F124B9A2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7DB00-961B-486F-A9C7-B5897F83C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6EE4A-3BA0-432D-A2B2-A35C039F5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B3281-61F1-47BD-BEFD-3B192AA9A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C36BB-AF10-4A7C-A6D0-EC645DC81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DDEEB-9E26-4A58-97A3-EEE4BF98DE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7AEF0-566D-43D4-83D2-3C6770B67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FEC26-F987-40A9-9110-6A955A802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4E25675-9D5B-45FF-8298-4586D3C9B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88913"/>
            <a:ext cx="8675688" cy="5976937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9600" smtClean="0"/>
              <a:t>Экономика </a:t>
            </a:r>
            <a:br>
              <a:rPr lang="ru-RU" sz="9600" smtClean="0"/>
            </a:br>
            <a:r>
              <a:rPr lang="ru-RU" sz="9600" smtClean="0"/>
              <a:t>и </a:t>
            </a:r>
            <a:br>
              <a:rPr lang="ru-RU" sz="9600" smtClean="0"/>
            </a:br>
            <a:r>
              <a:rPr lang="ru-RU" sz="9600" smtClean="0"/>
              <a:t>государство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3714750" y="0"/>
            <a:ext cx="2286000" cy="500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400" smtClean="0">
                <a:solidFill>
                  <a:schemeClr val="tx1"/>
                </a:solidFill>
                <a:latin typeface="Times New Roman" pitchFamily="18" charset="0"/>
              </a:rPr>
              <a:t>pptcloud.ru</a:t>
            </a:r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ru-RU" sz="5400" smtClean="0">
                <a:solidFill>
                  <a:srgbClr val="003300"/>
                </a:solidFill>
              </a:rPr>
              <a:t>Общественные блага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500438"/>
            <a:ext cx="8229600" cy="3357562"/>
          </a:xfrm>
          <a:solidFill>
            <a:schemeClr val="tx1"/>
          </a:solidFill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 </a:t>
            </a:r>
            <a:r>
              <a:rPr lang="ru-RU" b="1" smtClean="0">
                <a:solidFill>
                  <a:srgbClr val="003300"/>
                </a:solidFill>
              </a:rPr>
              <a:t>Товары и услуги предоставляемые государством его гражданам на равных началах. Для производства общественных благ необходимы значительные финансовые средства, и государство получает их, собирая налоги.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H="1">
            <a:off x="1619250" y="1125538"/>
            <a:ext cx="288925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Oval 6"/>
          <p:cNvSpPr>
            <a:spLocks noChangeArrowheads="1"/>
          </p:cNvSpPr>
          <p:nvPr/>
        </p:nvSpPr>
        <p:spPr bwMode="auto">
          <a:xfrm>
            <a:off x="0" y="1773238"/>
            <a:ext cx="2555875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/>
              <a:t>Оборона</a:t>
            </a:r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>
            <a:off x="3924300" y="1125538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5" name="Oval 8"/>
          <p:cNvSpPr>
            <a:spLocks noChangeArrowheads="1"/>
          </p:cNvSpPr>
          <p:nvPr/>
        </p:nvSpPr>
        <p:spPr bwMode="auto">
          <a:xfrm>
            <a:off x="2484438" y="1916113"/>
            <a:ext cx="3024187" cy="14414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/>
              <a:t>Бесплатное</a:t>
            </a:r>
            <a:endParaRPr lang="ru-RU" sz="2800" b="0"/>
          </a:p>
          <a:p>
            <a:pPr algn="ctr"/>
            <a:r>
              <a:rPr lang="ru-RU" sz="2800"/>
              <a:t>образование</a:t>
            </a:r>
          </a:p>
        </p:txBody>
      </p:sp>
      <p:sp>
        <p:nvSpPr>
          <p:cNvPr id="22536" name="Oval 10"/>
          <p:cNvSpPr>
            <a:spLocks noChangeArrowheads="1"/>
          </p:cNvSpPr>
          <p:nvPr/>
        </p:nvSpPr>
        <p:spPr bwMode="auto">
          <a:xfrm>
            <a:off x="5076825" y="1412875"/>
            <a:ext cx="2879725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/>
              <a:t>Поликлиники</a:t>
            </a:r>
          </a:p>
        </p:txBody>
      </p:sp>
      <p:sp>
        <p:nvSpPr>
          <p:cNvPr id="22537" name="Oval 12"/>
          <p:cNvSpPr>
            <a:spLocks noChangeArrowheads="1"/>
          </p:cNvSpPr>
          <p:nvPr/>
        </p:nvSpPr>
        <p:spPr bwMode="auto">
          <a:xfrm>
            <a:off x="7092950" y="2492375"/>
            <a:ext cx="2051050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/>
              <a:t>Парки</a:t>
            </a:r>
          </a:p>
        </p:txBody>
      </p:sp>
      <p:sp>
        <p:nvSpPr>
          <p:cNvPr id="22538" name="Line 13"/>
          <p:cNvSpPr>
            <a:spLocks noChangeShapeType="1"/>
          </p:cNvSpPr>
          <p:nvPr/>
        </p:nvSpPr>
        <p:spPr bwMode="auto">
          <a:xfrm>
            <a:off x="8027988" y="1196975"/>
            <a:ext cx="2889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2539" name="Line 14"/>
          <p:cNvSpPr>
            <a:spLocks noChangeShapeType="1"/>
          </p:cNvSpPr>
          <p:nvPr/>
        </p:nvSpPr>
        <p:spPr bwMode="auto">
          <a:xfrm>
            <a:off x="6372225" y="11255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smtClean="0">
                <a:solidFill>
                  <a:srgbClr val="00FF00"/>
                </a:solidFill>
              </a:rPr>
              <a:t>Внешние эффекты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smtClean="0">
                <a:solidFill>
                  <a:srgbClr val="003300"/>
                </a:solidFill>
              </a:rPr>
              <a:t>Внешние эффекты связаны с производством или потреблением благ. Издержки и выгоды для третьих лиц не участвующих в производстве.</a:t>
            </a:r>
          </a:p>
          <a:p>
            <a:pPr eaLnBrk="1" hangingPunct="1">
              <a:lnSpc>
                <a:spcPct val="80000"/>
              </a:lnSpc>
            </a:pPr>
            <a:endParaRPr lang="ru-RU" b="1" smtClean="0">
              <a:solidFill>
                <a:srgbClr val="0033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b="1" smtClean="0">
              <a:solidFill>
                <a:srgbClr val="0033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smtClean="0">
                <a:solidFill>
                  <a:srgbClr val="003300"/>
                </a:solidFill>
              </a:rPr>
              <a:t>Компенсация внешних эффектов – важная функция государства в рыночной экономике.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ru-RU" sz="6600" smtClean="0">
                <a:solidFill>
                  <a:srgbClr val="003300"/>
                </a:solidFill>
              </a:rPr>
              <a:t>Внешние эффекты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Рассмотрим пример на стр. 81 учебника</a:t>
            </a:r>
          </a:p>
        </p:txBody>
      </p:sp>
      <p:sp>
        <p:nvSpPr>
          <p:cNvPr id="24580" name="Line 5"/>
          <p:cNvSpPr>
            <a:spLocks noChangeShapeType="1"/>
          </p:cNvSpPr>
          <p:nvPr/>
        </p:nvSpPr>
        <p:spPr bwMode="auto">
          <a:xfrm flipH="1">
            <a:off x="2484438" y="1196975"/>
            <a:ext cx="720725" cy="7921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581" name="Line 7"/>
          <p:cNvSpPr>
            <a:spLocks noChangeShapeType="1"/>
          </p:cNvSpPr>
          <p:nvPr/>
        </p:nvSpPr>
        <p:spPr bwMode="auto">
          <a:xfrm>
            <a:off x="5795963" y="1196975"/>
            <a:ext cx="649287" cy="7921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179388" y="2349500"/>
            <a:ext cx="3887787" cy="4508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i="1">
                <a:solidFill>
                  <a:srgbClr val="000000"/>
                </a:solidFill>
              </a:rPr>
              <a:t>ОТРИЦАТЕЛЬНЫЕ</a:t>
            </a:r>
          </a:p>
          <a:p>
            <a:pPr algn="ctr"/>
            <a:endParaRPr lang="ru-RU" i="1">
              <a:solidFill>
                <a:srgbClr val="000000"/>
              </a:solidFill>
            </a:endParaRPr>
          </a:p>
          <a:p>
            <a:pPr algn="ctr"/>
            <a:r>
              <a:rPr lang="ru-RU" sz="2000" b="0" i="1"/>
              <a:t> </a:t>
            </a:r>
          </a:p>
          <a:p>
            <a:pPr algn="ctr"/>
            <a:r>
              <a:rPr lang="ru-RU" sz="2800" i="1"/>
              <a:t>возникают</a:t>
            </a:r>
          </a:p>
          <a:p>
            <a:pPr algn="ctr"/>
            <a:r>
              <a:rPr lang="ru-RU" sz="2800" i="1"/>
              <a:t>в случае появления </a:t>
            </a:r>
          </a:p>
          <a:p>
            <a:pPr algn="ctr"/>
            <a:r>
              <a:rPr lang="ru-RU" sz="2800" i="1"/>
              <a:t>издержек у других </a:t>
            </a:r>
          </a:p>
          <a:p>
            <a:pPr algn="ctr"/>
            <a:r>
              <a:rPr lang="ru-RU" sz="2800" i="1"/>
              <a:t>лиц, в результате </a:t>
            </a:r>
          </a:p>
          <a:p>
            <a:pPr algn="ctr"/>
            <a:r>
              <a:rPr lang="ru-RU" sz="2800" i="1"/>
              <a:t>производства или</a:t>
            </a:r>
          </a:p>
          <a:p>
            <a:pPr algn="ctr"/>
            <a:r>
              <a:rPr lang="ru-RU" sz="2800" i="1"/>
              <a:t>потребления товара</a:t>
            </a:r>
            <a:r>
              <a:rPr lang="ru-RU" sz="2000" b="0" i="1"/>
              <a:t>.</a:t>
            </a:r>
          </a:p>
          <a:p>
            <a:pPr algn="ctr"/>
            <a:endParaRPr lang="ru-RU" sz="2000" b="0" i="1"/>
          </a:p>
        </p:txBody>
      </p:sp>
      <p:sp>
        <p:nvSpPr>
          <p:cNvPr id="24583" name="Rectangle 9"/>
          <p:cNvSpPr>
            <a:spLocks noChangeArrowheads="1"/>
          </p:cNvSpPr>
          <p:nvPr/>
        </p:nvSpPr>
        <p:spPr bwMode="auto">
          <a:xfrm>
            <a:off x="5003800" y="2349500"/>
            <a:ext cx="3960813" cy="4508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2800" i="1">
                <a:solidFill>
                  <a:srgbClr val="000000"/>
                </a:solidFill>
              </a:rPr>
              <a:t>ПОЛОЖИТЕЛЬНЫЕ</a:t>
            </a:r>
          </a:p>
          <a:p>
            <a:pPr algn="ctr"/>
            <a:endParaRPr lang="ru-RU" sz="2800" i="1">
              <a:solidFill>
                <a:srgbClr val="000000"/>
              </a:solidFill>
            </a:endParaRPr>
          </a:p>
          <a:p>
            <a:pPr algn="ctr"/>
            <a:endParaRPr lang="ru-RU" sz="2000" i="1">
              <a:solidFill>
                <a:srgbClr val="000000"/>
              </a:solidFill>
            </a:endParaRPr>
          </a:p>
          <a:p>
            <a:pPr algn="ctr"/>
            <a:r>
              <a:rPr lang="ru-RU" sz="2800" i="1">
                <a:solidFill>
                  <a:srgbClr val="FFFFFF"/>
                </a:solidFill>
              </a:rPr>
              <a:t>возникают</a:t>
            </a:r>
          </a:p>
          <a:p>
            <a:pPr algn="ctr"/>
            <a:r>
              <a:rPr lang="ru-RU" sz="2800" i="1">
                <a:solidFill>
                  <a:srgbClr val="FFFFFF"/>
                </a:solidFill>
              </a:rPr>
              <a:t>в случае появления у </a:t>
            </a:r>
          </a:p>
          <a:p>
            <a:pPr algn="ctr"/>
            <a:r>
              <a:rPr lang="ru-RU" sz="2800" i="1">
                <a:solidFill>
                  <a:srgbClr val="FFFFFF"/>
                </a:solidFill>
              </a:rPr>
              <a:t>этих лиц выгоды,</a:t>
            </a:r>
          </a:p>
          <a:p>
            <a:pPr algn="ctr"/>
            <a:r>
              <a:rPr lang="ru-RU" sz="2800" i="1">
                <a:solidFill>
                  <a:srgbClr val="FFFFFF"/>
                </a:solidFill>
              </a:rPr>
              <a:t>которая не </a:t>
            </a:r>
          </a:p>
          <a:p>
            <a:pPr algn="ctr"/>
            <a:r>
              <a:rPr lang="ru-RU" sz="2800" i="1">
                <a:solidFill>
                  <a:srgbClr val="FFFFFF"/>
                </a:solidFill>
              </a:rPr>
              <a:t>компенсируется ими</a:t>
            </a:r>
          </a:p>
          <a:p>
            <a:pPr algn="ctr"/>
            <a:r>
              <a:rPr lang="ru-RU" sz="2800" i="1">
                <a:solidFill>
                  <a:srgbClr val="FFFFFF"/>
                </a:solidFill>
              </a:rPr>
              <a:t>производителям </a:t>
            </a:r>
          </a:p>
          <a:p>
            <a:pPr algn="ctr"/>
            <a:r>
              <a:rPr lang="ru-RU" sz="2800" i="1">
                <a:solidFill>
                  <a:srgbClr val="FFFFFF"/>
                </a:solidFill>
              </a:rPr>
              <a:t>товара.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Государственная экономическая политика</a:t>
            </a:r>
          </a:p>
        </p:txBody>
      </p:sp>
      <p:sp>
        <p:nvSpPr>
          <p:cNvPr id="25603" name="Oval 6"/>
          <p:cNvSpPr>
            <a:spLocks noChangeArrowheads="1"/>
          </p:cNvSpPr>
          <p:nvPr/>
        </p:nvSpPr>
        <p:spPr bwMode="auto">
          <a:xfrm>
            <a:off x="179388" y="1916113"/>
            <a:ext cx="4321175" cy="19446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стабилизационная</a:t>
            </a:r>
          </a:p>
        </p:txBody>
      </p:sp>
      <p:sp>
        <p:nvSpPr>
          <p:cNvPr id="25604" name="Oval 8"/>
          <p:cNvSpPr>
            <a:spLocks noChangeArrowheads="1"/>
          </p:cNvSpPr>
          <p:nvPr/>
        </p:nvSpPr>
        <p:spPr bwMode="auto">
          <a:xfrm>
            <a:off x="4716463" y="1773238"/>
            <a:ext cx="4427537" cy="21605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структурная</a:t>
            </a:r>
          </a:p>
        </p:txBody>
      </p:sp>
      <p:sp>
        <p:nvSpPr>
          <p:cNvPr id="2560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4724400"/>
            <a:ext cx="3851275" cy="1944688"/>
          </a:xfrm>
          <a:noFill/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/>
              <a:t>Направлена преимущественно на оздоровление «заболевшей» экономики.</a:t>
            </a:r>
          </a:p>
        </p:txBody>
      </p:sp>
      <p:sp>
        <p:nvSpPr>
          <p:cNvPr id="25606" name="Rectangle 10"/>
          <p:cNvSpPr>
            <a:spLocks noChangeArrowheads="1"/>
          </p:cNvSpPr>
          <p:nvPr/>
        </p:nvSpPr>
        <p:spPr bwMode="auto">
          <a:xfrm>
            <a:off x="4859338" y="4652963"/>
            <a:ext cx="428466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b="0"/>
              <a:t>Направлена на обеспечение её сбалансированного развития.</a:t>
            </a:r>
          </a:p>
        </p:txBody>
      </p:sp>
      <p:sp>
        <p:nvSpPr>
          <p:cNvPr id="25607" name="Line 12"/>
          <p:cNvSpPr>
            <a:spLocks noChangeShapeType="1"/>
          </p:cNvSpPr>
          <p:nvPr/>
        </p:nvSpPr>
        <p:spPr bwMode="auto">
          <a:xfrm flipH="1">
            <a:off x="3779838" y="1484313"/>
            <a:ext cx="6477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5608" name="Line 13"/>
          <p:cNvSpPr>
            <a:spLocks noChangeShapeType="1"/>
          </p:cNvSpPr>
          <p:nvPr/>
        </p:nvSpPr>
        <p:spPr bwMode="auto">
          <a:xfrm>
            <a:off x="4427538" y="1484313"/>
            <a:ext cx="720725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5609" name="Line 14"/>
          <p:cNvSpPr>
            <a:spLocks noChangeShapeType="1"/>
          </p:cNvSpPr>
          <p:nvPr/>
        </p:nvSpPr>
        <p:spPr bwMode="auto">
          <a:xfrm>
            <a:off x="1835150" y="38608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5610" name="Line 15"/>
          <p:cNvSpPr>
            <a:spLocks noChangeShapeType="1"/>
          </p:cNvSpPr>
          <p:nvPr/>
        </p:nvSpPr>
        <p:spPr bwMode="auto">
          <a:xfrm>
            <a:off x="7019925" y="3933825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3300"/>
                </a:solidFill>
              </a:rPr>
              <a:t>Воздействия государства на рыночный механизм</a:t>
            </a:r>
          </a:p>
        </p:txBody>
      </p:sp>
      <p:sp>
        <p:nvSpPr>
          <p:cNvPr id="26627" name="Line 4"/>
          <p:cNvSpPr>
            <a:spLocks noChangeShapeType="1"/>
          </p:cNvSpPr>
          <p:nvPr/>
        </p:nvSpPr>
        <p:spPr bwMode="auto">
          <a:xfrm flipH="1">
            <a:off x="2339975" y="1412875"/>
            <a:ext cx="576263" cy="1222375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6628" name="Line 6"/>
          <p:cNvSpPr>
            <a:spLocks noChangeShapeType="1"/>
          </p:cNvSpPr>
          <p:nvPr/>
        </p:nvSpPr>
        <p:spPr bwMode="auto">
          <a:xfrm>
            <a:off x="5940425" y="1412875"/>
            <a:ext cx="719138" cy="107950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6629" name="AutoShape 8"/>
          <p:cNvSpPr>
            <a:spLocks noChangeArrowheads="1"/>
          </p:cNvSpPr>
          <p:nvPr/>
        </p:nvSpPr>
        <p:spPr bwMode="auto">
          <a:xfrm>
            <a:off x="0" y="2636838"/>
            <a:ext cx="4572000" cy="1873250"/>
          </a:xfrm>
          <a:prstGeom prst="diamond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2800"/>
              <a:t>Прямое</a:t>
            </a:r>
          </a:p>
          <a:p>
            <a:pPr algn="ctr"/>
            <a:r>
              <a:rPr lang="ru-RU" sz="2800"/>
              <a:t>регулирование</a:t>
            </a:r>
          </a:p>
        </p:txBody>
      </p:sp>
      <p:sp>
        <p:nvSpPr>
          <p:cNvPr id="26630" name="AutoShape 10"/>
          <p:cNvSpPr>
            <a:spLocks noChangeArrowheads="1"/>
          </p:cNvSpPr>
          <p:nvPr/>
        </p:nvSpPr>
        <p:spPr bwMode="auto">
          <a:xfrm>
            <a:off x="4787900" y="2492375"/>
            <a:ext cx="4356100" cy="2087563"/>
          </a:xfrm>
          <a:prstGeom prst="diamond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2800"/>
              <a:t>Косвенное</a:t>
            </a:r>
          </a:p>
          <a:p>
            <a:pPr algn="ctr"/>
            <a:r>
              <a:rPr lang="ru-RU" sz="2800"/>
              <a:t>регулирование</a:t>
            </a:r>
          </a:p>
        </p:txBody>
      </p:sp>
      <p:sp>
        <p:nvSpPr>
          <p:cNvPr id="26631" name="Line 11"/>
          <p:cNvSpPr>
            <a:spLocks noChangeShapeType="1"/>
          </p:cNvSpPr>
          <p:nvPr/>
        </p:nvSpPr>
        <p:spPr bwMode="auto">
          <a:xfrm>
            <a:off x="2268538" y="4508500"/>
            <a:ext cx="0" cy="9366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6632" name="Line 12"/>
          <p:cNvSpPr>
            <a:spLocks noChangeShapeType="1"/>
          </p:cNvSpPr>
          <p:nvPr/>
        </p:nvSpPr>
        <p:spPr bwMode="auto">
          <a:xfrm>
            <a:off x="6732588" y="4581525"/>
            <a:ext cx="0" cy="9350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Rectangle 16"/>
          <p:cNvSpPr>
            <a:spLocks noChangeArrowheads="1"/>
          </p:cNvSpPr>
          <p:nvPr/>
        </p:nvSpPr>
        <p:spPr bwMode="auto">
          <a:xfrm flipH="1">
            <a:off x="0" y="5445125"/>
            <a:ext cx="4356100" cy="1268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endParaRPr lang="ru-RU" sz="2800">
              <a:solidFill>
                <a:srgbClr val="003300"/>
              </a:solidFill>
            </a:endParaRPr>
          </a:p>
          <a:p>
            <a:pPr algn="ctr"/>
            <a:r>
              <a:rPr lang="ru-RU" sz="2800">
                <a:solidFill>
                  <a:srgbClr val="003300"/>
                </a:solidFill>
              </a:rPr>
              <a:t>Использование</a:t>
            </a:r>
          </a:p>
          <a:p>
            <a:pPr algn="ctr"/>
            <a:r>
              <a:rPr lang="ru-RU" sz="2800">
                <a:solidFill>
                  <a:srgbClr val="003300"/>
                </a:solidFill>
              </a:rPr>
              <a:t>административных</a:t>
            </a:r>
          </a:p>
          <a:p>
            <a:pPr algn="ctr"/>
            <a:r>
              <a:rPr lang="ru-RU" sz="2800">
                <a:solidFill>
                  <a:srgbClr val="003300"/>
                </a:solidFill>
              </a:rPr>
              <a:t>методов</a:t>
            </a:r>
          </a:p>
          <a:p>
            <a:pPr algn="ctr"/>
            <a:endParaRPr lang="ru-RU" sz="2800">
              <a:solidFill>
                <a:srgbClr val="003300"/>
              </a:solidFill>
            </a:endParaRPr>
          </a:p>
        </p:txBody>
      </p:sp>
      <p:sp>
        <p:nvSpPr>
          <p:cNvPr id="26634" name="Rectangle 18"/>
          <p:cNvSpPr>
            <a:spLocks noChangeArrowheads="1"/>
          </p:cNvSpPr>
          <p:nvPr/>
        </p:nvSpPr>
        <p:spPr bwMode="auto">
          <a:xfrm>
            <a:off x="5148263" y="5516563"/>
            <a:ext cx="3995737" cy="12096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003300"/>
                </a:solidFill>
              </a:rPr>
              <a:t>Использование</a:t>
            </a:r>
          </a:p>
          <a:p>
            <a:pPr algn="ctr"/>
            <a:r>
              <a:rPr lang="ru-RU" sz="2800">
                <a:solidFill>
                  <a:srgbClr val="003300"/>
                </a:solidFill>
              </a:rPr>
              <a:t>экономических</a:t>
            </a:r>
          </a:p>
          <a:p>
            <a:pPr algn="ctr"/>
            <a:r>
              <a:rPr lang="ru-RU" sz="2800">
                <a:solidFill>
                  <a:srgbClr val="003300"/>
                </a:solidFill>
              </a:rPr>
              <a:t>методов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43000"/>
          </a:xfrm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ru-RU" sz="4000" smtClean="0"/>
              <a:t>   </a:t>
            </a:r>
            <a:r>
              <a:rPr lang="ru-RU" sz="4000" b="1" smtClean="0">
                <a:solidFill>
                  <a:srgbClr val="003300"/>
                </a:solidFill>
              </a:rPr>
              <a:t>Механизмы регулирования    рыночной экономики</a:t>
            </a:r>
          </a:p>
        </p:txBody>
      </p:sp>
      <p:sp>
        <p:nvSpPr>
          <p:cNvPr id="26637" name="Oval 13"/>
          <p:cNvSpPr>
            <a:spLocks noChangeArrowheads="1"/>
          </p:cNvSpPr>
          <p:nvPr/>
        </p:nvSpPr>
        <p:spPr bwMode="auto">
          <a:xfrm>
            <a:off x="1763713" y="4724400"/>
            <a:ext cx="5184775" cy="1944688"/>
          </a:xfrm>
          <a:prstGeom prst="ellipse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>
                <a:solidFill>
                  <a:srgbClr val="000000"/>
                </a:solidFill>
                <a:latin typeface="Arial" charset="0"/>
                <a:cs typeface="Arial" charset="0"/>
              </a:rPr>
              <a:t>Фискальная </a:t>
            </a:r>
          </a:p>
          <a:p>
            <a:pPr algn="ctr">
              <a:defRPr/>
            </a:pPr>
            <a:r>
              <a:rPr lang="ru-RU" sz="3600">
                <a:solidFill>
                  <a:srgbClr val="000000"/>
                </a:solidFill>
                <a:latin typeface="Arial" charset="0"/>
                <a:cs typeface="Arial" charset="0"/>
              </a:rPr>
              <a:t>политика</a:t>
            </a:r>
          </a:p>
        </p:txBody>
      </p:sp>
      <p:sp>
        <p:nvSpPr>
          <p:cNvPr id="26638" name="Oval 14"/>
          <p:cNvSpPr>
            <a:spLocks noChangeArrowheads="1"/>
          </p:cNvSpPr>
          <p:nvPr/>
        </p:nvSpPr>
        <p:spPr bwMode="auto">
          <a:xfrm>
            <a:off x="0" y="2205038"/>
            <a:ext cx="4140200" cy="2305050"/>
          </a:xfrm>
          <a:prstGeom prst="ellipse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>
                <a:solidFill>
                  <a:srgbClr val="000000"/>
                </a:solidFill>
                <a:latin typeface="Arial" charset="0"/>
                <a:cs typeface="Arial" charset="0"/>
              </a:rPr>
              <a:t>Монетарная </a:t>
            </a:r>
          </a:p>
          <a:p>
            <a:pPr algn="ctr">
              <a:defRPr/>
            </a:pPr>
            <a:r>
              <a:rPr lang="ru-RU" sz="3600">
                <a:solidFill>
                  <a:srgbClr val="000000"/>
                </a:solidFill>
                <a:latin typeface="Arial" charset="0"/>
                <a:cs typeface="Arial" charset="0"/>
              </a:rPr>
              <a:t>политика</a:t>
            </a:r>
          </a:p>
        </p:txBody>
      </p:sp>
      <p:sp>
        <p:nvSpPr>
          <p:cNvPr id="26639" name="Oval 15"/>
          <p:cNvSpPr>
            <a:spLocks noChangeArrowheads="1"/>
          </p:cNvSpPr>
          <p:nvPr/>
        </p:nvSpPr>
        <p:spPr bwMode="auto">
          <a:xfrm>
            <a:off x="4932363" y="2133600"/>
            <a:ext cx="4211637" cy="2305050"/>
          </a:xfrm>
          <a:prstGeom prst="ellipse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>
                <a:solidFill>
                  <a:srgbClr val="000000"/>
                </a:solidFill>
                <a:latin typeface="Arial" charset="0"/>
                <a:cs typeface="Arial" charset="0"/>
              </a:rPr>
              <a:t>Правовое </a:t>
            </a:r>
          </a:p>
          <a:p>
            <a:pPr algn="ctr">
              <a:defRPr/>
            </a:pPr>
            <a:r>
              <a:rPr lang="ru-RU" sz="3600">
                <a:solidFill>
                  <a:srgbClr val="000000"/>
                </a:solidFill>
                <a:latin typeface="Arial" charset="0"/>
                <a:cs typeface="Arial" charset="0"/>
              </a:rPr>
              <a:t>регулирование</a:t>
            </a:r>
          </a:p>
        </p:txBody>
      </p:sp>
      <p:sp>
        <p:nvSpPr>
          <p:cNvPr id="27654" name="Line 10"/>
          <p:cNvSpPr>
            <a:spLocks noChangeShapeType="1"/>
          </p:cNvSpPr>
          <p:nvPr/>
        </p:nvSpPr>
        <p:spPr bwMode="auto">
          <a:xfrm flipH="1">
            <a:off x="3419475" y="1484313"/>
            <a:ext cx="1008063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Line 11"/>
          <p:cNvSpPr>
            <a:spLocks noChangeShapeType="1"/>
          </p:cNvSpPr>
          <p:nvPr/>
        </p:nvSpPr>
        <p:spPr bwMode="auto">
          <a:xfrm>
            <a:off x="4427538" y="1412875"/>
            <a:ext cx="10080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7656" name="Line 12"/>
          <p:cNvSpPr>
            <a:spLocks noChangeShapeType="1"/>
          </p:cNvSpPr>
          <p:nvPr/>
        </p:nvSpPr>
        <p:spPr bwMode="auto">
          <a:xfrm>
            <a:off x="4427538" y="1484313"/>
            <a:ext cx="0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ru-RU" sz="4800" b="1" u="sng" smtClean="0">
                <a:solidFill>
                  <a:srgbClr val="003300"/>
                </a:solidFill>
              </a:rPr>
              <a:t>Позиция</a:t>
            </a:r>
            <a:r>
              <a:rPr lang="ru-RU" sz="4800" b="1" u="sng" smtClean="0">
                <a:solidFill>
                  <a:srgbClr val="00FF00"/>
                </a:solidFill>
              </a:rPr>
              <a:t> </a:t>
            </a:r>
            <a:r>
              <a:rPr lang="ru-RU" sz="4800" b="1" u="sng" smtClean="0">
                <a:solidFill>
                  <a:srgbClr val="003300"/>
                </a:solidFill>
              </a:rPr>
              <a:t>монетаристов: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i="1" smtClean="0"/>
              <a:t>Как можно больше освободить экономику от опеки государства, сократить налоги и государственные расходы, давая возможность рыночному механизму самому обеспечивать устойчивую экономическую систему.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ru-RU" b="1" u="sng" smtClean="0">
                <a:solidFill>
                  <a:srgbClr val="003300"/>
                </a:solidFill>
              </a:rPr>
              <a:t>Позиция кейнсианского направления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5006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b="1" i="1" smtClean="0"/>
              <a:t>Представители данного направления считают, что один только рыночный механизм не в состоянии решать многообразные проблемы в экономике. Кейнс пришел к выводу, что только активная финансовая политика государства, стимулирующая спрос, способна справиться с массовой безработицей. Для удовлетворения современных экономических потребностей общества необходимы и неизбежны правительственные меры.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003300"/>
                </a:solidFill>
              </a:rPr>
              <a:t>Денежно-кредитная (монетарная) политика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smtClean="0"/>
              <a:t>Монетарная политика означает контроль над денежной массой в экономике.</a:t>
            </a:r>
          </a:p>
          <a:p>
            <a:pPr algn="ctr" eaLnBrk="1" hangingPunct="1">
              <a:buFontTx/>
              <a:buNone/>
            </a:pPr>
            <a:endParaRPr lang="ru-RU" sz="3600" b="1" smtClean="0"/>
          </a:p>
          <a:p>
            <a:pPr algn="ctr" eaLnBrk="1" hangingPunct="1">
              <a:buFontTx/>
              <a:buNone/>
            </a:pPr>
            <a:endParaRPr lang="ru-RU" sz="3600" b="1" smtClean="0"/>
          </a:p>
          <a:p>
            <a:pPr algn="ctr" eaLnBrk="1" hangingPunct="1">
              <a:buFontTx/>
              <a:buNone/>
            </a:pPr>
            <a:r>
              <a:rPr lang="ru-RU" sz="4000" b="1" smtClean="0"/>
              <a:t>Её цель – поддержка стабильного развития в экономике.</a:t>
            </a:r>
          </a:p>
        </p:txBody>
      </p:sp>
      <p:sp>
        <p:nvSpPr>
          <p:cNvPr id="30724" name="AutoShape 6"/>
          <p:cNvSpPr>
            <a:spLocks noChangeArrowheads="1"/>
          </p:cNvSpPr>
          <p:nvPr/>
        </p:nvSpPr>
        <p:spPr bwMode="auto">
          <a:xfrm>
            <a:off x="4572000" y="3789363"/>
            <a:ext cx="71438" cy="863600"/>
          </a:xfrm>
          <a:prstGeom prst="downArrow">
            <a:avLst>
              <a:gd name="adj1" fmla="val 50000"/>
              <a:gd name="adj2" fmla="val 30222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5" name="AutoShape 7"/>
          <p:cNvSpPr>
            <a:spLocks noChangeArrowheads="1"/>
          </p:cNvSpPr>
          <p:nvPr/>
        </p:nvSpPr>
        <p:spPr bwMode="auto">
          <a:xfrm>
            <a:off x="4067175" y="3357563"/>
            <a:ext cx="990600" cy="1439862"/>
          </a:xfrm>
          <a:prstGeom prst="downArrow">
            <a:avLst>
              <a:gd name="adj1" fmla="val 50000"/>
              <a:gd name="adj2" fmla="val 363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mtClean="0"/>
              <a:t>       Банки            кредиты</a:t>
            </a:r>
          </a:p>
        </p:txBody>
      </p:sp>
      <p:sp>
        <p:nvSpPr>
          <p:cNvPr id="31747" name="AutoShape 5"/>
          <p:cNvSpPr>
            <a:spLocks noChangeArrowheads="1"/>
          </p:cNvSpPr>
          <p:nvPr/>
        </p:nvSpPr>
        <p:spPr bwMode="auto">
          <a:xfrm>
            <a:off x="3635375" y="765175"/>
            <a:ext cx="1008063" cy="288925"/>
          </a:xfrm>
          <a:prstGeom prst="rightArrow">
            <a:avLst>
              <a:gd name="adj1" fmla="val 50000"/>
              <a:gd name="adj2" fmla="val 87225"/>
            </a:avLst>
          </a:prstGeom>
          <a:solidFill>
            <a:schemeClr val="tx1"/>
          </a:solidFill>
          <a:ln w="317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ru-RU" sz="1800"/>
          </a:p>
        </p:txBody>
      </p:sp>
      <p:sp>
        <p:nvSpPr>
          <p:cNvPr id="31748" name="Line 6"/>
          <p:cNvSpPr>
            <a:spLocks noChangeShapeType="1"/>
          </p:cNvSpPr>
          <p:nvPr/>
        </p:nvSpPr>
        <p:spPr bwMode="auto">
          <a:xfrm flipH="1">
            <a:off x="1116013" y="1196975"/>
            <a:ext cx="576262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1749" name="Line 8"/>
          <p:cNvSpPr>
            <a:spLocks noChangeShapeType="1"/>
          </p:cNvSpPr>
          <p:nvPr/>
        </p:nvSpPr>
        <p:spPr bwMode="auto">
          <a:xfrm>
            <a:off x="7092950" y="1196975"/>
            <a:ext cx="576263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1750" name="Line 9"/>
          <p:cNvSpPr>
            <a:spLocks noChangeShapeType="1"/>
          </p:cNvSpPr>
          <p:nvPr/>
        </p:nvSpPr>
        <p:spPr bwMode="auto">
          <a:xfrm>
            <a:off x="4716463" y="1268413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1751" name="Text Box 10"/>
          <p:cNvSpPr txBox="1">
            <a:spLocks noChangeArrowheads="1"/>
          </p:cNvSpPr>
          <p:nvPr/>
        </p:nvSpPr>
        <p:spPr bwMode="auto">
          <a:xfrm>
            <a:off x="179388" y="2781300"/>
            <a:ext cx="2808287" cy="3378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solidFill>
                  <a:srgbClr val="003300"/>
                </a:solidFill>
              </a:rPr>
              <a:t>Учетная ставка процента</a:t>
            </a:r>
            <a:r>
              <a:rPr lang="ru-RU" sz="2400">
                <a:solidFill>
                  <a:srgbClr val="003300"/>
                </a:solidFill>
              </a:rPr>
              <a:t> – норма процента, под который центральный банк дает кредиты коммерческим банкам</a:t>
            </a:r>
            <a:r>
              <a:rPr lang="ru-RU" sz="1800"/>
              <a:t>.</a:t>
            </a:r>
          </a:p>
        </p:txBody>
      </p:sp>
      <p:sp>
        <p:nvSpPr>
          <p:cNvPr id="31752" name="Text Box 11"/>
          <p:cNvSpPr txBox="1">
            <a:spLocks noChangeArrowheads="1"/>
          </p:cNvSpPr>
          <p:nvPr/>
        </p:nvSpPr>
        <p:spPr bwMode="auto">
          <a:xfrm>
            <a:off x="3563938" y="2852738"/>
            <a:ext cx="2303462" cy="37528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solidFill>
                  <a:srgbClr val="003300"/>
                </a:solidFill>
              </a:rPr>
              <a:t>Инфляция</a:t>
            </a:r>
            <a:r>
              <a:rPr lang="ru-RU" sz="2400" b="0">
                <a:solidFill>
                  <a:srgbClr val="003300"/>
                </a:solidFill>
              </a:rPr>
              <a:t> </a:t>
            </a:r>
            <a:r>
              <a:rPr lang="ru-RU" sz="2400">
                <a:solidFill>
                  <a:srgbClr val="003300"/>
                </a:solidFill>
              </a:rPr>
              <a:t>возникает, когда объем денежной массы превышает количество производимых товаров и услуг</a:t>
            </a:r>
            <a:r>
              <a:rPr lang="ru-RU" sz="1800" b="0"/>
              <a:t>.</a:t>
            </a:r>
          </a:p>
        </p:txBody>
      </p:sp>
      <p:sp>
        <p:nvSpPr>
          <p:cNvPr id="31753" name="Text Box 12"/>
          <p:cNvSpPr txBox="1">
            <a:spLocks noChangeArrowheads="1"/>
          </p:cNvSpPr>
          <p:nvPr/>
        </p:nvSpPr>
        <p:spPr bwMode="auto">
          <a:xfrm>
            <a:off x="6443663" y="2781300"/>
            <a:ext cx="2484437" cy="3444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ctr"/>
            <a:r>
              <a:rPr lang="ru-RU" sz="2000" i="1">
                <a:solidFill>
                  <a:srgbClr val="003300"/>
                </a:solidFill>
              </a:rPr>
              <a:t>Норма обязательных резервов</a:t>
            </a:r>
            <a:r>
              <a:rPr lang="ru-RU" sz="2000">
                <a:solidFill>
                  <a:srgbClr val="003300"/>
                </a:solidFill>
              </a:rPr>
              <a:t> – оказание влияния на возможность банков предоставлять кредиты, изменяя тем самым общее количество денег в обороте.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6048375"/>
          </a:xfrm>
        </p:spPr>
        <p:txBody>
          <a:bodyPr/>
          <a:lstStyle/>
          <a:p>
            <a:pPr eaLnBrk="1" hangingPunct="1"/>
            <a:r>
              <a:rPr lang="ru-RU" sz="3600" smtClean="0"/>
              <a:t>Экономические функции государства.</a:t>
            </a:r>
          </a:p>
          <a:p>
            <a:pPr eaLnBrk="1" hangingPunct="1"/>
            <a:r>
              <a:rPr lang="ru-RU" sz="3600" smtClean="0"/>
              <a:t>Какой инструмент регулирования экономики выбрать?</a:t>
            </a:r>
          </a:p>
          <a:p>
            <a:pPr eaLnBrk="1" hangingPunct="1"/>
            <a:r>
              <a:rPr lang="ru-RU" sz="3600" smtClean="0"/>
              <a:t>Денежно-кредитная (монетарная) политика.</a:t>
            </a:r>
          </a:p>
          <a:p>
            <a:pPr eaLnBrk="1" hangingPunct="1"/>
            <a:r>
              <a:rPr lang="ru-RU" sz="3600" smtClean="0"/>
              <a:t>Бюджетно-налоговая (фиксальная) политика.</a:t>
            </a:r>
          </a:p>
          <a:p>
            <a:pPr eaLnBrk="1" hangingPunct="1"/>
            <a:r>
              <a:rPr lang="ru-RU" sz="3600" smtClean="0"/>
              <a:t>Нужна ли рынку помощь государства?</a:t>
            </a:r>
          </a:p>
          <a:p>
            <a:pPr eaLnBrk="1" hangingPunct="1"/>
            <a:endParaRPr lang="ru-RU" sz="3600" smtClean="0"/>
          </a:p>
          <a:p>
            <a:pPr eaLnBrk="1" hangingPunct="1"/>
            <a:endParaRPr lang="ru-RU" sz="360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07375" cy="1430338"/>
          </a:xfrm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3300"/>
                </a:solidFill>
              </a:rPr>
              <a:t>Бюджетно-налоговая (фискальная) политика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/>
              <a:t>Деятельность государства в области налогооблажения, регулирования государственных расходов и государственного бюджета называется </a:t>
            </a:r>
            <a:r>
              <a:rPr lang="ru-RU" b="1" i="1" u="sng" smtClean="0"/>
              <a:t>ФИСКАЛЬНОЙ ПОЛИТИКОЙ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179388" y="5589588"/>
            <a:ext cx="4537075" cy="106680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ctr"/>
            <a:r>
              <a:rPr lang="ru-RU" i="1"/>
              <a:t>Государственный</a:t>
            </a:r>
            <a:r>
              <a:rPr lang="ru-RU" b="0"/>
              <a:t> </a:t>
            </a:r>
            <a:r>
              <a:rPr lang="ru-RU" i="1"/>
              <a:t>бюджет</a:t>
            </a:r>
          </a:p>
        </p:txBody>
      </p:sp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6877050" y="5972175"/>
            <a:ext cx="1855788" cy="64135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3600" i="1"/>
              <a:t>Налоги</a:t>
            </a:r>
          </a:p>
        </p:txBody>
      </p:sp>
      <p:sp>
        <p:nvSpPr>
          <p:cNvPr id="32774" name="Line 9"/>
          <p:cNvSpPr>
            <a:spLocks noChangeShapeType="1"/>
          </p:cNvSpPr>
          <p:nvPr/>
        </p:nvSpPr>
        <p:spPr bwMode="auto">
          <a:xfrm flipH="1">
            <a:off x="2987675" y="4581525"/>
            <a:ext cx="1655763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2775" name="Line 10"/>
          <p:cNvSpPr>
            <a:spLocks noChangeShapeType="1"/>
          </p:cNvSpPr>
          <p:nvPr/>
        </p:nvSpPr>
        <p:spPr bwMode="auto">
          <a:xfrm>
            <a:off x="4643438" y="4581525"/>
            <a:ext cx="2449512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3300"/>
                </a:solidFill>
              </a:rPr>
              <a:t>Государственный бюджет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FF00"/>
                </a:solidFill>
              </a:rPr>
              <a:t>Государственный бюджет</a:t>
            </a:r>
            <a:r>
              <a:rPr lang="ru-RU" sz="3600" smtClean="0"/>
              <a:t> – </a:t>
            </a:r>
            <a:r>
              <a:rPr lang="ru-RU" sz="3600" i="1" smtClean="0"/>
              <a:t>это сводный план доходов государства и использование полученных средств на покрытие всех видов государственных расходов. Бюджет утверждается парламентом страны, а правительство отвечает за его исполнение.</a:t>
            </a:r>
          </a:p>
          <a:p>
            <a:pPr eaLnBrk="1" hangingPunct="1"/>
            <a:r>
              <a:rPr lang="ru-RU" sz="3600" smtClean="0">
                <a:solidFill>
                  <a:srgbClr val="FFFF00"/>
                </a:solidFill>
              </a:rPr>
              <a:t>Главные источники доходов государства</a:t>
            </a:r>
            <a:r>
              <a:rPr lang="ru-RU" sz="3600" smtClean="0"/>
              <a:t> – </a:t>
            </a:r>
            <a:r>
              <a:rPr lang="ru-RU" sz="3600" i="1" smtClean="0"/>
              <a:t>налоговые доходы.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algn="l" eaLnBrk="1" hangingPunct="1"/>
            <a:r>
              <a:rPr lang="ru-RU" b="1" smtClean="0">
                <a:solidFill>
                  <a:srgbClr val="00FF00"/>
                </a:solidFill>
              </a:rPr>
              <a:t>                  </a:t>
            </a:r>
            <a:r>
              <a:rPr lang="ru-RU" sz="6600" b="1" smtClean="0">
                <a:solidFill>
                  <a:srgbClr val="003300"/>
                </a:solidFill>
              </a:rPr>
              <a:t>Налоги</a:t>
            </a:r>
            <a:r>
              <a:rPr lang="ru-RU" b="1" smtClean="0">
                <a:solidFill>
                  <a:srgbClr val="00FF00"/>
                </a:solidFill>
              </a:rPr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18487" cy="55165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Налоги являются основным источником доходов государственного бюджета.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Если экономика страдает от высокой инфляции, государство увеличивает налоги, снижая тем самым экономическую активность фирм и населения.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Недобор налогов приводит к </a:t>
            </a:r>
            <a:r>
              <a:rPr lang="ru-RU" b="1" i="1" smtClean="0">
                <a:solidFill>
                  <a:srgbClr val="FFFF00"/>
                </a:solidFill>
              </a:rPr>
              <a:t>дефициту бюджета</a:t>
            </a:r>
            <a:r>
              <a:rPr lang="ru-RU" b="1" smtClean="0"/>
              <a:t> – одному из негативных экономических показателей.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3300"/>
                </a:solidFill>
              </a:rPr>
              <a:t>Государственный долг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13100"/>
            <a:ext cx="9144000" cy="3960813"/>
          </a:xfrm>
        </p:spPr>
        <p:txBody>
          <a:bodyPr/>
          <a:lstStyle/>
          <a:p>
            <a:pPr lvl="1" eaLnBrk="1" hangingPunct="1">
              <a:buFontTx/>
              <a:buNone/>
            </a:pPr>
            <a:r>
              <a:rPr lang="ru-RU" sz="3200" b="1" i="1" smtClean="0"/>
              <a:t>Государственный долг</a:t>
            </a:r>
            <a:r>
              <a:rPr lang="ru-RU" sz="3200" b="1" smtClean="0"/>
              <a:t> – это сумма задолженности государства внешним и внутренним кредиторам.</a:t>
            </a:r>
          </a:p>
          <a:p>
            <a:pPr lvl="1" eaLnBrk="1" hangingPunct="1">
              <a:buFontTx/>
              <a:buNone/>
            </a:pPr>
            <a:r>
              <a:rPr lang="ru-RU" sz="3200" b="1" smtClean="0"/>
              <a:t>Дефицит бюджета и величина государственного долга – важнейшие показатели состояния экономики.</a:t>
            </a: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 flipH="1">
            <a:off x="2700338" y="1125538"/>
            <a:ext cx="1081087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5219700" y="1196975"/>
            <a:ext cx="1008063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395288" y="2060575"/>
            <a:ext cx="3529012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4800"/>
              <a:t>внешний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4284663" y="2060575"/>
            <a:ext cx="4319587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4800"/>
              <a:t>внутренний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241925"/>
          </a:xfrm>
          <a:solidFill>
            <a:schemeClr val="tx1"/>
          </a:solidFill>
        </p:spPr>
        <p:txBody>
          <a:bodyPr/>
          <a:lstStyle/>
          <a:p>
            <a:r>
              <a:rPr lang="ru-RU" sz="7200" b="1" i="1" smtClean="0">
                <a:solidFill>
                  <a:srgbClr val="003300"/>
                </a:solidFill>
              </a:rPr>
              <a:t>Нужна ли рынку помощь государства?</a:t>
            </a:r>
          </a:p>
        </p:txBody>
      </p:sp>
    </p:spTree>
  </p:cSld>
  <p:clrMapOvr>
    <a:masterClrMapping/>
  </p:clrMapOvr>
  <p:transition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066800"/>
          </a:xfrm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003300"/>
                </a:solidFill>
              </a:rPr>
              <a:t>Нужна ли рынку помощь государства?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5184775"/>
          </a:xfrm>
          <a:solidFill>
            <a:schemeClr val="tx1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003300"/>
                </a:solidFill>
              </a:rPr>
              <a:t>Государственное регулирование рыночной экономики проявляется в виде поддержки предпринимательства.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003300"/>
                </a:solidFill>
              </a:rPr>
              <a:t>Помощь предпринимательству имеет такие формы, как льготное налогооблажение в первые годы работы фирм, упрощение правил их регистрации, предоставление субсидий предприятиям малого бизнеса.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003300"/>
                </a:solidFill>
              </a:rPr>
              <a:t>Приоритет в рыночной экономике принадлежит косвенным методам государственного воздействия, не разрушающим систему рыночных отношений и не противоречащим им.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496300" cy="1152525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rgbClr val="00FF00"/>
                </a:solidFill>
              </a:rPr>
              <a:t>Экономическая политика</a:t>
            </a:r>
            <a:r>
              <a:rPr lang="ru-RU" sz="5400" smtClean="0"/>
              <a:t/>
            </a:r>
            <a:br>
              <a:rPr lang="ru-RU" sz="5400" smtClean="0"/>
            </a:br>
            <a:endParaRPr lang="ru-RU" sz="54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5661025"/>
          </a:xfrm>
          <a:solidFill>
            <a:schemeClr val="tx1"/>
          </a:solid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i="1" smtClean="0">
                <a:solidFill>
                  <a:srgbClr val="000000"/>
                </a:solidFill>
              </a:rPr>
              <a:t>Экономическая политика государства представляет собой процесс реализации его экономических функций путем разнообразных государственных мер воздействия на экономические процессы для достижения определенных целей.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4300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000000"/>
                </a:solidFill>
              </a:rPr>
              <a:t>Цели государства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3238"/>
            <a:ext cx="8569325" cy="45370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sp>
        <p:nvSpPr>
          <p:cNvPr id="16388" name="Line 7"/>
          <p:cNvSpPr>
            <a:spLocks noChangeShapeType="1"/>
          </p:cNvSpPr>
          <p:nvPr/>
        </p:nvSpPr>
        <p:spPr bwMode="auto">
          <a:xfrm>
            <a:off x="4572000" y="148431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Line 13"/>
          <p:cNvSpPr>
            <a:spLocks noChangeShapeType="1"/>
          </p:cNvSpPr>
          <p:nvPr/>
        </p:nvSpPr>
        <p:spPr bwMode="auto">
          <a:xfrm flipV="1">
            <a:off x="4572000" y="1412875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Rectangle 13"/>
          <p:cNvSpPr>
            <a:spLocks noChangeArrowheads="1"/>
          </p:cNvSpPr>
          <p:nvPr/>
        </p:nvSpPr>
        <p:spPr bwMode="auto">
          <a:xfrm>
            <a:off x="0" y="1916113"/>
            <a:ext cx="914400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4000"/>
              <a:t>1.Обеспечить экономический рост</a:t>
            </a:r>
          </a:p>
        </p:txBody>
      </p:sp>
      <p:sp>
        <p:nvSpPr>
          <p:cNvPr id="16391" name="Rectangle 14"/>
          <p:cNvSpPr>
            <a:spLocks noChangeArrowheads="1"/>
          </p:cNvSpPr>
          <p:nvPr/>
        </p:nvSpPr>
        <p:spPr bwMode="auto">
          <a:xfrm>
            <a:off x="0" y="2852738"/>
            <a:ext cx="914400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/>
              <a:t>2.Создать условия экономической свободы</a:t>
            </a:r>
          </a:p>
        </p:txBody>
      </p:sp>
      <p:sp>
        <p:nvSpPr>
          <p:cNvPr id="16392" name="Rectangle 15"/>
          <p:cNvSpPr>
            <a:spLocks noChangeArrowheads="1"/>
          </p:cNvSpPr>
          <p:nvPr/>
        </p:nvSpPr>
        <p:spPr bwMode="auto">
          <a:xfrm>
            <a:off x="0" y="4221163"/>
            <a:ext cx="91440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2800"/>
              <a:t>3.Обеспечивать экономическую безопасность</a:t>
            </a:r>
          </a:p>
        </p:txBody>
      </p:sp>
      <p:sp>
        <p:nvSpPr>
          <p:cNvPr id="16393" name="Rectangle 16"/>
          <p:cNvSpPr>
            <a:spLocks noChangeArrowheads="1"/>
          </p:cNvSpPr>
          <p:nvPr/>
        </p:nvSpPr>
        <p:spPr bwMode="auto">
          <a:xfrm>
            <a:off x="0" y="5589588"/>
            <a:ext cx="91440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2800"/>
              <a:t>4. Обеспечивать экономическую эффективность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sz="6000" b="1" smtClean="0">
                <a:solidFill>
                  <a:srgbClr val="000000"/>
                </a:solidFill>
              </a:rPr>
              <a:t>Цели государства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Tx/>
              <a:buNone/>
            </a:pPr>
            <a:endParaRPr lang="ru-RU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2205038"/>
            <a:ext cx="9144000" cy="1562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2800"/>
              <a:t>5.Заботится об обеспечении полной занятости</a:t>
            </a:r>
          </a:p>
          <a:p>
            <a:pPr algn="ctr"/>
            <a:r>
              <a:rPr lang="ru-RU" sz="2800"/>
              <a:t>(каждый, кто может и хочет работать,должен</a:t>
            </a:r>
          </a:p>
          <a:p>
            <a:pPr algn="ctr"/>
            <a:r>
              <a:rPr lang="ru-RU" sz="2800"/>
              <a:t>иметь работу)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4724400"/>
            <a:ext cx="9144000" cy="158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3600"/>
              <a:t>6. Оказывать помощь тем, кто </a:t>
            </a:r>
          </a:p>
          <a:p>
            <a:pPr algn="ctr"/>
            <a:r>
              <a:rPr lang="ru-RU" sz="3600"/>
              <a:t>не может себя обеспечить</a:t>
            </a: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Цели экономической политики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539750" y="1773238"/>
            <a:ext cx="3960813" cy="41767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/>
              <a:t>Перспективные</a:t>
            </a:r>
          </a:p>
          <a:p>
            <a:pPr algn="ctr"/>
            <a:endParaRPr lang="ru-RU"/>
          </a:p>
          <a:p>
            <a:pPr algn="ctr"/>
            <a:r>
              <a:rPr lang="ru-RU" sz="2400"/>
              <a:t>Формирование социально</a:t>
            </a:r>
          </a:p>
          <a:p>
            <a:pPr algn="ctr"/>
            <a:r>
              <a:rPr lang="ru-RU" sz="2400"/>
              <a:t>ориентированного</a:t>
            </a:r>
          </a:p>
          <a:p>
            <a:pPr algn="ctr"/>
            <a:r>
              <a:rPr lang="ru-RU" sz="2400"/>
              <a:t>рыночного варианта </a:t>
            </a:r>
          </a:p>
          <a:p>
            <a:pPr algn="ctr"/>
            <a:r>
              <a:rPr lang="ru-RU" sz="2400"/>
              <a:t>экономики</a:t>
            </a: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716463" y="1773238"/>
            <a:ext cx="3887787" cy="42481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/>
              <a:t>Текущие</a:t>
            </a:r>
          </a:p>
          <a:p>
            <a:pPr algn="ctr"/>
            <a:endParaRPr lang="ru-RU"/>
          </a:p>
          <a:p>
            <a:pPr algn="ctr"/>
            <a:r>
              <a:rPr lang="ru-RU" sz="2000"/>
              <a:t>Решение проблем гос. долга,</a:t>
            </a:r>
          </a:p>
          <a:p>
            <a:pPr algn="ctr"/>
            <a:r>
              <a:rPr lang="ru-RU" sz="2000"/>
              <a:t>борьба с бедностью,</a:t>
            </a:r>
          </a:p>
          <a:p>
            <a:pPr algn="ctr"/>
            <a:r>
              <a:rPr lang="ru-RU" sz="2000"/>
              <a:t>снижение налогов на бизнес</a:t>
            </a: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H="1">
            <a:off x="3708400" y="1196975"/>
            <a:ext cx="1008063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4716463" y="1196975"/>
            <a:ext cx="935037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sz="4000" b="1" smtClean="0">
                <a:solidFill>
                  <a:srgbClr val="003300"/>
                </a:solidFill>
              </a:rPr>
              <a:t>Основные направления </a:t>
            </a:r>
            <a:br>
              <a:rPr lang="ru-RU" sz="4000" b="1" smtClean="0">
                <a:solidFill>
                  <a:srgbClr val="003300"/>
                </a:solidFill>
              </a:rPr>
            </a:br>
            <a:r>
              <a:rPr lang="ru-RU" sz="4000" b="1" smtClean="0">
                <a:solidFill>
                  <a:srgbClr val="003300"/>
                </a:solidFill>
              </a:rPr>
              <a:t>экономической политики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Tx/>
              <a:buNone/>
            </a:pPr>
            <a:endParaRPr lang="ru-RU" smtClean="0"/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0" y="2133600"/>
            <a:ext cx="34925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3600"/>
              <a:t>Финансовая</a:t>
            </a:r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2339975" y="5516563"/>
            <a:ext cx="5146675" cy="1152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3600"/>
              <a:t>Инвестиционная</a:t>
            </a:r>
          </a:p>
        </p:txBody>
      </p:sp>
      <p:sp>
        <p:nvSpPr>
          <p:cNvPr id="19462" name="Oval 6"/>
          <p:cNvSpPr>
            <a:spLocks noChangeArrowheads="1"/>
          </p:cNvSpPr>
          <p:nvPr/>
        </p:nvSpPr>
        <p:spPr bwMode="auto">
          <a:xfrm>
            <a:off x="5003800" y="1916113"/>
            <a:ext cx="4140200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3600"/>
              <a:t>Аграрная</a:t>
            </a:r>
          </a:p>
        </p:txBody>
      </p:sp>
      <p:sp>
        <p:nvSpPr>
          <p:cNvPr id="19463" name="Oval 8"/>
          <p:cNvSpPr>
            <a:spLocks noChangeArrowheads="1"/>
          </p:cNvSpPr>
          <p:nvPr/>
        </p:nvSpPr>
        <p:spPr bwMode="auto">
          <a:xfrm>
            <a:off x="4859338" y="3500438"/>
            <a:ext cx="4284662" cy="16573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3600"/>
              <a:t>Внешне-</a:t>
            </a:r>
          </a:p>
          <a:p>
            <a:pPr algn="ctr"/>
            <a:r>
              <a:rPr lang="ru-RU" sz="3600"/>
              <a:t>экономическая</a:t>
            </a:r>
          </a:p>
        </p:txBody>
      </p:sp>
      <p:sp>
        <p:nvSpPr>
          <p:cNvPr id="19464" name="Oval 9"/>
          <p:cNvSpPr>
            <a:spLocks noChangeArrowheads="1"/>
          </p:cNvSpPr>
          <p:nvPr/>
        </p:nvSpPr>
        <p:spPr bwMode="auto">
          <a:xfrm>
            <a:off x="0" y="3573463"/>
            <a:ext cx="4140200" cy="14906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3600"/>
              <a:t>Научно-</a:t>
            </a:r>
          </a:p>
          <a:p>
            <a:pPr algn="ctr"/>
            <a:r>
              <a:rPr lang="ru-RU" sz="3600"/>
              <a:t>техническя</a:t>
            </a:r>
          </a:p>
        </p:txBody>
      </p:sp>
      <p:sp>
        <p:nvSpPr>
          <p:cNvPr id="19465" name="Line 10"/>
          <p:cNvSpPr>
            <a:spLocks noChangeShapeType="1"/>
          </p:cNvSpPr>
          <p:nvPr/>
        </p:nvSpPr>
        <p:spPr bwMode="auto">
          <a:xfrm flipH="1">
            <a:off x="3492500" y="1628775"/>
            <a:ext cx="86360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9466" name="Line 11"/>
          <p:cNvSpPr>
            <a:spLocks noChangeShapeType="1"/>
          </p:cNvSpPr>
          <p:nvPr/>
        </p:nvSpPr>
        <p:spPr bwMode="auto">
          <a:xfrm>
            <a:off x="4356100" y="1557338"/>
            <a:ext cx="7207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9467" name="Line 12"/>
          <p:cNvSpPr>
            <a:spLocks noChangeShapeType="1"/>
          </p:cNvSpPr>
          <p:nvPr/>
        </p:nvSpPr>
        <p:spPr bwMode="auto">
          <a:xfrm>
            <a:off x="4356100" y="1557338"/>
            <a:ext cx="71438" cy="395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9468" name="Line 13"/>
          <p:cNvSpPr>
            <a:spLocks noChangeShapeType="1"/>
          </p:cNvSpPr>
          <p:nvPr/>
        </p:nvSpPr>
        <p:spPr bwMode="auto">
          <a:xfrm flipH="1">
            <a:off x="3492500" y="1628775"/>
            <a:ext cx="863600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9469" name="Line 14"/>
          <p:cNvSpPr>
            <a:spLocks noChangeShapeType="1"/>
          </p:cNvSpPr>
          <p:nvPr/>
        </p:nvSpPr>
        <p:spPr bwMode="auto">
          <a:xfrm>
            <a:off x="4356100" y="1628775"/>
            <a:ext cx="936625" cy="2160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sz="4000" b="1" smtClean="0">
                <a:solidFill>
                  <a:srgbClr val="003300"/>
                </a:solidFill>
              </a:rPr>
              <a:t>Экономические функции гос-ва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endParaRPr lang="ru-RU" smtClean="0"/>
          </a:p>
        </p:txBody>
      </p:sp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0" y="1844675"/>
            <a:ext cx="3851275" cy="1849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/>
              <a:t>Стабилизация</a:t>
            </a:r>
          </a:p>
          <a:p>
            <a:pPr algn="ctr"/>
            <a:r>
              <a:rPr lang="ru-RU"/>
              <a:t>экономики</a:t>
            </a:r>
          </a:p>
        </p:txBody>
      </p:sp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4716463" y="1628775"/>
            <a:ext cx="4427537" cy="20875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/>
              <a:t>Перераспределение</a:t>
            </a:r>
          </a:p>
          <a:p>
            <a:pPr algn="ctr"/>
            <a:r>
              <a:rPr lang="ru-RU"/>
              <a:t>доходов</a:t>
            </a: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0" y="4076700"/>
            <a:ext cx="8964613" cy="20161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/>
              <a:t>Регулирование</a:t>
            </a:r>
          </a:p>
          <a:p>
            <a:pPr algn="ctr"/>
            <a:r>
              <a:rPr lang="ru-RU"/>
              <a:t>денежного</a:t>
            </a:r>
          </a:p>
          <a:p>
            <a:pPr algn="ctr"/>
            <a:r>
              <a:rPr lang="ru-RU"/>
              <a:t>обращения</a:t>
            </a:r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 flipH="1">
            <a:off x="3708400" y="1557338"/>
            <a:ext cx="503238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>
            <a:off x="4211638" y="1628775"/>
            <a:ext cx="5762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0489" name="Line 10"/>
          <p:cNvSpPr>
            <a:spLocks noChangeShapeType="1"/>
          </p:cNvSpPr>
          <p:nvPr/>
        </p:nvSpPr>
        <p:spPr bwMode="auto">
          <a:xfrm flipH="1">
            <a:off x="4140200" y="1628775"/>
            <a:ext cx="71438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sz="4000" b="1" smtClean="0">
                <a:solidFill>
                  <a:srgbClr val="003300"/>
                </a:solidFill>
              </a:rPr>
              <a:t>Экономические функции гос-ва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964612" cy="5257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179388" y="1773238"/>
            <a:ext cx="4105275" cy="24479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/>
              <a:t>Производство</a:t>
            </a:r>
          </a:p>
          <a:p>
            <a:pPr algn="ctr"/>
            <a:r>
              <a:rPr lang="ru-RU"/>
              <a:t>общественных</a:t>
            </a:r>
          </a:p>
          <a:p>
            <a:pPr algn="ctr"/>
            <a:r>
              <a:rPr lang="ru-RU"/>
              <a:t>благ</a:t>
            </a:r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4859338" y="1700213"/>
            <a:ext cx="4284662" cy="2305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 sz="2800"/>
              <a:t>Контроль над</a:t>
            </a:r>
          </a:p>
          <a:p>
            <a:pPr algn="ctr"/>
            <a:r>
              <a:rPr lang="ru-RU" sz="2800"/>
              <a:t>внещнеэкономической</a:t>
            </a:r>
          </a:p>
          <a:p>
            <a:pPr algn="ctr"/>
            <a:r>
              <a:rPr lang="ru-RU" sz="2800"/>
              <a:t>деятельностью</a:t>
            </a:r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827088" y="4149725"/>
            <a:ext cx="7705725" cy="27082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anchor="ctr"/>
          <a:lstStyle/>
          <a:p>
            <a:pPr algn="ctr"/>
            <a:r>
              <a:rPr lang="ru-RU"/>
              <a:t>Регулирование </a:t>
            </a:r>
          </a:p>
          <a:p>
            <a:pPr algn="ctr"/>
            <a:r>
              <a:rPr lang="ru-RU"/>
              <a:t>отношений между работодателями</a:t>
            </a:r>
          </a:p>
          <a:p>
            <a:pPr algn="ctr"/>
            <a:r>
              <a:rPr lang="ru-RU"/>
              <a:t>и наемными работниками</a:t>
            </a: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 flipH="1">
            <a:off x="3924300" y="1484313"/>
            <a:ext cx="5762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4500563" y="1484313"/>
            <a:ext cx="6477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4500563" y="1484313"/>
            <a:ext cx="0" cy="2665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707</Words>
  <Application>Microsoft PowerPoint</Application>
  <PresentationFormat>On-screen Show (4:3)</PresentationFormat>
  <Paragraphs>169</Paragraphs>
  <Slides>25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Times New Roman</vt:lpstr>
      <vt:lpstr>Оформление по умолчанию</vt:lpstr>
      <vt:lpstr>Экономика  и  государство</vt:lpstr>
      <vt:lpstr>Slide 2</vt:lpstr>
      <vt:lpstr>Экономическая политика </vt:lpstr>
      <vt:lpstr>Цели государства</vt:lpstr>
      <vt:lpstr>Цели государства</vt:lpstr>
      <vt:lpstr>Цели экономической политики</vt:lpstr>
      <vt:lpstr>Основные направления  экономической политики</vt:lpstr>
      <vt:lpstr>Экономические функции гос-ва</vt:lpstr>
      <vt:lpstr>Экономические функции гос-ва</vt:lpstr>
      <vt:lpstr>Общественные блага</vt:lpstr>
      <vt:lpstr>Внешние эффекты</vt:lpstr>
      <vt:lpstr>Внешние эффекты</vt:lpstr>
      <vt:lpstr>Государственная экономическая политика</vt:lpstr>
      <vt:lpstr>Воздействия государства на рыночный механизм</vt:lpstr>
      <vt:lpstr>   Механизмы регулирования    рыночной экономики</vt:lpstr>
      <vt:lpstr>Позиция монетаристов:</vt:lpstr>
      <vt:lpstr>Позиция кейнсианского направления</vt:lpstr>
      <vt:lpstr>Денежно-кредитная (монетарная) политика</vt:lpstr>
      <vt:lpstr>       Банки            кредиты</vt:lpstr>
      <vt:lpstr>Бюджетно-налоговая (фискальная) политика</vt:lpstr>
      <vt:lpstr>Государственный бюджет</vt:lpstr>
      <vt:lpstr>                  Налоги </vt:lpstr>
      <vt:lpstr>Государственный долг</vt:lpstr>
      <vt:lpstr>Нужна ли рынку помощь государства?</vt:lpstr>
      <vt:lpstr>Нужна ли рынку помощь государства?</vt:lpstr>
    </vt:vector>
  </TitlesOfParts>
  <Company>КВЗ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Windows User</cp:lastModifiedBy>
  <cp:revision>24</cp:revision>
  <dcterms:created xsi:type="dcterms:W3CDTF">2008-10-04T18:08:11Z</dcterms:created>
  <dcterms:modified xsi:type="dcterms:W3CDTF">2016-05-22T00:44:05Z</dcterms:modified>
</cp:coreProperties>
</file>