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7" r:id="rId2"/>
    <p:sldId id="256" r:id="rId3"/>
    <p:sldId id="268" r:id="rId4"/>
    <p:sldId id="263" r:id="rId5"/>
    <p:sldId id="266" r:id="rId6"/>
    <p:sldId id="269" r:id="rId7"/>
    <p:sldId id="264" r:id="rId8"/>
    <p:sldId id="265" r:id="rId9"/>
    <p:sldId id="257" r:id="rId10"/>
    <p:sldId id="270" r:id="rId11"/>
    <p:sldId id="258" r:id="rId12"/>
    <p:sldId id="25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4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889D8-2ADE-40B8-901E-7A30418D710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FF559-C58D-4551-BE51-32975A5E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415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FF559-C58D-4551-BE51-32975A5E252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214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FF559-C58D-4551-BE51-32975A5E252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977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05-C792-4BF5-A025-8C3E97DDEDD1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53DD-33E3-4A09-B49B-67AE59E56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76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05-C792-4BF5-A025-8C3E97DDEDD1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53DD-33E3-4A09-B49B-67AE59E56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565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05-C792-4BF5-A025-8C3E97DDEDD1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53DD-33E3-4A09-B49B-67AE59E56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15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05-C792-4BF5-A025-8C3E97DDEDD1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53DD-33E3-4A09-B49B-67AE59E56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17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05-C792-4BF5-A025-8C3E97DDEDD1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53DD-33E3-4A09-B49B-67AE59E56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992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05-C792-4BF5-A025-8C3E97DDEDD1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53DD-33E3-4A09-B49B-67AE59E56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317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05-C792-4BF5-A025-8C3E97DDEDD1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53DD-33E3-4A09-B49B-67AE59E56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40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05-C792-4BF5-A025-8C3E97DDEDD1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53DD-33E3-4A09-B49B-67AE59E56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335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05-C792-4BF5-A025-8C3E97DDEDD1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53DD-33E3-4A09-B49B-67AE59E56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28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05-C792-4BF5-A025-8C3E97DDEDD1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53DD-33E3-4A09-B49B-67AE59E56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895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05-C792-4BF5-A025-8C3E97DDEDD1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53DD-33E3-4A09-B49B-67AE59E56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166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41E05-C792-4BF5-A025-8C3E97DDEDD1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153DD-33E3-4A09-B49B-67AE59E56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624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e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10.jpeg" Type="http://schemas.openxmlformats.org/officeDocument/2006/relationships/image"/><Relationship Id="rId5" Target="../media/image9.jpe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Тема :  Закрепление. Согласный звук </a:t>
            </a:r>
            <a:r>
              <a:rPr lang="ru-RU" b="1" dirty="0" smtClean="0"/>
              <a:t>[</a:t>
            </a:r>
            <a:r>
              <a:rPr lang="ru-RU" b="1" dirty="0" smtClean="0"/>
              <a:t>П, П‘ ]. Буква </a:t>
            </a:r>
            <a:r>
              <a:rPr lang="ru-RU" b="1" dirty="0" err="1" smtClean="0"/>
              <a:t>Б,б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 формировать и развивать ценностное отношение обучающихся к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–познавательной,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–практической деятельности по определению согласных звуков [п], [п,] в словах на основе звуковой модели слова и применению изученных букв при работе со слогами, словами и предложениями; формировать и развивать гражданскую идентичность на основе духовных и культурных ценностей России; формировать ценностное отношение к труду и людям, занимающимся трудовой деятельностью; развивать речь, память, мышление.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урока:- учить звуковому и сравнительному анализу слов;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продуктивному формированию навыка чтения;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продолжить работу по развитию познавательной деятельности; развивать речь, воображение, логическое мышления;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фонематическую и устную речь;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8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урока:  «слоговая таблица», учебник В.Г. Горецкого «Азбука» , карточки с индивидуальными заданиями, карточки-схемы, предметные рисунки.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739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 smtClean="0">
                <a:solidFill>
                  <a:srgbClr val="FF0000"/>
                </a:solidFill>
              </a:rPr>
              <a:t>Работа в паре.  Составьте предложения, соединив стрелочками нужные слова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49580" algn="just"/>
            <a:endParaRPr lang="ru-RU" b="1" i="0" dirty="0" smtClean="0">
              <a:solidFill>
                <a:srgbClr val="333333"/>
              </a:solidFill>
              <a:effectLst/>
              <a:latin typeface="Arial"/>
            </a:endParaRPr>
          </a:p>
          <a:p>
            <a:pPr indent="449580" algn="just"/>
            <a:r>
              <a:rPr lang="ru-RU" b="1" i="0" dirty="0" smtClean="0">
                <a:solidFill>
                  <a:srgbClr val="333333"/>
                </a:solidFill>
                <a:effectLst/>
                <a:latin typeface="Arial"/>
              </a:rPr>
              <a:t>Плотник                            летает.</a:t>
            </a:r>
            <a:endParaRPr lang="ru-RU" sz="14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1" i="0" dirty="0" smtClean="0">
                <a:solidFill>
                  <a:srgbClr val="333333"/>
                </a:solidFill>
                <a:effectLst/>
                <a:latin typeface="Arial"/>
              </a:rPr>
              <a:t>Повар                               пилит.</a:t>
            </a:r>
            <a:endParaRPr lang="ru-RU" sz="14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1" i="0" dirty="0" smtClean="0">
                <a:solidFill>
                  <a:srgbClr val="333333"/>
                </a:solidFill>
                <a:effectLst/>
                <a:latin typeface="Arial"/>
              </a:rPr>
              <a:t>Капитан                            варит.</a:t>
            </a:r>
            <a:endParaRPr lang="ru-RU" sz="14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1" i="0" dirty="0" smtClean="0">
                <a:solidFill>
                  <a:srgbClr val="333333"/>
                </a:solidFill>
                <a:effectLst/>
                <a:latin typeface="Arial"/>
              </a:rPr>
              <a:t>Пилот                               плавает.</a:t>
            </a:r>
            <a:endParaRPr lang="ru-RU" sz="14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528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Составить рассказ.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6905740" cy="5179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591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216888"/>
            <a:ext cx="6545700" cy="490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754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449580"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Оцените свою работу по критериям.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Я знаю букву П и её звуки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Я умею… слышать и отличать новые звуки от других.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Я умею…читать слоги , слова и предложения с буквой п.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Оценить Цветом: .У вас на парте листочки. Давайте нарядим наше дерево.  Красный -Кто всё усвоил, доволен собой, хорошее настроение.     Зеленый испытывали  затруднение.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745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84976" cy="6583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7245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Доскажи словечко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449580"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Наша речь состоит из …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Звуки бывают…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При  произнесении гласного звука…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При произнесении согласного звука…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Согласные бывают…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Гласные звуки а, о, у, ы   обозначают…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Гласные звуки  и, е обозначают…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indent="449580" algn="just"/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Буква  е     в начале слова…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073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звук слышим часто?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О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-о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-о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 — вырос наш укро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.</a:t>
            </a:r>
          </a:p>
          <a:p>
            <a:r>
              <a:rPr lang="ru-RU" b="0" i="0" dirty="0" err="1" smtClean="0">
                <a:solidFill>
                  <a:srgbClr val="111111"/>
                </a:solidFill>
                <a:effectLst/>
                <a:latin typeface="Helvetica Neue"/>
              </a:rPr>
              <a:t>У</a:t>
            </a:r>
            <a:r>
              <a:rPr lang="ru-RU" b="0" i="0" dirty="0" err="1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Helvetica Neue"/>
              </a:rPr>
              <a:t>-у</a:t>
            </a:r>
            <a:r>
              <a:rPr lang="ru-RU" b="0" i="0" dirty="0" err="1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Helvetica Neue"/>
              </a:rPr>
              <a:t>-у</a:t>
            </a:r>
            <a:r>
              <a:rPr lang="ru-RU" b="0" i="0" dirty="0" err="1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 — сварим вкусный су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.</a:t>
            </a:r>
          </a:p>
          <a:p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а-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а-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а — в лес ведёт тро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а.</a:t>
            </a:r>
          </a:p>
          <a:p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а-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а-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а — варится кру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а.</a:t>
            </a:r>
          </a:p>
          <a:p>
            <a:r>
              <a:rPr lang="ru-RU" b="0" i="0" dirty="0" err="1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Helvetica Neue"/>
              </a:rPr>
              <a:t>о-</a:t>
            </a:r>
            <a:r>
              <a:rPr lang="ru-RU" b="0" i="0" dirty="0" err="1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Helvetica Neue"/>
              </a:rPr>
              <a:t>о-</a:t>
            </a:r>
            <a:r>
              <a:rPr lang="ru-RU" b="0" i="0" dirty="0" err="1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Helvetica Neue"/>
              </a:rPr>
              <a:t>о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 — рос цветок в каш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о.</a:t>
            </a:r>
          </a:p>
          <a:p>
            <a:r>
              <a:rPr lang="ru-RU" b="0" i="0" dirty="0" err="1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Helvetica Neue"/>
              </a:rPr>
              <a:t>о-</a:t>
            </a:r>
            <a:r>
              <a:rPr lang="ru-RU" b="0" i="0" dirty="0" err="1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Helvetica Neue"/>
              </a:rPr>
              <a:t>о-</a:t>
            </a:r>
            <a:r>
              <a:rPr lang="ru-RU" b="0" i="0" dirty="0" err="1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Helvetica Neue"/>
              </a:rPr>
              <a:t>о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 — шёл трамвай в де</a:t>
            </a:r>
            <a:r>
              <a:rPr lang="ru-RU" b="0" i="0" dirty="0" smtClean="0">
                <a:solidFill>
                  <a:srgbClr val="0000FF"/>
                </a:solidFill>
                <a:effectLst/>
                <a:latin typeface="Helvetica Neue"/>
              </a:rPr>
              <a:t>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Helvetica Neue"/>
              </a:rPr>
              <a:t>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355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Местонахождение звука </a:t>
            </a:r>
            <a:r>
              <a:rPr lang="ru-RU" dirty="0">
                <a:solidFill>
                  <a:prstClr val="black"/>
                </a:solidFill>
              </a:rPr>
              <a:t>п,п'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7200" b="1" dirty="0" smtClean="0"/>
              <a:t>Парта, копилка, палка, капор, топор, укроп, потолок, плечо, перепела.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3593177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 smtClean="0">
                <a:solidFill>
                  <a:srgbClr val="FF0000"/>
                </a:solidFill>
                <a:effectLst/>
                <a:latin typeface="Times New Roman"/>
              </a:rPr>
              <a:t>Игра “ Кулачок-подушечка”. Определи твердость-мягкость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rgbClr val="000000"/>
                </a:solidFill>
                <a:effectLst/>
                <a:latin typeface="Times New Roman"/>
              </a:rPr>
              <a:t>Плот, лапка, пилка, повар, пила, пух, пела, папа, пилот, пыль, песня, полка, пудель, письмо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554985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 п,п'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2520280" cy="2107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540" y="1340768"/>
            <a:ext cx="2520280" cy="247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20" y="3284984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125" y="768943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15432"/>
            <a:ext cx="4200183" cy="238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4664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Павел-                   </a:t>
            </a:r>
          </a:p>
          <a:p>
            <a:endParaRPr lang="ru-RU" dirty="0" smtClean="0"/>
          </a:p>
          <a:p>
            <a:r>
              <a:rPr lang="ru-RU" dirty="0" smtClean="0"/>
              <a:t>Вера-</a:t>
            </a:r>
          </a:p>
          <a:p>
            <a:endParaRPr lang="ru-RU" dirty="0" smtClean="0"/>
          </a:p>
          <a:p>
            <a:r>
              <a:rPr lang="ru-RU" dirty="0" smtClean="0"/>
              <a:t>Полина-</a:t>
            </a:r>
          </a:p>
          <a:p>
            <a:endParaRPr lang="ru-RU" dirty="0" smtClean="0"/>
          </a:p>
          <a:p>
            <a:r>
              <a:rPr lang="ru-RU" dirty="0" smtClean="0"/>
              <a:t>Виктор -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32656"/>
            <a:ext cx="1812032" cy="181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avatars.mds.yandex.net/i?id=af7e40d9b419ee3a86860328463369cb_l-5363169-images-thumbs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6632"/>
            <a:ext cx="2436440" cy="1859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348880"/>
            <a:ext cx="2099743" cy="2551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24878"/>
            <a:ext cx="2232248" cy="2901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2023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/>
            </a:r>
            <a:br>
              <a:rPr lang="ru-RU" sz="9600" b="1" dirty="0" smtClean="0"/>
            </a:br>
            <a:r>
              <a:rPr lang="ru-RU" sz="2400" b="1" i="0" dirty="0" smtClean="0">
                <a:solidFill>
                  <a:srgbClr val="FF0000"/>
                </a:solidFill>
                <a:effectLst/>
                <a:latin typeface="Times New Roman"/>
              </a:rPr>
              <a:t>Игра «Верни букву»</a:t>
            </a:r>
            <a:r>
              <a:rPr lang="ru-RU" sz="2400" b="0" i="0" u="none" strike="noStrike" dirty="0" smtClean="0">
                <a:solidFill>
                  <a:srgbClr val="FF0000"/>
                </a:solidFill>
                <a:effectLst/>
                <a:latin typeface="Times New Roman"/>
              </a:rPr>
              <a:t>          Жук Буквоед съел букву.</a:t>
            </a:r>
            <a:r>
              <a:rPr lang="ru-RU" sz="9600" b="1" dirty="0"/>
              <a:t/>
            </a:r>
            <a:br>
              <a:rPr lang="ru-RU" sz="9600" b="1" dirty="0"/>
            </a:br>
            <a:r>
              <a:rPr lang="ru-RU" sz="9600" b="1" dirty="0" smtClean="0"/>
              <a:t>А   О   У  Ы  И</a:t>
            </a:r>
            <a:endParaRPr lang="ru-RU" sz="9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1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лка</a:t>
            </a:r>
            <a:endParaRPr lang="ru-RU" sz="1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033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300</Words>
  <Application>Microsoft Office PowerPoint</Application>
  <PresentationFormat>Экран (4:3)</PresentationFormat>
  <Paragraphs>61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 :  Закрепление. Согласный звук [П, П‘ ]. Буква Б,б.</vt:lpstr>
      <vt:lpstr>Презентация PowerPoint</vt:lpstr>
      <vt:lpstr>Доскажи словечко</vt:lpstr>
      <vt:lpstr>Какой звук слышим часто?</vt:lpstr>
      <vt:lpstr>Местонахождение звука п,п'</vt:lpstr>
      <vt:lpstr>Игра “ Кулачок-подушечка”. Определи твердость-мягкость.</vt:lpstr>
      <vt:lpstr>Звук п,п'</vt:lpstr>
      <vt:lpstr>Презентация PowerPoint</vt:lpstr>
      <vt:lpstr> Игра «Верни букву»          Жук Буквоед съел букву. А   О   У  Ы  И</vt:lpstr>
      <vt:lpstr>  Работа в паре.  Составьте предложения, соединив стрелочками нужные слова.  </vt:lpstr>
      <vt:lpstr>Составить рассказ.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Лобыцины</dc:creator>
  <cp:lastModifiedBy>Лобыцины</cp:lastModifiedBy>
  <cp:revision>5</cp:revision>
  <dcterms:created xsi:type="dcterms:W3CDTF">2022-11-09T12:22:41Z</dcterms:created>
  <dcterms:modified xsi:type="dcterms:W3CDTF">2022-11-09T13:17:48Z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368389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