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15D5C-4EB0-4A23-AA72-653948D07330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0417A-E029-453E-8214-E698DC9E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9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0417A-E029-453E-8214-E698DC9E809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663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49AB2A-1E26-437E-B52E-C572B9971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99C90F7-B640-4977-AB3C-3809128AC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556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AB2A-1E26-437E-B52E-C572B9971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90F7-B640-4977-AB3C-3809128AC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682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49AB2A-1E26-437E-B52E-C572B9971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99C90F7-B640-4977-AB3C-3809128AC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69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AB2A-1E26-437E-B52E-C572B9971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99C90F7-B640-4977-AB3C-3809128AC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845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49AB2A-1E26-437E-B52E-C572B9971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99C90F7-B640-4977-AB3C-3809128AC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118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AB2A-1E26-437E-B52E-C572B9971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90F7-B640-4977-AB3C-3809128AC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48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AB2A-1E26-437E-B52E-C572B9971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90F7-B640-4977-AB3C-3809128AC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171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AB2A-1E26-437E-B52E-C572B9971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90F7-B640-4977-AB3C-3809128AC09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722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AB2A-1E26-437E-B52E-C572B9971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90F7-B640-4977-AB3C-3809128AC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49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849AB2A-1E26-437E-B52E-C572B9971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99C90F7-B640-4977-AB3C-3809128AC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531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AB2A-1E26-437E-B52E-C572B9971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90F7-B640-4977-AB3C-3809128AC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085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849AB2A-1E26-437E-B52E-C572B9971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99C90F7-B640-4977-AB3C-3809128AC09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17324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1191" y="1186685"/>
            <a:ext cx="10993549" cy="1475013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Уровневые задания по математике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1191" y="3977880"/>
            <a:ext cx="10993546" cy="815792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>Подготовила:  учитель начальных классов</a:t>
            </a:r>
          </a:p>
          <a:p>
            <a:r>
              <a:rPr lang="ru-RU" sz="1800" dirty="0">
                <a:solidFill>
                  <a:schemeClr val="bg1"/>
                </a:solidFill>
              </a:rPr>
              <a:t>Лебедева Арина Андреевна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81191" y="3162088"/>
            <a:ext cx="10993546" cy="8157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dirty="0">
                <a:solidFill>
                  <a:schemeClr val="bg1"/>
                </a:solidFill>
              </a:rPr>
              <a:t>Тема: Деление с остатком </a:t>
            </a:r>
          </a:p>
        </p:txBody>
      </p:sp>
    </p:spTree>
    <p:extLst>
      <p:ext uri="{BB962C8B-B14F-4D97-AF65-F5344CB8AC3E}">
        <p14:creationId xmlns:p14="http://schemas.microsoft.com/office/powerpoint/2010/main" val="4246479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Узнавание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1715956"/>
            <a:ext cx="10904924" cy="1013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Цель задания: актуализация имеющихся знаний учащихся по теме.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475311"/>
              </p:ext>
            </p:extLst>
          </p:nvPr>
        </p:nvGraphicFramePr>
        <p:xfrm>
          <a:off x="701964" y="2729756"/>
          <a:ext cx="4673600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73600">
                  <a:extLst>
                    <a:ext uri="{9D8B030D-6E8A-4147-A177-3AD203B41FA5}">
                      <a16:colId xmlns:a16="http://schemas.microsoft.com/office/drawing/2014/main" xmlns="" val="2876088388"/>
                    </a:ext>
                  </a:extLst>
                </a:gridCol>
              </a:tblGrid>
              <a:tr h="2728935">
                <a:tc>
                  <a:txBody>
                    <a:bodyPr/>
                    <a:lstStyle/>
                    <a:p>
                      <a:r>
                        <a:rPr lang="ru-RU" sz="2200" b="1" baseline="0" dirty="0"/>
                        <a:t>Выбери только те уравнения, которые решаются делением и подчеркни их.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en-US" sz="2400" b="0" baseline="0" dirty="0"/>
                        <a:t>x</a:t>
                      </a:r>
                      <a:r>
                        <a:rPr lang="ru-RU" sz="2400" b="0" baseline="0" dirty="0"/>
                        <a:t>:18 = 5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400" b="0" baseline="0" dirty="0"/>
                        <a:t>Х</a:t>
                      </a:r>
                      <a:r>
                        <a:rPr lang="ru-RU" sz="2400" b="0" baseline="0" dirty="0"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ru-RU" sz="2400" b="0" baseline="0" dirty="0"/>
                        <a:t>11 = 55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400" b="0" baseline="0" dirty="0"/>
                        <a:t>52:х = 13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400" b="0" baseline="0" dirty="0"/>
                        <a:t>15</a:t>
                      </a:r>
                      <a:r>
                        <a:rPr lang="ru-RU" sz="2400" b="0" baseline="0" dirty="0"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ru-RU" sz="2400" b="0" baseline="0" dirty="0"/>
                        <a:t>х = 75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400" b="0" baseline="0" dirty="0"/>
                        <a:t>х:15 = 6</a:t>
                      </a:r>
                    </a:p>
                    <a:p>
                      <a:endParaRPr lang="ru-RU" sz="2400" b="1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59113927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800984"/>
              </p:ext>
            </p:extLst>
          </p:nvPr>
        </p:nvGraphicFramePr>
        <p:xfrm>
          <a:off x="5722626" y="2840182"/>
          <a:ext cx="5888182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8182">
                  <a:extLst>
                    <a:ext uri="{9D8B030D-6E8A-4147-A177-3AD203B41FA5}">
                      <a16:colId xmlns:a16="http://schemas.microsoft.com/office/drawing/2014/main" xmlns="" val="3755305543"/>
                    </a:ext>
                  </a:extLst>
                </a:gridCol>
              </a:tblGrid>
              <a:tr h="2081363">
                <a:tc>
                  <a:txBody>
                    <a:bodyPr/>
                    <a:lstStyle/>
                    <a:p>
                      <a:r>
                        <a:rPr lang="ru-RU" sz="2400" baseline="0" dirty="0"/>
                        <a:t>Методический комментарий:</a:t>
                      </a:r>
                    </a:p>
                    <a:p>
                      <a:r>
                        <a:rPr lang="ru-RU" sz="2400" b="0" baseline="0" dirty="0"/>
                        <a:t>Чтобы выполнить задание, учащийся должен вспомнить, как выглядят примеры с делением. </a:t>
                      </a:r>
                    </a:p>
                    <a:p>
                      <a:r>
                        <a:rPr lang="ru-RU" sz="2400" b="1" baseline="0" dirty="0"/>
                        <a:t>Предполагаемые ответы детей:</a:t>
                      </a:r>
                    </a:p>
                    <a:p>
                      <a:r>
                        <a:rPr lang="ru-RU" sz="2400" b="0" baseline="0" dirty="0"/>
                        <a:t>Подчеркивают только примеры с делением.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958236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803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Воспроизведение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6502" y="1903406"/>
            <a:ext cx="11029615" cy="6181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Цель задания: умение воспроизводить изученный алгоритм деления.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340356"/>
              </p:ext>
            </p:extLst>
          </p:nvPr>
        </p:nvGraphicFramePr>
        <p:xfrm>
          <a:off x="5847318" y="2964099"/>
          <a:ext cx="5638799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799">
                  <a:extLst>
                    <a:ext uri="{9D8B030D-6E8A-4147-A177-3AD203B41FA5}">
                      <a16:colId xmlns:a16="http://schemas.microsoft.com/office/drawing/2014/main" xmlns="" val="3646996303"/>
                    </a:ext>
                  </a:extLst>
                </a:gridCol>
              </a:tblGrid>
              <a:tr h="2106663">
                <a:tc>
                  <a:txBody>
                    <a:bodyPr/>
                    <a:lstStyle/>
                    <a:p>
                      <a:r>
                        <a:rPr lang="ru-RU" sz="2400" u="none" dirty="0"/>
                        <a:t>Методический</a:t>
                      </a:r>
                      <a:r>
                        <a:rPr lang="ru-RU" sz="2400" u="none" baseline="0" dirty="0"/>
                        <a:t> комментарий:</a:t>
                      </a:r>
                    </a:p>
                    <a:p>
                      <a:r>
                        <a:rPr lang="ru-RU" sz="2400" b="0" u="none" baseline="0" dirty="0"/>
                        <a:t>Чтобы выполнить задание учащемуся нужно воспроизвести в памяти алгоритм выполнения деления. </a:t>
                      </a:r>
                    </a:p>
                    <a:p>
                      <a:r>
                        <a:rPr lang="ru-RU" sz="2400" b="1" u="none" baseline="0" dirty="0"/>
                        <a:t>Предполагаемые ответы детей:</a:t>
                      </a:r>
                    </a:p>
                    <a:p>
                      <a:r>
                        <a:rPr lang="ru-RU" sz="2400" b="0" u="none" baseline="0" dirty="0"/>
                        <a:t>Вписывают ответы: 4,56,7,8,5,15.</a:t>
                      </a:r>
                      <a:endParaRPr lang="ru-RU" sz="2400" b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95679696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908535"/>
              </p:ext>
            </p:extLst>
          </p:nvPr>
        </p:nvGraphicFramePr>
        <p:xfrm>
          <a:off x="581192" y="2708978"/>
          <a:ext cx="4281753" cy="30822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1753">
                  <a:extLst>
                    <a:ext uri="{9D8B030D-6E8A-4147-A177-3AD203B41FA5}">
                      <a16:colId xmlns:a16="http://schemas.microsoft.com/office/drawing/2014/main" xmlns="" val="2876088388"/>
                    </a:ext>
                  </a:extLst>
                </a:gridCol>
              </a:tblGrid>
              <a:tr h="3082222">
                <a:tc>
                  <a:txBody>
                    <a:bodyPr/>
                    <a:lstStyle/>
                    <a:p>
                      <a:r>
                        <a:rPr lang="ru-RU" sz="2400" b="1" baseline="0" dirty="0"/>
                        <a:t>Заполни пропуски и выполни деление.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400" b="0" baseline="0" dirty="0"/>
                        <a:t>12:       = 3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400" b="0" baseline="0" dirty="0"/>
                        <a:t>      : 8 = 7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400" b="0" baseline="0" dirty="0"/>
                        <a:t>49 : 7 =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400" b="0" baseline="0" dirty="0"/>
                        <a:t>72 :      = 9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400" b="0" baseline="0" dirty="0"/>
                        <a:t>45: 9 =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400" b="0" baseline="0" dirty="0"/>
                        <a:t>      : 3 =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59113927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620981" y="3546764"/>
            <a:ext cx="277091" cy="2770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22218" y="3878886"/>
            <a:ext cx="277091" cy="2770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89017" y="4274336"/>
            <a:ext cx="277091" cy="2770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20981" y="4675109"/>
            <a:ext cx="277091" cy="2770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64325" y="5056910"/>
            <a:ext cx="277091" cy="2770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122217" y="5420605"/>
            <a:ext cx="277091" cy="2770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938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Понимание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647" y="1820278"/>
            <a:ext cx="11029615" cy="742813"/>
          </a:xfrm>
        </p:spPr>
        <p:txBody>
          <a:bodyPr>
            <a:normAutofit/>
          </a:bodyPr>
          <a:lstStyle/>
          <a:p>
            <a:r>
              <a:rPr lang="ru-RU" sz="2400" dirty="0"/>
              <a:t>Цель: включение полученных знаний о делении с остатком в систему знаний.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111580"/>
              </p:ext>
            </p:extLst>
          </p:nvPr>
        </p:nvGraphicFramePr>
        <p:xfrm>
          <a:off x="581192" y="2667413"/>
          <a:ext cx="4604327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04327">
                  <a:extLst>
                    <a:ext uri="{9D8B030D-6E8A-4147-A177-3AD203B41FA5}">
                      <a16:colId xmlns:a16="http://schemas.microsoft.com/office/drawing/2014/main" xmlns="" val="2876088388"/>
                    </a:ext>
                  </a:extLst>
                </a:gridCol>
              </a:tblGrid>
              <a:tr h="3407808">
                <a:tc>
                  <a:txBody>
                    <a:bodyPr/>
                    <a:lstStyle/>
                    <a:p>
                      <a:r>
                        <a:rPr lang="ru-RU" sz="2400" b="1" dirty="0"/>
                        <a:t>Выполни деление с остатком</a:t>
                      </a:r>
                      <a:r>
                        <a:rPr lang="ru-RU" sz="2400" b="1" baseline="0" dirty="0"/>
                        <a:t> и осуществи проверку</a:t>
                      </a:r>
                      <a:r>
                        <a:rPr lang="ru-RU" sz="2400" b="1" dirty="0"/>
                        <a:t>.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400" b="0" dirty="0"/>
                        <a:t>17: 3 = 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400" b="0" dirty="0"/>
                        <a:t>65:8</a:t>
                      </a:r>
                      <a:r>
                        <a:rPr lang="ru-RU" sz="2400" b="0" baseline="0" dirty="0"/>
                        <a:t> =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400" b="0" baseline="0" dirty="0"/>
                        <a:t>23:7 =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400" b="0" baseline="0" dirty="0"/>
                        <a:t>77:6 =  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400" b="0" baseline="0" dirty="0"/>
                        <a:t>62:8 = 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400" b="0" baseline="0" dirty="0"/>
                        <a:t>1:4 = 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400" b="0" baseline="0" dirty="0"/>
                        <a:t>39:8 = 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400" b="0" baseline="0" dirty="0"/>
                        <a:t>44: 8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59113927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013416"/>
              </p:ext>
            </p:extLst>
          </p:nvPr>
        </p:nvGraphicFramePr>
        <p:xfrm>
          <a:off x="5833463" y="3020291"/>
          <a:ext cx="5638799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799">
                  <a:extLst>
                    <a:ext uri="{9D8B030D-6E8A-4147-A177-3AD203B41FA5}">
                      <a16:colId xmlns:a16="http://schemas.microsoft.com/office/drawing/2014/main" xmlns="" val="3646996303"/>
                    </a:ext>
                  </a:extLst>
                </a:gridCol>
              </a:tblGrid>
              <a:tr h="2036824">
                <a:tc>
                  <a:txBody>
                    <a:bodyPr/>
                    <a:lstStyle/>
                    <a:p>
                      <a:r>
                        <a:rPr lang="ru-RU" sz="2400" dirty="0"/>
                        <a:t>Методический</a:t>
                      </a:r>
                      <a:r>
                        <a:rPr lang="ru-RU" sz="2400" baseline="0" dirty="0"/>
                        <a:t> комментарий:</a:t>
                      </a:r>
                    </a:p>
                    <a:p>
                      <a:r>
                        <a:rPr lang="ru-RU" sz="2400" b="0" baseline="0" dirty="0"/>
                        <a:t>Чтобы выполнить задание учащемуся нужно применить полученные знания и решить примеры на деление с остатком.</a:t>
                      </a:r>
                    </a:p>
                    <a:p>
                      <a:r>
                        <a:rPr lang="ru-RU" sz="2400" b="1" baseline="0" dirty="0"/>
                        <a:t>Предполагаемые ответы детей</a:t>
                      </a:r>
                      <a:r>
                        <a:rPr lang="ru-RU" sz="2400" b="0" baseline="0" dirty="0"/>
                        <a:t>:</a:t>
                      </a:r>
                    </a:p>
                    <a:p>
                      <a:r>
                        <a:rPr lang="ru-RU" sz="2400" b="0" baseline="0" dirty="0"/>
                        <a:t>17:3= 5(ост. 2) и </a:t>
                      </a:r>
                      <a:r>
                        <a:rPr lang="ru-RU" sz="2400" b="0" baseline="0" dirty="0" err="1"/>
                        <a:t>тд</a:t>
                      </a:r>
                      <a:r>
                        <a:rPr lang="ru-RU" sz="2400" b="0" baseline="0" dirty="0"/>
                        <a:t>.</a:t>
                      </a:r>
                      <a:endParaRPr lang="ru-RU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95679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746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Применение в знакомых условиях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792" y="1944969"/>
            <a:ext cx="11029615" cy="839795"/>
          </a:xfrm>
        </p:spPr>
        <p:txBody>
          <a:bodyPr>
            <a:normAutofit/>
          </a:bodyPr>
          <a:lstStyle/>
          <a:p>
            <a:r>
              <a:rPr lang="ru-RU" sz="2400" dirty="0"/>
              <a:t>Цель задания: демонстрация умения использовать полученные знания при решении задач.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2496"/>
              </p:ext>
            </p:extLst>
          </p:nvPr>
        </p:nvGraphicFramePr>
        <p:xfrm>
          <a:off x="581192" y="3013363"/>
          <a:ext cx="4604327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04327">
                  <a:extLst>
                    <a:ext uri="{9D8B030D-6E8A-4147-A177-3AD203B41FA5}">
                      <a16:colId xmlns:a16="http://schemas.microsoft.com/office/drawing/2014/main" xmlns="" val="2876088388"/>
                    </a:ext>
                  </a:extLst>
                </a:gridCol>
              </a:tblGrid>
              <a:tr h="1648278">
                <a:tc>
                  <a:txBody>
                    <a:bodyPr/>
                    <a:lstStyle/>
                    <a:p>
                      <a:r>
                        <a:rPr lang="ru-RU" sz="2400" b="1" baseline="0" dirty="0"/>
                        <a:t>Реши задачу. </a:t>
                      </a:r>
                    </a:p>
                    <a:p>
                      <a:r>
                        <a:rPr lang="ru-RU" sz="2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 пуговицу пришили на платья по 6 штук на каждое. На скольких платьях</a:t>
                      </a:r>
                      <a:endParaRPr lang="ru-RU" sz="20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пришиты пуговицы? Сколько пуговиц осталось?</a:t>
                      </a:r>
                      <a:endParaRPr lang="ru-RU" sz="20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59113927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301638"/>
              </p:ext>
            </p:extLst>
          </p:nvPr>
        </p:nvGraphicFramePr>
        <p:xfrm>
          <a:off x="6096000" y="2479963"/>
          <a:ext cx="5638799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799">
                  <a:extLst>
                    <a:ext uri="{9D8B030D-6E8A-4147-A177-3AD203B41FA5}">
                      <a16:colId xmlns:a16="http://schemas.microsoft.com/office/drawing/2014/main" xmlns="" val="3646996303"/>
                    </a:ext>
                  </a:extLst>
                </a:gridCol>
              </a:tblGrid>
              <a:tr h="4031674">
                <a:tc>
                  <a:txBody>
                    <a:bodyPr/>
                    <a:lstStyle/>
                    <a:p>
                      <a:r>
                        <a:rPr lang="ru-RU" sz="2400" dirty="0"/>
                        <a:t>Методический</a:t>
                      </a:r>
                      <a:r>
                        <a:rPr lang="ru-RU" sz="2400" baseline="0" dirty="0"/>
                        <a:t> комментарий:</a:t>
                      </a:r>
                    </a:p>
                    <a:p>
                      <a:r>
                        <a:rPr lang="ru-RU" sz="2400" b="0" baseline="0" dirty="0"/>
                        <a:t>Чтобы выполнить задание учащемуся нужно применить полученные знания по теме «Деление с остатком», вспомнить алгоритм решения задач и решить задачу. </a:t>
                      </a:r>
                    </a:p>
                    <a:p>
                      <a:r>
                        <a:rPr lang="ru-RU" sz="2400" b="1" baseline="0" dirty="0"/>
                        <a:t>Примерные ответы детей: </a:t>
                      </a:r>
                      <a:r>
                        <a:rPr lang="ru-RU" sz="2400" b="0" baseline="0" dirty="0"/>
                        <a:t>чтобы найти на сколько платьев пришили пуговицы, нужно 51 разделить на 6. Получилось, что пуговицы есть на 8 платьях. 5 пуговиц осталось.</a:t>
                      </a:r>
                      <a:endParaRPr lang="ru-RU" sz="2400" b="1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95679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7896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/>
              <a:t>Применение в нестандартных условиях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355" y="1903405"/>
            <a:ext cx="11029615" cy="493431"/>
          </a:xfrm>
        </p:spPr>
        <p:txBody>
          <a:bodyPr>
            <a:noAutofit/>
          </a:bodyPr>
          <a:lstStyle/>
          <a:p>
            <a:r>
              <a:rPr lang="ru-RU" sz="2400" dirty="0"/>
              <a:t>Цель задания: демонстрация умения решать нестандартные задачи.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046880"/>
              </p:ext>
            </p:extLst>
          </p:nvPr>
        </p:nvGraphicFramePr>
        <p:xfrm>
          <a:off x="5861171" y="2889085"/>
          <a:ext cx="5638799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799">
                  <a:extLst>
                    <a:ext uri="{9D8B030D-6E8A-4147-A177-3AD203B41FA5}">
                      <a16:colId xmlns:a16="http://schemas.microsoft.com/office/drawing/2014/main" xmlns="" val="3646996303"/>
                    </a:ext>
                  </a:extLst>
                </a:gridCol>
              </a:tblGrid>
              <a:tr h="2245261">
                <a:tc>
                  <a:txBody>
                    <a:bodyPr/>
                    <a:lstStyle/>
                    <a:p>
                      <a:r>
                        <a:rPr lang="ru-RU" sz="2400" dirty="0"/>
                        <a:t>Методический</a:t>
                      </a:r>
                      <a:r>
                        <a:rPr lang="ru-RU" sz="2400" baseline="0" dirty="0"/>
                        <a:t> комментарий: </a:t>
                      </a:r>
                    </a:p>
                    <a:p>
                      <a:r>
                        <a:rPr lang="ru-RU" sz="2400" b="0" baseline="0" dirty="0"/>
                        <a:t>Чтобы решить данное задание, учащиеся должны решить задач оптимальным способом. </a:t>
                      </a:r>
                    </a:p>
                    <a:p>
                      <a:r>
                        <a:rPr lang="ru-RU" sz="2400" b="1" baseline="0" dirty="0"/>
                        <a:t>Примерные ответы детей:</a:t>
                      </a:r>
                    </a:p>
                    <a:p>
                      <a:r>
                        <a:rPr lang="ru-RU" sz="2400" b="0" baseline="0" dirty="0"/>
                        <a:t>Разные ответы.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95679696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539856"/>
              </p:ext>
            </p:extLst>
          </p:nvPr>
        </p:nvGraphicFramePr>
        <p:xfrm>
          <a:off x="581192" y="2980525"/>
          <a:ext cx="4752808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2808">
                  <a:extLst>
                    <a:ext uri="{9D8B030D-6E8A-4147-A177-3AD203B41FA5}">
                      <a16:colId xmlns:a16="http://schemas.microsoft.com/office/drawing/2014/main" xmlns="" val="2876088388"/>
                    </a:ext>
                  </a:extLst>
                </a:gridCol>
              </a:tblGrid>
              <a:tr h="1558224">
                <a:tc>
                  <a:txBody>
                    <a:bodyPr/>
                    <a:lstStyle/>
                    <a:p>
                      <a:r>
                        <a:rPr lang="ru-RU" sz="2400" b="1" baseline="0" dirty="0"/>
                        <a:t>Реши задачу. </a:t>
                      </a:r>
                    </a:p>
                    <a:p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Длина шага обезьянки </a:t>
                      </a:r>
                      <a:r>
                        <a:rPr lang="ru-RU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Чичи</a:t>
                      </a: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25 см, длина шага попугая Кеши на 20 см меньше, а длина шага слонёнка на 30 см больше, чем длина шага обезьянки. На сколько см длина шага Кеши меньше длины шага слонёнка?  </a:t>
                      </a:r>
                      <a:endParaRPr lang="ru-RU" sz="2400" b="1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59113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753269"/>
      </p:ext>
    </p:extLst>
  </p:cSld>
  <p:clrMapOvr>
    <a:masterClrMapping/>
  </p:clrMapOvr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Дивиденд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217</TotalTime>
  <Words>404</Words>
  <Application>Microsoft Office PowerPoint</Application>
  <PresentationFormat>Широкоэкранный</PresentationFormat>
  <Paragraphs>61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Calibri</vt:lpstr>
      <vt:lpstr>Corbel</vt:lpstr>
      <vt:lpstr>Gill Sans MT</vt:lpstr>
      <vt:lpstr>Symbol</vt:lpstr>
      <vt:lpstr>Wingdings 2</vt:lpstr>
      <vt:lpstr>Дивиденд</vt:lpstr>
      <vt:lpstr>Уровневые задания по математике</vt:lpstr>
      <vt:lpstr>Узнавание</vt:lpstr>
      <vt:lpstr>Воспроизведение </vt:lpstr>
      <vt:lpstr>Понимание</vt:lpstr>
      <vt:lpstr>Применение в знакомых условиях</vt:lpstr>
      <vt:lpstr>Применение в нестандартных условиях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Уровневые задания по математике</dc:title>
  <dc:creator>user</dc:creator>
  <cp:lastModifiedBy>Учетная запись Майкрософт</cp:lastModifiedBy>
  <cp:revision>21</cp:revision>
  <dcterms:created xsi:type="dcterms:W3CDTF">2021-12-24T06:34:54Z</dcterms:created>
  <dcterms:modified xsi:type="dcterms:W3CDTF">2022-11-10T11:59:35Z</dcterms:modified>
</cp:coreProperties>
</file>