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Default ContentType="application/vnd.openxmlformats-officedocument.oleObject" Extension="bin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image/x-emf" Extension="e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Default ContentType="image/vnd.ms-photo" Extension="wdp"/>
  <Override ContentType="application/vnd.openxmlformats-officedocument.presentationml.slideLayout+xml" PartName="/ppt/slideLayouts/slideLayout10.xml"/>
  <Default ContentType="application/vnd.openxmlformats-officedocument.vmlDrawing" Extension="vml"/>
  <Default ContentType="application/vnd.openxmlformats-officedocument.spreadsheetml.sheet" Extension="xlsx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chart+xml" PartName="/ppt/charts/chart1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7" r:id="rId3"/>
    <p:sldId id="261" r:id="rId4"/>
    <p:sldId id="277" r:id="rId5"/>
    <p:sldId id="256" r:id="rId6"/>
    <p:sldId id="279" r:id="rId7"/>
    <p:sldId id="283" r:id="rId8"/>
    <p:sldId id="278" r:id="rId9"/>
    <p:sldId id="282" r:id="rId10"/>
    <p:sldId id="280" r:id="rId11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D1EA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309" autoAdjust="0"/>
    <p:restoredTop sz="94660"/>
  </p:normalViewPr>
  <p:slideViewPr>
    <p:cSldViewPr>
      <p:cViewPr>
        <p:scale>
          <a:sx n="76" d="100"/>
          <a:sy n="76" d="100"/>
        </p:scale>
        <p:origin x="-1908" y="-1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 ?><Relationships xmlns="http://schemas.openxmlformats.org/package/2006/relationships"><Relationship Id="rId1" Target="NULL" TargetMode="External" Type="http://schemas.openxmlformats.org/officeDocument/2006/relationships/oleObject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6"/>
          <c:dLbls>
            <c:showCatName val="1"/>
            <c:showLeaderLines val="1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4.jpeg" Type="http://schemas.openxmlformats.org/officeDocument/2006/relationships/image"/><Relationship Id="rId4" Target="../media/image3.jpeg" Type="http://schemas.openxmlformats.org/officeDocument/2006/relationships/image"/></Relationships>
</file>

<file path=ppt/slides/_rels/slide10.xml.rels><?xml version="1.0" encoding="UTF-8" standalone="yes" ?><Relationships xmlns="http://schemas.openxmlformats.org/package/2006/relationships"><Relationship Id="rId3" Target="../media/image38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41.jpeg" Type="http://schemas.openxmlformats.org/officeDocument/2006/relationships/image"/><Relationship Id="rId5" Target="../media/image40.jpeg" Type="http://schemas.openxmlformats.org/officeDocument/2006/relationships/image"/><Relationship Id="rId4" Target="../media/image39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8" Target="../media/image10.jpeg" Type="http://schemas.openxmlformats.org/officeDocument/2006/relationships/image"/><Relationship Id="rId3" Target="../media/image5.jpeg" Type="http://schemas.openxmlformats.org/officeDocument/2006/relationships/image"/><Relationship Id="rId7" Target="../media/image9.jpeg" Type="http://schemas.openxmlformats.org/officeDocument/2006/relationships/image"/><Relationship Id="rId12" Target="../media/image1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8.jpeg" Type="http://schemas.openxmlformats.org/officeDocument/2006/relationships/image"/><Relationship Id="rId11" Target="../media/image13.jpeg" Type="http://schemas.openxmlformats.org/officeDocument/2006/relationships/image"/><Relationship Id="rId5" Target="../media/image7.jpeg" Type="http://schemas.openxmlformats.org/officeDocument/2006/relationships/image"/><Relationship Id="rId10" Target="../media/image12.jpeg" Type="http://schemas.openxmlformats.org/officeDocument/2006/relationships/image"/><Relationship Id="rId4" Target="../media/image6.jpeg" Type="http://schemas.openxmlformats.org/officeDocument/2006/relationships/image"/><Relationship Id="rId9" Target="../media/image11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8" Target="../media/image19.jpeg" Type="http://schemas.openxmlformats.org/officeDocument/2006/relationships/image"/><Relationship Id="rId3" Target="../media/image10.jpeg" Type="http://schemas.openxmlformats.org/officeDocument/2006/relationships/image"/><Relationship Id="rId7" Target="../media/image18.jpeg" Type="http://schemas.openxmlformats.org/officeDocument/2006/relationships/image"/><Relationship Id="rId2" Target="../slideLayouts/slideLayout7.xml" Type="http://schemas.openxmlformats.org/officeDocument/2006/relationships/slideLayout"/><Relationship Id="rId6" Target="../media/image17.jpeg" Type="http://schemas.openxmlformats.org/officeDocument/2006/relationships/image"/><Relationship Id="rId5" Target="../media/image16.png" Type="http://schemas.openxmlformats.org/officeDocument/2006/relationships/image"/><Relationship Id="rId4" Target="../media/image15.png" Type="http://schemas.openxmlformats.org/officeDocument/2006/relationships/image"/><Relationship Id="rId9" Target="../media/image20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8" Target="../media/image27.jpeg" Type="http://schemas.openxmlformats.org/officeDocument/2006/relationships/image"/><Relationship Id="rId3" Target="../media/image22.jpeg" Type="http://schemas.openxmlformats.org/officeDocument/2006/relationships/image"/><Relationship Id="rId7" Target="../media/image26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5.jpeg" Type="http://schemas.openxmlformats.org/officeDocument/2006/relationships/image"/><Relationship Id="rId5" Target="../media/image24.jpeg" Type="http://schemas.openxmlformats.org/officeDocument/2006/relationships/image"/><Relationship Id="rId4" Target="../media/image23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1.jpeg" Type="http://schemas.openxmlformats.org/officeDocument/2006/relationships/image"/><Relationship Id="rId5" Target="../media/image30.jpeg" Type="http://schemas.openxmlformats.org/officeDocument/2006/relationships/image"/><Relationship Id="rId4" Target="../media/image29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8" Target="../media/image35.jpeg" Type="http://schemas.openxmlformats.org/officeDocument/2006/relationships/image"/><Relationship Id="rId3" Target="../media/image5.jpeg" Type="http://schemas.openxmlformats.org/officeDocument/2006/relationships/image"/><Relationship Id="rId7" Target="http://sunny-han.ucoz.ru/index/multstudija/0-333" TargetMode="External" Type="http://schemas.openxmlformats.org/officeDocument/2006/relationships/hyperlink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4.jpeg" Type="http://schemas.openxmlformats.org/officeDocument/2006/relationships/image"/><Relationship Id="rId5" Target="../media/image33.jpeg" Type="http://schemas.openxmlformats.org/officeDocument/2006/relationships/image"/><Relationship Id="rId4" Target="../media/image32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36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hdphoto1.wdp" Type="http://schemas.microsoft.com/office/2007/relationships/hdphoto"/><Relationship Id="rId4" Target="../media/image37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charts/chart1.xml" Type="http://schemas.openxmlformats.org/officeDocument/2006/relationships/chart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8" y="68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5" y="836712"/>
            <a:ext cx="72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z="24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МБДОУ «ДС «СОЛНЫШКО» П. ХАНЫМЕЙ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3643315"/>
            <a:ext cx="4464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24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Организация  </a:t>
            </a:r>
            <a:r>
              <a:rPr b="1" dirty="0" lang="ru-RU" smtClean="0" sz="24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работы детского Технопарка «</a:t>
            </a:r>
            <a:r>
              <a:rPr b="1" dirty="0" err="1" lang="ru-RU" smtClean="0" sz="24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Кванториум</a:t>
            </a:r>
            <a:r>
              <a:rPr b="1" dirty="0" lang="ru-RU" smtClean="0" sz="24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»</a:t>
            </a:r>
            <a:endParaRPr b="1" dirty="0" lang="ru-RU" sz="240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91580" y="4857760"/>
            <a:ext cx="702078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vl="0"/>
            <a:r>
              <a:rPr dirty="0" lang="ru-RU" smtClean="0" sz="1600">
                <a:latin charset="0" panose="02020603050405020304" pitchFamily="18" typeface="Times New Roman"/>
                <a:cs charset="0" panose="02020603050405020304" pitchFamily="18" typeface="Times New Roman"/>
              </a:rPr>
              <a:t>Детский технопарк осуществляет деятельность по естественнонаучной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, математической, физкультурной и </a:t>
            </a:r>
            <a:r>
              <a:rPr dirty="0" lang="ru-RU" smtClean="0" sz="1600">
                <a:latin charset="0" panose="02020603050405020304" pitchFamily="18" typeface="Times New Roman"/>
                <a:cs charset="0" panose="02020603050405020304" pitchFamily="18" typeface="Times New Roman"/>
              </a:rPr>
              <a:t>технической 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направленности</a:t>
            </a:r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  <a:p>
            <a:pPr algn="ctr" lvl="0"/>
            <a:endParaRPr dirty="0" lang="ru-RU" smtClean="0" sz="12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 lvl="0"/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2021г.</a:t>
            </a:r>
            <a:endParaRPr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E:\мое Пасеч\20200929_141126.jpg" id="7" name="Рисунок 6"/>
          <p:cNvPicPr/>
          <p:nvPr/>
        </p:nvPicPr>
        <p:blipFill>
          <a:blip cstate="print" r:embed="rId3"/>
          <a:srcRect t="82"/>
          <a:stretch>
            <a:fillRect/>
          </a:stretch>
        </p:blipFill>
        <p:spPr bwMode="auto">
          <a:xfrm>
            <a:off x="1000100" y="1500174"/>
            <a:ext cx="207170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/>
          <a:srcRect b="173" l="146" r="123" t="36"/>
          <a:stretch>
            <a:fillRect/>
          </a:stretch>
        </p:blipFill>
        <p:spPr bwMode="auto">
          <a:xfrm>
            <a:off x="6286512" y="1428736"/>
            <a:ext cx="20002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http://sunny-han.ucoz.ru/_tbkp/proekt_stem/proekt_doshkolnik_issledovatel_4.jpg" id="9" name="Рисунок 8"/>
          <p:cNvPicPr/>
          <p:nvPr/>
        </p:nvPicPr>
        <p:blipFill>
          <a:blip cstate="print" r:embed="rId5"/>
          <a:srcRect t="237"/>
          <a:stretch>
            <a:fillRect/>
          </a:stretch>
        </p:blipFill>
        <p:spPr bwMode="auto">
          <a:xfrm>
            <a:off x="3643306" y="1643050"/>
            <a:ext cx="2232660" cy="1621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98172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" y="0"/>
            <a:ext cx="9144000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000100" y="1071546"/>
            <a:ext cx="750099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just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dirty="0" i="0" kumimoji="0" lang="ru-RU" normalizeH="0" smtClean="0" strike="noStrike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В продолжении </a:t>
            </a:r>
            <a:r>
              <a:rPr b="0" baseline="0" cap="none" dirty="0" i="0" kumimoji="0" lang="ru-RU" normalizeH="0" smtClean="0" strike="noStrike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работы </a:t>
            </a:r>
            <a:r>
              <a:rPr b="0" baseline="0" cap="none" dirty="0" i="0" kumimoji="0" lang="ru-RU" normalizeH="0" smtClean="0" strike="noStrike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детского  Технопарка «</a:t>
            </a:r>
            <a:r>
              <a:rPr b="0" baseline="0" cap="none" dirty="0" err="1" i="0" kumimoji="0" lang="ru-RU" normalizeH="0" smtClean="0" strike="noStrike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Кванториум</a:t>
            </a:r>
            <a:r>
              <a:rPr b="0" baseline="0" cap="none" dirty="0" i="0" kumimoji="0" lang="ru-RU" normalizeH="0" smtClean="0" strike="noStrike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» нам необходимо дополнительно приобрести следующее оборудование:</a:t>
            </a:r>
            <a:endParaRPr b="0" baseline="0" cap="none" dirty="0" i="0" kumimoji="0" lang="ru-RU" normalizeH="0" smtClean="0" strike="noStrike" u="none">
              <a:ln>
                <a:noFill/>
              </a:ln>
              <a:solidFill>
                <a:schemeClr val="tx1"/>
              </a:solidFill>
              <a:effectLst/>
              <a:latin charset="0" pitchFamily="18" typeface="Times New Roman"/>
              <a:cs charset="0" pitchFamily="18" typeface="Times New Roman"/>
            </a:endParaRPr>
          </a:p>
          <a:p>
            <a:pPr algn="just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b="0" baseline="0" cap="none" dirty="0" i="0" kumimoji="0" lang="ru-RU" normalizeH="0" smtClean="0" strike="noStrike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Блок  «</a:t>
            </a:r>
            <a:r>
              <a:rPr b="0" baseline="0" cap="none" dirty="0" err="1" i="0" kumimoji="0" lang="ru-RU" normalizeH="0" smtClean="0" strike="noStrike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Биоквантум</a:t>
            </a:r>
            <a:r>
              <a:rPr b="0" baseline="0" cap="none" dirty="0" i="0" kumimoji="0" lang="ru-RU" normalizeH="0" smtClean="0" strike="noStrike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»  дополнить  теплицей   для  реализации  экологического проекта  «Переходим на зелёное".</a:t>
            </a:r>
            <a:endParaRPr b="0" baseline="0" cap="none" dirty="0" i="0" kumimoji="0" lang="ru-RU" normalizeH="0" smtClean="0" strike="noStrike" u="none">
              <a:ln>
                <a:noFill/>
              </a:ln>
              <a:solidFill>
                <a:schemeClr val="tx1"/>
              </a:solidFill>
              <a:effectLst/>
              <a:latin charset="0" pitchFamily="18" typeface="Times New Roman"/>
              <a:cs charset="0" pitchFamily="18" typeface="Times New Roman"/>
            </a:endParaRPr>
          </a:p>
          <a:p>
            <a:pPr algn="just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b="0" baseline="0" cap="none" dirty="0" i="0" kumimoji="0" lang="ru-RU" normalizeH="0" smtClean="0" strike="noStrike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Блок  «</a:t>
            </a:r>
            <a:r>
              <a:rPr b="0" baseline="0" cap="none" dirty="0" err="1" i="0" kumimoji="0" lang="ru-RU" normalizeH="0" smtClean="0" strike="noStrike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Физоквантум</a:t>
            </a:r>
            <a:r>
              <a:rPr b="0" baseline="0" cap="none" dirty="0" i="0" kumimoji="0" lang="ru-RU" normalizeH="0" smtClean="0" strike="noStrike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» дополнить уличным игровым  комплексом  «Сказочный»  для детей (от 1 до 3 лет)  и и</a:t>
            </a:r>
            <a:r>
              <a:rPr b="0" baseline="0" cap="none" dirty="0" i="0" kumimoji="0" lang="ru-RU" normalizeH="0" smtClean="0" strike="noStrike" u="none">
                <a:ln>
                  <a:noFill/>
                </a:ln>
                <a:solidFill>
                  <a:srgbClr val="1A1A1A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гровым многофункциональным  столом  «STEM».   </a:t>
            </a:r>
            <a:endParaRPr b="0" baseline="0" cap="none" dirty="0" i="0" kumimoji="0" lang="ru-RU" normalizeH="0" smtClean="0" strike="noStrike" u="none">
              <a:ln>
                <a:noFill/>
              </a:ln>
              <a:solidFill>
                <a:schemeClr val="tx1"/>
              </a:solidFill>
              <a:effectLst/>
              <a:latin charset="0" pitchFamily="18" typeface="Times New Roman"/>
              <a:cs charset="0" pitchFamily="18" typeface="Times New Roman"/>
            </a:endParaRPr>
          </a:p>
          <a:p>
            <a:pPr algn="just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b="0" baseline="0" cap="none" dirty="0" err="1" i="0" kumimoji="0" lang="ru-RU" normalizeH="0" smtClean="0" strike="noStrike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IT-квантум</a:t>
            </a:r>
            <a:r>
              <a:rPr b="0" baseline="0" cap="none" dirty="0" i="0" kumimoji="0" lang="ru-RU" normalizeH="0" smtClean="0" strike="noStrike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 дополнить  комплектом  оборудования «Радиостанция «Дошколята». </a:t>
            </a:r>
            <a:endParaRPr b="0" baseline="0" cap="none" dirty="0" i="0" kumimoji="0" lang="ru-RU" normalizeH="0" smtClean="0" strike="noStrike" u="none">
              <a:ln>
                <a:noFill/>
              </a:ln>
              <a:solidFill>
                <a:schemeClr val="tx1"/>
              </a:solidFill>
              <a:effectLst/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https://u21.plpstatic.ru/a79e814fe0f6d151d331905421314058/952c4ab4343d67b3affe399ca230f2ce.jpg" id="7" name="Рисунок 6"/>
          <p:cNvPicPr/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2643174" y="3643314"/>
            <a:ext cx="192882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xmlns:lc="http://schemas.openxmlformats.org/drawingml/2006/lockedCanvas" xmlns:m="http://schemas.openxmlformats.org/officeDocument/2006/math" xmlns:o="urn:schemas-microsoft-com:office:office" xmlns:v="urn:schemas-microsoft-com:vml" xmlns:ve="http://schemas.openxmlformats.org/markup-compatibility/2006" xmlns:w="http://schemas.openxmlformats.org/wordprocessingml/2006/main" xmlns:w10="urn:schemas-microsoft-com:office:word" xmlns:wne="http://schemas.microsoft.com/office/word/2006/wordml" xmlns:wp="http://schemas.openxmlformats.org/drawingml/2006/wordprocessingDrawing" xmlns:xdr="http://schemas.openxmlformats.org/drawingml/2006/spreadsheetDrawing" id="{E79DAA29-9961-45A0-9906-40C1B7871FD7}"/>
              </a:ext>
            </a:extLst>
          </p:cNvPr>
          <p:cNvPicPr/>
          <p:nvPr/>
        </p:nvPicPr>
        <p:blipFill>
          <a:blip r:embed="rId4"/>
          <a:srcRect b="90" r="285"/>
          <a:stretch>
            <a:fillRect/>
          </a:stretch>
        </p:blipFill>
        <p:spPr>
          <a:xfrm>
            <a:off x="571472" y="3643314"/>
            <a:ext cx="2071702" cy="1928826"/>
          </a:xfrm>
          <a:prstGeom prst="rect">
            <a:avLst/>
          </a:prstGeom>
        </p:spPr>
      </p:pic>
      <p:pic>
        <p:nvPicPr>
          <p:cNvPr descr="Игровой ландшафтный стол общий вид" id="9" name="Рисунок 8"/>
          <p:cNvPicPr/>
          <p:nvPr/>
        </p:nvPicPr>
        <p:blipFill>
          <a:blip cstate="print" r:embed="rId5"/>
          <a:srcRect t="158"/>
          <a:stretch>
            <a:fillRect/>
          </a:stretch>
        </p:blipFill>
        <p:spPr bwMode="auto">
          <a:xfrm>
            <a:off x="4786314" y="3643314"/>
            <a:ext cx="1876425" cy="1893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https://i.mycdn.me/i?r=AyH4iRPQ2q0otWIFepML2LxRyQbV5OiTEdaGB-kBz4ZU5g" id="38915" name="Picture 3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6572264" y="3643314"/>
            <a:ext cx="1785950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7046273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980728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428604"/>
            <a:ext cx="702942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Благодаря реализации в МБДОУ «ДС «Солнышко» п. Ханымей с января по декабрь  2020г. проекта «STEM-образования в дошкольном учреждении. «Дошкольник – юный исследователь» была обогащена предметно-развивающая среда современным оборудованием инженерной направленности. Заинтересованность  педагогического коллектива, родителей и воспитанников  направила нас  на  продолжение  реализации проекта, но уже через организацию детского технопарка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Кванториумы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Детский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технопарк - это функциональный модуль, где дети осваивают перспективные инженерные направления, программирование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осуществляют деятельность естественнонаучной, математической, физкультурной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технической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направленности.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В настоящее время организованна работа  по блокам, которые включают в себя ключевые образовательные направления (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квантумы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Блок -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Биоквантум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Экспериментирование с живой и неживой природой»,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Блок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Физоквантум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«Физическое развитие.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Скалодром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Блок –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Робоквантум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«Лего-конструирование» и «Робототехника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Блок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IT-квантум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Мультстудия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«Я творю мир»,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«Комплекс развивающих и обучающих игр «Инженерная Школа» , интерактивный глобус, Говорящая ручка «Знаток»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173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6286" y="655821"/>
            <a:ext cx="8064896" cy="61555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Итоги  использования технологии </a:t>
            </a:r>
            <a:r>
              <a:rPr b="1" dirty="0" lang="ru-RU" smtClean="0">
                <a:solidFill>
                  <a:schemeClr val="accent2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«МУЛЬТСТУДИЯ»</a:t>
            </a:r>
          </a:p>
          <a:p>
            <a:pPr algn="ctr"/>
            <a:r>
              <a:rPr b="1" dirty="0" lang="ru-RU" smtClean="0" sz="1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Семенова И.А., Коновалова Ю.В., </a:t>
            </a:r>
            <a:r>
              <a:rPr b="1" dirty="0" err="1" lang="ru-RU" smtClean="0" sz="1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Чебыкина</a:t>
            </a:r>
            <a:r>
              <a:rPr b="1" dirty="0" lang="ru-RU" smtClean="0" sz="1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С.А., Аникина Т.С.</a:t>
            </a:r>
            <a:endParaRPr dirty="0" lang="ru-RU" sz="1600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5" name="Рисунок 4"/>
          <p:cNvPicPr/>
          <p:nvPr/>
        </p:nvPicPr>
        <p:blipFill>
          <a:blip cstate="print" r:embed="rId3"/>
          <a:srcRect b="98" l="110" r="59" t="97"/>
          <a:stretch>
            <a:fillRect/>
          </a:stretch>
        </p:blipFill>
        <p:spPr bwMode="auto">
          <a:xfrm>
            <a:off x="1071538" y="1500174"/>
            <a:ext cx="2243648" cy="2029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643306" y="1519624"/>
            <a:ext cx="488913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itchFamily="18" typeface="Times New Roman"/>
              </a:rPr>
              <a:t>-</a:t>
            </a:r>
            <a:r>
              <a:rPr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itchFamily="18" typeface="Times New Roman"/>
              </a:rPr>
              <a:t>Создание мультфильмов:</a:t>
            </a:r>
          </a:p>
          <a:p>
            <a:r>
              <a:rPr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itchFamily="18" typeface="Times New Roman"/>
              </a:rPr>
              <a:t>-с использованием </a:t>
            </a:r>
            <a:r>
              <a:rPr dirty="0" err="1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itchFamily="18" typeface="Times New Roman"/>
              </a:rPr>
              <a:t>лего</a:t>
            </a:r>
            <a:r>
              <a:rPr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itchFamily="18" typeface="Times New Roman"/>
              </a:rPr>
              <a:t> - конструирования </a:t>
            </a:r>
            <a:r>
              <a:rPr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itchFamily="18" typeface="Times New Roman"/>
              </a:rPr>
              <a:t>«История девочки Маши» </a:t>
            </a:r>
            <a:r>
              <a:rPr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itchFamily="18" typeface="Times New Roman"/>
              </a:rPr>
              <a:t>2 </a:t>
            </a:r>
            <a:r>
              <a:rPr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itchFamily="18" typeface="Times New Roman"/>
              </a:rPr>
              <a:t>серия.</a:t>
            </a:r>
          </a:p>
          <a:p>
            <a:pPr>
              <a:buFontTx/>
              <a:buChar char="-"/>
            </a:pPr>
            <a:r>
              <a:rPr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itchFamily="18" typeface="Times New Roman"/>
              </a:rPr>
              <a:t>с </a:t>
            </a:r>
            <a:r>
              <a:rPr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itchFamily="18" typeface="Times New Roman"/>
              </a:rPr>
              <a:t>2021г.  Создание цикла мультфильмов по книге .. С использованием </a:t>
            </a:r>
            <a:r>
              <a:rPr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itchFamily="18" typeface="Times New Roman"/>
              </a:rPr>
              <a:t>пластилинографики: 1 серия  «Почему  </a:t>
            </a:r>
            <a:r>
              <a:rPr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itchFamily="18" typeface="Times New Roman"/>
              </a:rPr>
              <a:t>медведь зимой спит?»  </a:t>
            </a:r>
            <a:endParaRPr dirty="0" lang="ru-RU" smtClean="0">
              <a:solidFill>
                <a:srgbClr val="002060"/>
              </a:solidFill>
              <a:latin charset="0" panose="02020603050405020304" pitchFamily="18" typeface="Times New Roman"/>
              <a:cs charset="0" pitchFamily="18" typeface="Times New Roman"/>
            </a:endParaRPr>
          </a:p>
          <a:p>
            <a:pPr>
              <a:buFontTx/>
              <a:buChar char="-"/>
            </a:pPr>
            <a:r>
              <a:rPr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itchFamily="18" typeface="Times New Roman"/>
              </a:rPr>
              <a:t>Участие в конкурсах </a:t>
            </a:r>
            <a:endParaRPr dirty="0" lang="ru-RU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2428868"/>
            <a:ext cx="42148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dirty="0" lang="ru-RU" smtClean="0" sz="16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. </a:t>
            </a:r>
            <a:endParaRPr dirty="0" lang="ru-RU" sz="1600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Admin\Downloads\Диплом Ц.Гордей_page-0001.jpg" id="8" name="Picture 2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5000628" y="3786189"/>
            <a:ext cx="1143008" cy="1615563"/>
          </a:xfrm>
          <a:prstGeom prst="rect">
            <a:avLst/>
          </a:prstGeom>
          <a:noFill/>
        </p:spPr>
      </p:pic>
      <p:pic>
        <p:nvPicPr>
          <p:cNvPr descr="C:\Users\Admin\Downloads\diplom_113838_page-0001.jpg" id="19458" name="Picture 2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6357950" y="3786190"/>
            <a:ext cx="1143008" cy="1615501"/>
          </a:xfrm>
          <a:prstGeom prst="rect">
            <a:avLst/>
          </a:prstGeom>
          <a:noFill/>
        </p:spPr>
      </p:pic>
      <p:pic>
        <p:nvPicPr>
          <p:cNvPr descr="C:\Users\Irina\Desktop\кту\1631255046752.jpg" id="9" name="Рисунок 8"/>
          <p:cNvPicPr/>
          <p:nvPr/>
        </p:nvPicPr>
        <p:blipFill>
          <a:blip cstate="print" r:embed="rId6"/>
          <a:srcRect r="143"/>
          <a:stretch>
            <a:fillRect/>
          </a:stretch>
        </p:blipFill>
        <p:spPr bwMode="auto">
          <a:xfrm rot="5400000">
            <a:off x="750067" y="3607595"/>
            <a:ext cx="1928826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C:\Users\Irina\Desktop\кту\1631255046761.jpg" id="10" name="Рисунок 9"/>
          <p:cNvPicPr/>
          <p:nvPr/>
        </p:nvPicPr>
        <p:blipFill>
          <a:blip cstate="print" r:embed="rId7"/>
          <a:srcRect b="156" r="62"/>
          <a:stretch>
            <a:fillRect/>
          </a:stretch>
        </p:blipFill>
        <p:spPr bwMode="auto">
          <a:xfrm>
            <a:off x="2857488" y="3643314"/>
            <a:ext cx="207170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" y="0"/>
            <a:ext cx="9144000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357290" y="714357"/>
            <a:ext cx="68580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Блок </a:t>
            </a:r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– </a:t>
            </a:r>
            <a:r>
              <a:rPr b="1" dirty="0" err="1" lang="ru-RU" smtClean="0">
                <a:solidFill>
                  <a:schemeClr val="accent2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Биоквантум</a:t>
            </a:r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(познавательная область): </a:t>
            </a:r>
          </a:p>
          <a:p>
            <a:pPr algn="ctr"/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</a:t>
            </a:r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Экспериментирование с живой и неживой природой</a:t>
            </a:r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».</a:t>
            </a:r>
          </a:p>
          <a:p>
            <a:pPr algn="ctr"/>
            <a:r>
              <a:rPr dirty="0" lang="ru-RU" smtClean="0" sz="1200">
                <a:solidFill>
                  <a:schemeClr val="accent2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endParaRPr dirty="0" lang="ru-RU" smtClean="0" sz="1200">
              <a:solidFill>
                <a:schemeClr val="accent2">
                  <a:lumMod val="50000"/>
                </a:schemeClr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C:\Users\Admin\Downloads\IMG-cae83fd37886ca69ce228990161d7d08-V.jpg" id="14" name="Рисунок 13"/>
          <p:cNvPicPr/>
          <p:nvPr/>
        </p:nvPicPr>
        <p:blipFill>
          <a:blip cstate="print" r:embed="rId9"/>
          <a:srcRect/>
          <a:stretch>
            <a:fillRect/>
          </a:stretch>
        </p:blipFill>
        <p:spPr bwMode="auto">
          <a:xfrm>
            <a:off x="3071802" y="3857628"/>
            <a:ext cx="185738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Admin\Downloads\IMG-debce5ebf2cca089de7b10119d1dd646-V.jpg" id="15" name="Рисунок 14"/>
          <p:cNvPicPr/>
          <p:nvPr/>
        </p:nvPicPr>
        <p:blipFill>
          <a:blip cstate="print" r:embed="rId10"/>
          <a:srcRect/>
          <a:stretch>
            <a:fillRect/>
          </a:stretch>
        </p:blipFill>
        <p:spPr bwMode="auto">
          <a:xfrm>
            <a:off x="857224" y="3857628"/>
            <a:ext cx="185738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5286380" y="1714488"/>
            <a:ext cx="3286148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b="1" dirty="0" i="1" lang="ru-RU" smtClean="0" sz="160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Оснащение:</a:t>
            </a:r>
            <a:r>
              <a:rPr dirty="0" lang="ru-RU" smtClean="0" sz="1600">
                <a:latin charset="0" pitchFamily="18" typeface="Times New Roman"/>
                <a:cs charset="0" pitchFamily="18" typeface="Times New Roman"/>
              </a:rPr>
              <a:t> </a:t>
            </a:r>
          </a:p>
          <a:p>
            <a:pPr>
              <a:buFontTx/>
              <a:buChar char="-"/>
            </a:pPr>
            <a:r>
              <a:rPr dirty="0" lang="ru-RU" smtClean="0" sz="16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lang="ru-RU" smtClean="0" sz="1600">
                <a:latin charset="0" pitchFamily="18" typeface="Times New Roman"/>
                <a:cs charset="0" pitchFamily="18" typeface="Times New Roman"/>
              </a:rPr>
              <a:t>метеостанция; </a:t>
            </a:r>
          </a:p>
          <a:p>
            <a:pPr>
              <a:buFontTx/>
              <a:buChar char="-"/>
            </a:pPr>
            <a:r>
              <a:rPr dirty="0" lang="ru-RU" smtClean="0" sz="16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lang="ru-RU" smtClean="0" sz="1600">
                <a:latin charset="0" pitchFamily="18" typeface="Times New Roman"/>
                <a:cs charset="0" pitchFamily="18" typeface="Times New Roman"/>
              </a:rPr>
              <a:t>набором </a:t>
            </a:r>
            <a:r>
              <a:rPr dirty="0" lang="ru-RU" smtClean="0" sz="1600">
                <a:latin charset="0" pitchFamily="18" typeface="Times New Roman"/>
                <a:cs charset="0" pitchFamily="18" typeface="Times New Roman"/>
              </a:rPr>
              <a:t>для освоения естественнонаучных знаний «Наука для дошколят</a:t>
            </a:r>
            <a:r>
              <a:rPr dirty="0" lang="ru-RU" smtClean="0" sz="1600">
                <a:latin charset="0" pitchFamily="18" typeface="Times New Roman"/>
                <a:cs charset="0" pitchFamily="18" typeface="Times New Roman"/>
              </a:rPr>
              <a:t>»;</a:t>
            </a:r>
          </a:p>
          <a:p>
            <a:pPr>
              <a:buFontTx/>
              <a:buChar char="-"/>
            </a:pPr>
            <a:r>
              <a:rPr dirty="0" lang="ru-RU" smtClean="0" sz="1600">
                <a:latin charset="0" pitchFamily="18" typeface="Times New Roman"/>
                <a:cs charset="0" pitchFamily="18" typeface="Times New Roman"/>
              </a:rPr>
              <a:t>цифровая лаборатория </a:t>
            </a:r>
            <a:r>
              <a:rPr dirty="0" lang="ru-RU" smtClean="0" sz="1600">
                <a:latin charset="0" pitchFamily="18" typeface="Times New Roman"/>
                <a:cs charset="0" pitchFamily="18" typeface="Times New Roman"/>
              </a:rPr>
              <a:t>"</a:t>
            </a:r>
            <a:r>
              <a:rPr dirty="0" err="1" lang="ru-RU" smtClean="0" sz="1600">
                <a:latin charset="0" pitchFamily="18" typeface="Times New Roman"/>
                <a:cs charset="0" pitchFamily="18" typeface="Times New Roman"/>
              </a:rPr>
              <a:t>Наураша</a:t>
            </a:r>
            <a:r>
              <a:rPr dirty="0" lang="ru-RU" smtClean="0" sz="1600">
                <a:latin charset="0" pitchFamily="18" typeface="Times New Roman"/>
                <a:cs charset="0" pitchFamily="18" typeface="Times New Roman"/>
              </a:rPr>
              <a:t>». </a:t>
            </a:r>
            <a:endParaRPr dirty="0" lang="ru-RU" smtClean="0" sz="1600">
              <a:latin charset="0" pitchFamily="18" typeface="Times New Roman"/>
              <a:cs charset="0" pitchFamily="18" typeface="Times New Roman"/>
            </a:endParaRPr>
          </a:p>
          <a:p>
            <a:pPr>
              <a:buFontTx/>
              <a:buChar char="-"/>
            </a:pPr>
            <a:endParaRPr dirty="0" lang="ru-RU" smtClean="0" sz="1600">
              <a:latin charset="0" pitchFamily="18" typeface="Times New Roman"/>
              <a:cs charset="0" pitchFamily="18" typeface="Times New Roman"/>
            </a:endParaRPr>
          </a:p>
          <a:p>
            <a:pPr>
              <a:buFontTx/>
              <a:buChar char="-"/>
            </a:pPr>
            <a:r>
              <a:rPr b="1" dirty="0" i="1" lang="ru-RU" smtClean="0" sz="160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Результаты деятельности по данному блоку </a:t>
            </a:r>
            <a:r>
              <a:rPr dirty="0" lang="ru-RU" smtClean="0" sz="1600">
                <a:latin charset="0" pitchFamily="18" typeface="Times New Roman"/>
                <a:cs charset="0" pitchFamily="18" typeface="Times New Roman"/>
              </a:rPr>
              <a:t>(</a:t>
            </a:r>
            <a:r>
              <a:rPr dirty="0" lang="ru-RU" smtClean="0" sz="1400">
                <a:latin charset="0" pitchFamily="18" typeface="Times New Roman"/>
                <a:cs charset="0" pitchFamily="18" typeface="Times New Roman"/>
              </a:rPr>
              <a:t>март 2021-сентябрь 2021г.)</a:t>
            </a:r>
            <a:r>
              <a:rPr dirty="0" lang="ru-RU" smtClean="0" sz="1600">
                <a:latin charset="0" pitchFamily="18" typeface="Times New Roman"/>
                <a:cs charset="0" pitchFamily="18" typeface="Times New Roman"/>
              </a:rPr>
              <a:t>:</a:t>
            </a:r>
          </a:p>
          <a:p>
            <a:r>
              <a:rPr dirty="0" lang="ru-RU" smtClean="0" sz="1600">
                <a:latin charset="0" pitchFamily="18" typeface="Times New Roman"/>
                <a:cs charset="0" pitchFamily="18" typeface="Times New Roman"/>
              </a:rPr>
              <a:t>- Диссеминация </a:t>
            </a:r>
            <a:r>
              <a:rPr dirty="0" lang="ru-RU" smtClean="0" sz="1600">
                <a:latin charset="0" pitchFamily="18" typeface="Times New Roman"/>
                <a:cs charset="0" pitchFamily="18" typeface="Times New Roman"/>
              </a:rPr>
              <a:t>педагогического </a:t>
            </a:r>
            <a:r>
              <a:rPr dirty="0" lang="ru-RU" smtClean="0" sz="1600">
                <a:latin charset="0" pitchFamily="18" typeface="Times New Roman"/>
                <a:cs charset="0" pitchFamily="18" typeface="Times New Roman"/>
              </a:rPr>
              <a:t>опыта:  РМО, публикации.</a:t>
            </a:r>
            <a:endParaRPr dirty="0" lang="ru-RU" smtClean="0" sz="1600">
              <a:latin charset="0" pitchFamily="18" typeface="Times New Roman"/>
              <a:cs charset="0" pitchFamily="18" typeface="Times New Roman"/>
            </a:endParaRPr>
          </a:p>
          <a:p>
            <a:endParaRPr dirty="0" lang="ru-RU" smtClean="0">
              <a:latin charset="0" pitchFamily="18" typeface="Times New Roman"/>
              <a:cs charset="0" pitchFamily="18" typeface="Times New Roman"/>
            </a:endParaRPr>
          </a:p>
          <a:p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 </a:t>
            </a:r>
            <a:endParaRPr dirty="0" lang="ru-RU"/>
          </a:p>
        </p:txBody>
      </p:sp>
      <p:pic>
        <p:nvPicPr>
          <p:cNvPr descr="http://sunny-han.ucoz.ru/_tbkp/proekt_stem/proekt_doshkolnik_issledovatel_4.jpg" id="19" name="Рисунок 18"/>
          <p:cNvPicPr/>
          <p:nvPr/>
        </p:nvPicPr>
        <p:blipFill>
          <a:blip cstate="print" r:embed="rId11"/>
          <a:srcRect t="56"/>
          <a:stretch>
            <a:fillRect/>
          </a:stretch>
        </p:blipFill>
        <p:spPr bwMode="auto">
          <a:xfrm>
            <a:off x="3071802" y="2000240"/>
            <a:ext cx="1732594" cy="147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Admin\Downloads\IMG-1f41e68cda726aa9aa0c394dbb6814ee-V.jpg" id="21" name="Рисунок 20"/>
          <p:cNvPicPr/>
          <p:nvPr/>
        </p:nvPicPr>
        <p:blipFill>
          <a:blip cstate="print" r:embed="rId12"/>
          <a:srcRect/>
          <a:stretch>
            <a:fillRect/>
          </a:stretch>
        </p:blipFill>
        <p:spPr bwMode="auto">
          <a:xfrm>
            <a:off x="928662" y="2000240"/>
            <a:ext cx="185738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0166057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Объект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2571743"/>
            <a:ext cx="1282981" cy="1815607"/>
          </a:xfrm>
          <a:prstGeom prst="rect"/>
          <a:noFill/>
        </p:spPr>
      </p:pic>
      <p:pic>
        <p:nvPicPr>
          <p:cNvPr id="3" name="Объект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28" y="4286256"/>
            <a:ext cx="1347632" cy="1907097"/>
          </a:xfrm>
          <a:prstGeom prst="rect"/>
          <a:noFill/>
        </p:spPr>
      </p:pic>
      <p:pic>
        <p:nvPicPr>
          <p:cNvPr descr="C:\Users\TATYANA\Downloads\20210210_091612.jpg" id="8197" name="Picture 5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364" y="2428868"/>
            <a:ext cx="2214578" cy="1660934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TATYANA\Downloads\Пяк Серафима История мамонтенка МБДОУ ДС Солнышко п Ханымей_Moment(1).jpg" id="8198" name="Picture 6"/>
          <p:cNvPicPr>
            <a:picLocks noChangeArrowheads="1"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364" y="4357694"/>
            <a:ext cx="3175021" cy="178595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1" r="172"/>
          <a:stretch/>
        </p:blipFill>
        <p:spPr>
          <a:xfrm>
            <a:off x="3000364" y="714356"/>
            <a:ext cx="2237501" cy="1581326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print"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00" l="85" r="286" t="112"/>
          <a:stretch/>
        </p:blipFill>
        <p:spPr>
          <a:xfrm>
            <a:off x="1285852" y="714356"/>
            <a:ext cx="1248245" cy="178595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6143636" y="1142984"/>
            <a:ext cx="18573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Участие  с воспитанниками в конкурсах разного уровня</a:t>
            </a:r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.</a:t>
            </a:r>
            <a:endParaRPr dirty="0" lang="ru-RU" smtClean="0">
              <a:latin charset="0" pitchFamily="18" typeface="Times New Roman"/>
              <a:cs charset="0" pitchFamily="18" typeface="Times New Roman"/>
            </a:endParaRPr>
          </a:p>
          <a:p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 </a:t>
            </a:r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xmlns="" val="948198665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Home\Desktop\1614691753_129-p-fon-s-ramkoi-dlya-detskogo-sada-142.jpg" id="1026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986" cy="6857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620689"/>
            <a:ext cx="712879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Блок – </a:t>
            </a:r>
            <a:r>
              <a:rPr b="1" dirty="0" err="1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Робоквантум</a:t>
            </a:r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: </a:t>
            </a:r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« </a:t>
            </a:r>
            <a:r>
              <a:rPr b="1" dirty="0" err="1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Легоконструирование</a:t>
            </a:r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» и «Робототехника</a:t>
            </a:r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» </a:t>
            </a:r>
          </a:p>
          <a:p>
            <a:pPr algn="ctr"/>
            <a:r>
              <a:rPr b="1" dirty="0" lang="ru-RU" smtClean="0" sz="1600">
                <a:solidFill>
                  <a:schemeClr val="accent2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Технология программирования. </a:t>
            </a:r>
            <a:r>
              <a:rPr b="1" dirty="0" lang="ru-RU" sz="2000">
                <a:solidFill>
                  <a:schemeClr val="accent2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«РОБО-МЫШЬ</a:t>
            </a:r>
            <a:r>
              <a:rPr b="1" dirty="0" lang="ru-RU" smtClean="0" sz="2000">
                <a:solidFill>
                  <a:schemeClr val="accent2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»</a:t>
            </a:r>
          </a:p>
          <a:p>
            <a:pPr algn="ctr"/>
            <a:endParaRPr dirty="0" lang="ru-RU" smtClean="0" sz="1600">
              <a:solidFill>
                <a:schemeClr val="tx2">
                  <a:lumMod val="50000"/>
                </a:schemeClr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/>
            <a:r>
              <a:rPr b="1" dirty="0" lang="ru-RU" smtClean="0" sz="1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endParaRPr dirty="0" lang="ru-RU" sz="1600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https://stemeducationguide.com/wp-content/uploads/2019/06/toddler-programming-bot.jpg" id="4" name="Рисунок 3"/>
          <p:cNvPicPr/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4" t="144"/>
          <a:stretch/>
        </p:blipFill>
        <p:spPr bwMode="auto">
          <a:xfrm>
            <a:off x="1214414" y="1214422"/>
            <a:ext cx="1357322" cy="1307544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071934" y="1643050"/>
            <a:ext cx="428628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dirty="0" lang="ru-RU" smtClean="0" sz="17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endParaRPr dirty="0" lang="ru-RU" smtClean="0" sz="17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 smtClean="0" sz="17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endParaRPr dirty="0" lang="ru-RU" sz="17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C:\Users\Admin\Downloads\34e372ab40ff76acaae91532efda38e4 (1).jpg" id="21507" name="Picture 3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3786182" y="2857496"/>
            <a:ext cx="1120214" cy="158347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descr="C:\Users\Home\Desktop\1615143694735.jpg" id="7" name="Рисунок 6"/>
          <p:cNvPicPr/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xmlns="" xmlns:cx="http://schemas.microsoft.com/office/drawing/2014/chartex" xmlns:lc="http://schemas.openxmlformats.org/drawingml/2006/lockedCanvas" xmlns:m="http://schemas.openxmlformats.org/officeDocument/2006/math" xmlns:mc="http://schemas.openxmlformats.org/markup-compatibility/2006" xmlns:o="urn:schemas-microsoft-com:office:office" xmlns:pic="http://schemas.openxmlformats.org/drawingml/2006/picture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16se="http://schemas.microsoft.com/office/word/2015/wordml/symex" xmlns:wne="http://schemas.microsoft.com/office/word/2006/wordml" xmlns:wp="http://schemas.openxmlformats.org/drawingml/2006/wordprocessingDrawing" xmlns:wp14="http://schemas.microsoft.com/office/word/2010/wordprocessingDrawing" xmlns:wpc="http://schemas.microsoft.com/office/word/2010/wordprocessingCanvas" xmlns:wpg="http://schemas.microsoft.com/office/word/2010/wordprocessingGroup" xmlns:wpi="http://schemas.microsoft.com/office/word/2010/wordprocessingInk" xmlns:wps="http://schemas.microsoft.com/office/word/2010/wordprocessingShape" val="0"/>
              </a:ext>
            </a:extLst>
          </a:blip>
          <a:srcRect/>
          <a:stretch>
            <a:fillRect/>
          </a:stretch>
        </p:blipFill>
        <p:spPr bwMode="auto">
          <a:xfrm flipH="1">
            <a:off x="2857488" y="4714884"/>
            <a:ext cx="1857388" cy="1571636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643174" y="1285861"/>
            <a:ext cx="578647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Диссеминация педагогического опыта ( РМО: «Азы программирования у дошкольников с использованием игрового набора «</a:t>
            </a:r>
            <a:r>
              <a:rPr dirty="0" err="1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Робо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 - мышь»);</a:t>
            </a:r>
          </a:p>
          <a:p>
            <a:pPr>
              <a:buFontTx/>
              <a:buChar char="-"/>
            </a:pP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 Участие  с воспитанниками в конкурсах разного уровня. (2020г.:  участие; 2021г.: участие, 1- Диплом 1 степени.</a:t>
            </a:r>
          </a:p>
          <a:p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endParaRPr dirty="0" lang="ru-RU"/>
          </a:p>
        </p:txBody>
      </p:sp>
      <p:pic>
        <p:nvPicPr>
          <p:cNvPr id="11" name="Рисунок 10"/>
          <p:cNvPicPr/>
          <p:nvPr/>
        </p:nvPicPr>
        <p:blipFill rotWithShape="1">
          <a:blip cstate="print" r:embed="rId6"/>
          <a:srcRect b="200" l="234" r="156" t="188"/>
          <a:stretch/>
        </p:blipFill>
        <p:spPr bwMode="auto">
          <a:xfrm>
            <a:off x="714348" y="3143248"/>
            <a:ext cx="1928826" cy="1571636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3" name="Picture 2"/>
          <p:cNvPicPr>
            <a:picLocks noChangeArrowheads="1" noChangeAspect="1"/>
          </p:cNvPicPr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6"/>
          <a:stretch/>
        </p:blipFill>
        <p:spPr bwMode="auto">
          <a:xfrm>
            <a:off x="5214942" y="4714884"/>
            <a:ext cx="2378154" cy="144985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rrowheads="1"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0694" y="2928934"/>
            <a:ext cx="1885215" cy="1332004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0166057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44" y="7927"/>
            <a:ext cx="9144000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764704"/>
            <a:ext cx="7128792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Роботизированный конструктор "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Макки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Драйв"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Радиоуправляемый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мягкий конструктор «МАККИ ДРАЙВ»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усовершенствованная модель из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линейки «МАККИ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обладающий всеми её преимуществами, дополненная возможностью оживления построенных моделей.</a:t>
            </a:r>
          </a:p>
          <a:p>
            <a:pPr lvl="0" algn="just"/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440" y="2519030"/>
            <a:ext cx="2880000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478000" y="-10858500"/>
            <a:ext cx="3360000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20000"/>
            <a:ext cx="2880000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149080"/>
            <a:ext cx="2880000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7989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85852" y="714356"/>
            <a:ext cx="7000924" cy="116955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Блок </a:t>
            </a:r>
            <a:r>
              <a:rPr b="1" dirty="0" err="1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IT-квантум</a:t>
            </a:r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: «</a:t>
            </a:r>
            <a:r>
              <a:rPr b="1" dirty="0" err="1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Мультстудия</a:t>
            </a:r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 «Я творю мир», </a:t>
            </a:r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и «</a:t>
            </a:r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Комплекс развивающих и обучающих игр «Инженерная Школа» </a:t>
            </a:r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, интерактивный глобус, </a:t>
            </a:r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Говорящая ручка «Знаток»</a:t>
            </a:r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 .</a:t>
            </a:r>
            <a:endParaRPr b="1" dirty="0" lang="ru-RU" smtClean="0">
              <a:solidFill>
                <a:schemeClr val="accent2">
                  <a:lumMod val="50000"/>
                </a:schemeClr>
              </a:solidFill>
              <a:latin charset="0" pitchFamily="18" typeface="Times New Roman"/>
              <a:cs charset="0" pitchFamily="18" typeface="Times New Roman"/>
            </a:endParaRPr>
          </a:p>
          <a:p>
            <a:pPr algn="ctr"/>
            <a:endParaRPr dirty="0" lang="ru-RU" sz="1600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5" name="Рисунок 4"/>
          <p:cNvPicPr/>
          <p:nvPr/>
        </p:nvPicPr>
        <p:blipFill>
          <a:blip cstate="print" r:embed="rId3"/>
          <a:srcRect b="98" l="110" r="59" t="97"/>
          <a:stretch>
            <a:fillRect/>
          </a:stretch>
        </p:blipFill>
        <p:spPr bwMode="auto">
          <a:xfrm>
            <a:off x="785786" y="2143116"/>
            <a:ext cx="2498620" cy="2452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285852" y="1571612"/>
            <a:ext cx="724658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b="1" dirty="0" lang="ru-RU" smtClean="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	</a:t>
            </a:r>
            <a:endParaRPr dirty="0" lang="ru-RU" smtClean="0" sz="1600">
              <a:latin charset="0" pitchFamily="18" typeface="Times New Roman"/>
              <a:cs charset="0" pitchFamily="18" typeface="Times New Roman"/>
            </a:endParaRPr>
          </a:p>
          <a:p>
            <a:pPr algn="just"/>
            <a:endParaRPr dirty="0" lang="ru-RU" smtClean="0" sz="1600">
              <a:latin charset="0" pitchFamily="18" typeface="Times New Roman"/>
              <a:cs charset="0" pitchFamily="18" typeface="Times New Roman"/>
            </a:endParaRPr>
          </a:p>
          <a:p>
            <a:pPr algn="just"/>
            <a:endParaRPr dirty="0" lang="ru-RU" smtClean="0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  <a:p>
            <a:pPr algn="just"/>
            <a:endParaRPr dirty="0" lang="ru-RU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2837835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dirty="0" lang="ru-RU" smtClean="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 </a:t>
            </a:r>
            <a:endParaRPr dirty="0" lang="ru-RU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Irina\Desktop\кту\1631255046752.jpg" id="8" name="Рисунок 7"/>
          <p:cNvPicPr/>
          <p:nvPr/>
        </p:nvPicPr>
        <p:blipFill>
          <a:blip cstate="print" r:embed="rId4"/>
          <a:srcRect r="31"/>
          <a:stretch>
            <a:fillRect/>
          </a:stretch>
        </p:blipFill>
        <p:spPr bwMode="auto">
          <a:xfrm rot="5400000">
            <a:off x="3533584" y="2252838"/>
            <a:ext cx="2289436" cy="2212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C:\Users\Irina\Desktop\кту\1631255046761.jpg" id="9" name="Рисунок 8"/>
          <p:cNvPicPr/>
          <p:nvPr/>
        </p:nvPicPr>
        <p:blipFill>
          <a:blip cstate="print" r:embed="rId5"/>
          <a:srcRect b="81" r="14"/>
          <a:stretch>
            <a:fillRect/>
          </a:stretch>
        </p:blipFill>
        <p:spPr bwMode="auto">
          <a:xfrm>
            <a:off x="6000760" y="2143116"/>
            <a:ext cx="2532820" cy="2237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C:\Users\Admin\Downloads\IMG-613c782b751c9c6704cf85e6b466e4b2-V.jpg" id="11" name="Рисунок 10"/>
          <p:cNvPicPr/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3000364" y="4643446"/>
            <a:ext cx="185738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928662" y="1714489"/>
            <a:ext cx="7572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mtClean="0" u="sng">
                <a:hlinkClick r:id="rId7"/>
              </a:rPr>
              <a:t>http://sunny-han.ucoz.ru/index/multstudija/0-333</a:t>
            </a:r>
            <a:r>
              <a:rPr dirty="0" lang="ru-RU" smtClean="0"/>
              <a:t> ссылка на мультфильм</a:t>
            </a:r>
            <a:endParaRPr dirty="0" lang="ru-RU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57224" y="4714884"/>
            <a:ext cx="20717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Говорящая ручка </a:t>
            </a:r>
          </a:p>
          <a:p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«Знаток»</a:t>
            </a:r>
            <a:endParaRPr dirty="0" lang="ru-RU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IMG_20201102_093743.jpg" id="14" name="Содержимое 14"/>
          <p:cNvPicPr>
            <a:picLocks noChangeAspect="1"/>
          </p:cNvPicPr>
          <p:nvPr/>
        </p:nvPicPr>
        <p:blipFill>
          <a:blip cstate="print" r:embed="rId8"/>
          <a:stretch>
            <a:fillRect/>
          </a:stretch>
        </p:blipFill>
        <p:spPr>
          <a:xfrm>
            <a:off x="5357818" y="4572008"/>
            <a:ext cx="2022496" cy="1750384"/>
          </a:xfrm>
          <a:prstGeom prst="rect">
            <a:avLst/>
          </a:prstGeom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60166057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620688"/>
            <a:ext cx="7200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Блок </a:t>
            </a:r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–</a:t>
            </a:r>
            <a:r>
              <a:rPr b="1" dirty="0" err="1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Физоквантум</a:t>
            </a:r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 : «</a:t>
            </a:r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Физическое развитие. </a:t>
            </a:r>
            <a:r>
              <a:rPr b="1" dirty="0" err="1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Скалодром</a:t>
            </a:r>
            <a:r>
              <a:rPr b="1" dirty="0" lang="ru-RU" smtClean="0">
                <a:solidFill>
                  <a:schemeClr val="accent2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».</a:t>
            </a:r>
          </a:p>
          <a:p>
            <a:pPr algn="ctr"/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физический интеллект (развитие тела, моторные навыки)</a:t>
            </a:r>
            <a:r>
              <a:rPr dirty="0" lang="ru-RU" smtClean="0"/>
              <a:t>.</a:t>
            </a:r>
          </a:p>
          <a:p>
            <a:pPr algn="ctr"/>
            <a:r>
              <a:rPr dirty="0" lang="ru-RU" smtClean="0"/>
              <a:t> </a:t>
            </a:r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Кроме физического развития, упражнения на </a:t>
            </a:r>
            <a:r>
              <a:rPr dirty="0" err="1" lang="ru-RU" smtClean="0">
                <a:latin charset="0" pitchFamily="18" typeface="Times New Roman"/>
                <a:cs charset="0" pitchFamily="18" typeface="Times New Roman"/>
              </a:rPr>
              <a:t>скалодроме</a:t>
            </a:r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 расширяют пространственное мышление и логику ребенка.</a:t>
            </a:r>
            <a:endParaRPr b="1" dirty="0" lang="ru-RU" smtClean="0">
              <a:solidFill>
                <a:schemeClr val="accent2">
                  <a:lumMod val="50000"/>
                </a:schemeClr>
              </a:solidFill>
              <a:latin charset="0" pitchFamily="18" typeface="Times New Roman"/>
              <a:cs charset="0" pitchFamily="18" typeface="Times New Roman"/>
            </a:endParaRPr>
          </a:p>
          <a:p>
            <a:pPr algn="just"/>
            <a:endParaRPr dirty="0" lang="ru-RU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9219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4"/>
          <a:stretch/>
        </p:blipFill>
        <p:spPr bwMode="auto">
          <a:xfrm>
            <a:off x="642910" y="2000240"/>
            <a:ext cx="3640157" cy="3143272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12000"/>
                    </a14:imgEffect>
                    <a14:imgEffect>
                      <a14:brightnessContrast bright="-1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" t="16"/>
          <a:stretch/>
        </p:blipFill>
        <p:spPr bwMode="auto">
          <a:xfrm>
            <a:off x="4714876" y="2000240"/>
            <a:ext cx="3567818" cy="3286148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046273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" y="0"/>
            <a:ext cx="9144000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42976" y="620688"/>
            <a:ext cx="735811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функционированию детского технопарка «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Кванториум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 мы решаем следующие задачи: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технологии развития инженерного мышления.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педагогами новых компетенций в области реализации программы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STEM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предпосылок функциональной грамотности дошкольников.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Ранняя профориентация детей старшего дошкольного возраста.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спектра направлений в конкурсах разных уровней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2214546" y="3286124"/>
          <a:ext cx="4857784" cy="32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7046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1425</TotalTime>
  <Words>445</Words>
  <Application>Microsoft Office PowerPoint</Application>
  <PresentationFormat>Экран (4:3)</PresentationFormat>
  <Paragraphs>66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Acrobat Document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Admin</cp:lastModifiedBy>
  <cp:revision>142</cp:revision>
  <cp:lastPrinted>2021-09-12T06:12:18Z</cp:lastPrinted>
  <dcterms:created xsi:type="dcterms:W3CDTF">2021-09-12T05:21:14Z</dcterms:created>
  <dcterms:modified xsi:type="dcterms:W3CDTF">2021-10-19T11:53:29Z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782668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