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77" r:id="rId4"/>
    <p:sldId id="260" r:id="rId5"/>
    <p:sldId id="262" r:id="rId6"/>
    <p:sldId id="261" r:id="rId7"/>
    <p:sldId id="263" r:id="rId8"/>
    <p:sldId id="264" r:id="rId9"/>
    <p:sldId id="265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8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64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75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61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85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046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870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573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30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5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09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E8A82-8AD5-47CA-A77A-7C2007F86983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DBAE5-5049-4F96-9760-A3575E6D5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59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fs-thb03.getcourse.ru/fileservice/file/thumbnail/h/becb84c17f69fc1c8859c90f552831a2.webp/s/s1200x/a/27502/sc/20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fs-thb03.getcourse.ru/fileservice/file/thumbnail/h/becb84c17f69fc1c8859c90f552831a2.webp/s/s1200x/a/27502/sc/20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060849"/>
            <a:ext cx="54726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Коррекция и профилактика </a:t>
            </a:r>
            <a:r>
              <a:rPr lang="ru-RU" sz="3200" b="1" dirty="0" err="1">
                <a:latin typeface="Times New Roman"/>
                <a:ea typeface="Calibri"/>
                <a:cs typeface="Times New Roman"/>
              </a:rPr>
              <a:t>дисграфии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 у младших школьников</a:t>
            </a:r>
            <a:r>
              <a:rPr lang="ba-RU" b="1" dirty="0"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46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13690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Verdana"/>
                <a:ea typeface="+mj-ea"/>
                <a:cs typeface="+mj-cs"/>
              </a:rPr>
              <a:t>Работа по предупреждению и коррекции </a:t>
            </a:r>
            <a:r>
              <a:rPr lang="ru-RU" sz="2000" b="1" dirty="0" smtClean="0">
                <a:solidFill>
                  <a:srgbClr val="000000"/>
                </a:solidFill>
                <a:latin typeface="Verdana"/>
                <a:ea typeface="+mj-ea"/>
                <a:cs typeface="+mj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Verdana"/>
                <a:ea typeface="+mj-ea"/>
                <a:cs typeface="+mj-cs"/>
              </a:rPr>
              <a:t>дисграфии</a:t>
            </a:r>
            <a:r>
              <a:rPr lang="ru-RU" sz="2000" b="1" dirty="0">
                <a:solidFill>
                  <a:srgbClr val="000000"/>
                </a:solidFill>
                <a:latin typeface="Verdana"/>
                <a:ea typeface="+mj-ea"/>
                <a:cs typeface="+mj-cs"/>
              </a:rPr>
              <a:t> с младшими школьниками.</a:t>
            </a:r>
            <a:endParaRPr lang="ru-RU" b="1" i="1" dirty="0" smtClean="0">
              <a:solidFill>
                <a:srgbClr val="0066CC"/>
              </a:solidFill>
              <a:latin typeface="times new roman"/>
            </a:endParaRPr>
          </a:p>
          <a:p>
            <a:endParaRPr lang="ru-RU" b="1" i="1" dirty="0">
              <a:solidFill>
                <a:srgbClr val="0066CC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66CC"/>
                </a:solidFill>
                <a:latin typeface="times new roman"/>
              </a:rPr>
              <a:t>1.</a:t>
            </a:r>
            <a:r>
              <a:rPr lang="ru-RU" b="1" i="1" dirty="0">
                <a:solidFill>
                  <a:srgbClr val="0066CC"/>
                </a:solidFill>
                <a:latin typeface="times new roman"/>
              </a:rPr>
              <a:t>  </a:t>
            </a:r>
            <a:r>
              <a:rPr lang="ru-RU" sz="2800" b="1" i="1" dirty="0">
                <a:solidFill>
                  <a:srgbClr val="0066CC"/>
                </a:solidFill>
                <a:latin typeface="times new roman"/>
              </a:rPr>
              <a:t>Буквы-прилипалы. </a:t>
            </a:r>
            <a:r>
              <a:rPr lang="ru-RU" b="1" i="1" dirty="0">
                <a:solidFill>
                  <a:srgbClr val="0066CC"/>
                </a:solidFill>
                <a:latin typeface="times new roman"/>
              </a:rPr>
              <a:t>                   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 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Вычеркни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повторяющиеся буквы, составь предложения. Прочти рассказ(запиши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).</a:t>
            </a: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Слклолро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нлаллстлулплилт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злиллмлал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. 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Уыпыадуыты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ныа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зыемылыю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сывыерыкыаыюыщыиые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сынеыжыинкыи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Лаеса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аи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паолае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баудауата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баеалыамаи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.  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Сльн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мрз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згн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млкх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зврй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в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нрк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. 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12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89844"/>
            <a:ext cx="828092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66CC"/>
                </a:solidFill>
                <a:latin typeface="times new roman"/>
              </a:rPr>
              <a:t>2. Сбежавшие </a:t>
            </a:r>
            <a:r>
              <a:rPr lang="ru-RU" sz="2400" b="1" i="1" dirty="0">
                <a:solidFill>
                  <a:srgbClr val="0066CC"/>
                </a:solidFill>
                <a:latin typeface="times new roman"/>
              </a:rPr>
              <a:t>гласные. </a:t>
            </a:r>
            <a:endParaRPr lang="ru-RU" sz="2400" b="1" i="1" dirty="0" smtClean="0">
              <a:solidFill>
                <a:srgbClr val="0066CC"/>
              </a:solidFill>
              <a:latin typeface="times new roman"/>
            </a:endParaRP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/>
              </a:rPr>
              <a:t>Вставь в  набор  из согласных слева гласные, стоящие справа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Смь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рз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тмрь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–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дн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рз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тржь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.             е      а     о е    о и    а     о  е  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Бз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трд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н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втщшь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_  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pбк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прд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.                  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</a:rPr>
              <a:t>              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е 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уа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е 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ыаи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и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ыу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  и  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уа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Н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мй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ст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рблй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</a:rPr>
              <a:t> _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мй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ст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дрзй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.                     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</a:rPr>
              <a:t>         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е    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ие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о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уе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а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ие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о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уе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Дл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врм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-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птх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чс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.                                            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eу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ея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-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оее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а.</a:t>
            </a: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Нвх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дрзй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нжвй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,_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стрх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 н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трй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.                         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</a:rPr>
              <a:t>                        </a:t>
            </a:r>
            <a:r>
              <a:rPr lang="ru-RU" sz="2000" i="1" dirty="0" err="1" smtClean="0">
                <a:solidFill>
                  <a:srgbClr val="000000"/>
                </a:solidFill>
                <a:latin typeface="times new roman"/>
              </a:rPr>
              <a:t>Оы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уе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аиа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 а 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аы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   е  </a:t>
            </a:r>
            <a:r>
              <a:rPr lang="ru-RU" sz="2000" i="1" dirty="0" err="1">
                <a:solidFill>
                  <a:srgbClr val="000000"/>
                </a:solidFill>
                <a:latin typeface="times new roman"/>
              </a:rPr>
              <a:t>аыа</a:t>
            </a:r>
            <a:endParaRPr lang="ru-RU" sz="2000" b="0" i="0" dirty="0">
              <a:solidFill>
                <a:srgbClr val="00000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3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628800"/>
            <a:ext cx="5382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66CC"/>
                </a:solidFill>
                <a:latin typeface="times new roman"/>
              </a:rPr>
              <a:t>3. Тексты </a:t>
            </a:r>
            <a:r>
              <a:rPr lang="ru-RU" sz="2400" b="1" i="1" dirty="0">
                <a:solidFill>
                  <a:srgbClr val="0066CC"/>
                </a:solidFill>
                <a:latin typeface="times new roman"/>
              </a:rPr>
              <a:t>без границ слов.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Найди слова в предложении, раздели их. Запиши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верно.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Белки.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Душистойсмолойпахнетбор.Устаройсосныпрыгаютбелки.Снялизверькипу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шистыесерыешубки.Рыжимисталиунихспинки,пышныехвосты.Всюдолгуюзи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мубелкижиливлесу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Ответраистужипряталисьвтѐпломгнезде.Онирадысветлойвесне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400" b="0" i="0" dirty="0">
              <a:solidFill>
                <a:srgbClr val="00000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330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75608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66CC"/>
                </a:solidFill>
                <a:latin typeface="times new roman"/>
              </a:rPr>
              <a:t>4.Тексты </a:t>
            </a:r>
            <a:r>
              <a:rPr lang="ru-RU" sz="2400" b="1" i="1" dirty="0">
                <a:solidFill>
                  <a:srgbClr val="0066CC"/>
                </a:solidFill>
                <a:latin typeface="times new roman"/>
              </a:rPr>
              <a:t>без заглавных букв и точек.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Найди границы предложений. Поставь точку и заглавную букву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зима в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лесу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 повалил снег хлопьями стало в лесу светло явились с севера зимние гости  это птицы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</a:rPr>
              <a:t>с красной 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грудкой, снегири они летят к красной рябине и клюют плоды у белочки запасы еды в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своѐм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дупле спит медведь в берлоге в новой шубке заяц новый красивый наряд у лисицы-плутовки в своей норке 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ѐж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 накрылся листьями зарылись в мох лягушки только голодный и злой волк бродит на лесной опушке   </a:t>
            </a:r>
            <a:endParaRPr lang="ru-RU" sz="2400" b="0" i="0" dirty="0">
              <a:solidFill>
                <a:srgbClr val="00000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834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340769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66CC"/>
                </a:solidFill>
                <a:latin typeface="times new roman"/>
              </a:rPr>
              <a:t>5.Восстанови </a:t>
            </a:r>
            <a:r>
              <a:rPr lang="ru-RU" sz="2400" b="1" i="1" dirty="0">
                <a:solidFill>
                  <a:srgbClr val="0066CC"/>
                </a:solidFill>
                <a:latin typeface="times new roman"/>
              </a:rPr>
              <a:t>предложение и рассказ.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Составьте и запишите предложения, а затем связный текст из предложений. Озаглавьте его.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 err="1">
                <a:solidFill>
                  <a:srgbClr val="000000"/>
                </a:solidFill>
                <a:latin typeface="times new roman"/>
              </a:rPr>
              <a:t>ѐжика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, подарил, дедушка, ребятам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в, он, летом, жил, сарае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ежик, в, зимой, норе, уснул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голодный, ежик, вернется, весной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мыши! берегитесь</a:t>
            </a:r>
            <a:endParaRPr lang="ru-RU" sz="2400" b="0" i="0" dirty="0">
              <a:solidFill>
                <a:srgbClr val="00000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284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756084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66CC"/>
                </a:solidFill>
                <a:latin typeface="times new roman"/>
              </a:rPr>
              <a:t> </a:t>
            </a:r>
            <a:r>
              <a:rPr lang="ru-RU" sz="2400" b="1" i="1" dirty="0">
                <a:solidFill>
                  <a:srgbClr val="0066CC"/>
                </a:solidFill>
                <a:latin typeface="times new roman"/>
              </a:rPr>
              <a:t>5</a:t>
            </a:r>
            <a:r>
              <a:rPr lang="ru-RU" b="1" i="1" dirty="0" smtClean="0">
                <a:solidFill>
                  <a:srgbClr val="0066CC"/>
                </a:solidFill>
                <a:latin typeface="times new roman"/>
              </a:rPr>
              <a:t>.</a:t>
            </a:r>
            <a:r>
              <a:rPr lang="ru-RU" sz="2400" b="1" i="1" dirty="0" smtClean="0">
                <a:solidFill>
                  <a:srgbClr val="0066CC"/>
                </a:solidFill>
                <a:latin typeface="times new roman"/>
              </a:rPr>
              <a:t>Отличаем </a:t>
            </a:r>
            <a:r>
              <a:rPr lang="ru-RU" sz="2400" b="1" i="1" dirty="0">
                <a:solidFill>
                  <a:srgbClr val="0066CC"/>
                </a:solidFill>
                <a:latin typeface="times new roman"/>
              </a:rPr>
              <a:t>похожие </a:t>
            </a:r>
            <a:r>
              <a:rPr lang="ru-RU" sz="2400" b="1" i="1" dirty="0" smtClean="0">
                <a:solidFill>
                  <a:srgbClr val="0066CC"/>
                </a:solidFill>
                <a:latin typeface="times new roman"/>
              </a:rPr>
              <a:t>буквы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Расшифруй словосочетания и запиши «б» - ↑,« д» - ↓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↓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о↑рый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 ↓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е↓ушка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 ↑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е↓ный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 ↓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я↓я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↑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езо↑и↓ная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 ↓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ворняга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↑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о↓ливый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  ↑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ычок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↓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авний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 ↓руг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862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7"/>
            <a:ext cx="624644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Из данных слов составь и запиши предложения. Вставь буквы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б, д</a:t>
            </a:r>
          </a:p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1) На, 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ыло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ятла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упло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у_е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2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</a:rPr>
              <a:t>)_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а_ушка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гри_ы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етям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и,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руснику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со_ирала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 smtClean="0">
                <a:solidFill>
                  <a:srgbClr val="000000"/>
                </a:solidFill>
                <a:latin typeface="times new roman"/>
              </a:rPr>
              <a:t>3)У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е_а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оро_а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  Мороза, 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елоснежная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линная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4) На,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ыло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лю_це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я_локо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льшое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800" dirty="0">
              <a:solidFill>
                <a:srgbClr val="000000"/>
              </a:solidFill>
              <a:latin typeface="Arial"/>
            </a:endParaRPr>
          </a:p>
          <a:p>
            <a:r>
              <a:rPr lang="ru-RU" sz="2800" i="1" dirty="0" smtClean="0">
                <a:solidFill>
                  <a:srgbClr val="000000"/>
                </a:solidFill>
                <a:latin typeface="times new roman"/>
              </a:rPr>
              <a:t>5)Около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ереза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ыла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  _ома,  старая, 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елая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, _</a:t>
            </a:r>
            <a:r>
              <a:rPr lang="ru-RU" sz="2800" i="1" dirty="0" err="1">
                <a:solidFill>
                  <a:srgbClr val="000000"/>
                </a:solidFill>
                <a:latin typeface="times new roman"/>
              </a:rPr>
              <a:t>ольшая</a:t>
            </a:r>
            <a:r>
              <a:rPr lang="ru-RU" sz="2800" i="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800" b="0" i="0" dirty="0">
              <a:solidFill>
                <a:srgbClr val="000000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514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79928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chemeClr val="accent1"/>
                </a:solidFill>
                <a:latin typeface="Cambria" panose="02040503050406030204" pitchFamily="18" charset="0"/>
                <a:ea typeface="+mj-ea"/>
                <a:cs typeface="+mj-cs"/>
              </a:rPr>
              <a:t>6</a:t>
            </a:r>
            <a:r>
              <a:rPr lang="ru-RU" sz="2200" b="1" i="1" dirty="0">
                <a:solidFill>
                  <a:srgbClr val="002060"/>
                </a:solidFill>
                <a:latin typeface="Cambria" panose="02040503050406030204" pitchFamily="18" charset="0"/>
                <a:ea typeface="+mj-ea"/>
                <a:cs typeface="+mj-cs"/>
              </a:rPr>
              <a:t>.</a:t>
            </a:r>
            <a:r>
              <a:rPr lang="ru-RU" sz="2200" b="1" i="1" dirty="0" smtClean="0">
                <a:solidFill>
                  <a:srgbClr val="002060"/>
                </a:solidFill>
                <a:latin typeface="Cambria" panose="02040503050406030204" pitchFamily="18" charset="0"/>
                <a:ea typeface="+mj-ea"/>
                <a:cs typeface="+mj-cs"/>
              </a:rPr>
              <a:t> </a:t>
            </a:r>
            <a:r>
              <a:rPr lang="ru-RU" sz="2200" b="1" i="1" dirty="0">
                <a:solidFill>
                  <a:schemeClr val="accent1"/>
                </a:solidFill>
                <a:latin typeface="Cambria" panose="02040503050406030204" pitchFamily="18" charset="0"/>
                <a:ea typeface="+mj-ea"/>
                <a:cs typeface="+mj-cs"/>
              </a:rPr>
              <a:t>МОРСКОЙ БОЙ – прочитай шифр и напиши слова.</a:t>
            </a:r>
            <a:br>
              <a:rPr lang="ru-RU" sz="2200" b="1" i="1" dirty="0">
                <a:solidFill>
                  <a:schemeClr val="accent1"/>
                </a:solidFill>
                <a:latin typeface="Cambria" panose="02040503050406030204" pitchFamily="18" charset="0"/>
                <a:ea typeface="+mj-ea"/>
                <a:cs typeface="+mj-cs"/>
              </a:rPr>
            </a:br>
            <a:r>
              <a:rPr lang="ru-RU" sz="2200" dirty="0">
                <a:latin typeface="Cambria" panose="02040503050406030204" pitchFamily="18" charset="0"/>
                <a:ea typeface="+mj-ea"/>
                <a:cs typeface="+mj-cs"/>
              </a:rPr>
              <a:t>                  </a:t>
            </a:r>
            <a:r>
              <a:rPr lang="ru-RU" sz="4000" dirty="0">
                <a:latin typeface="Cambria" panose="02040503050406030204" pitchFamily="18" charset="0"/>
                <a:ea typeface="+mj-ea"/>
                <a:cs typeface="+mj-cs"/>
              </a:rPr>
              <a:t>А1Г3 –         Г2А4Д3 –      Д1Б2 –        Б3Д2 –      Г4Д4 -        Б4А2 –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50650"/>
              </p:ext>
            </p:extLst>
          </p:nvPr>
        </p:nvGraphicFramePr>
        <p:xfrm>
          <a:off x="457200" y="2132855"/>
          <a:ext cx="8003230" cy="3427785"/>
        </p:xfrm>
        <a:graphic>
          <a:graphicData uri="http://schemas.openxmlformats.org/drawingml/2006/table">
            <a:tbl>
              <a:tblPr firstRow="1" bandRow="1"/>
              <a:tblGrid>
                <a:gridCol w="1600646"/>
                <a:gridCol w="1600646"/>
                <a:gridCol w="1600646"/>
                <a:gridCol w="1600646"/>
                <a:gridCol w="1600646"/>
              </a:tblGrid>
              <a:tr h="685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А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Б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Г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Д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/>
                    </a:solidFill>
                  </a:tcPr>
                </a:tc>
              </a:tr>
              <a:tr h="685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фар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мо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ток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сун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</a:tr>
              <a:tr h="685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тер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дук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ра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тюг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</a:tr>
              <a:tr h="685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ло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у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тук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ка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40000"/>
                      </a:srgbClr>
                    </a:solidFill>
                  </a:tcPr>
                </a:tc>
              </a:tr>
              <a:tr h="685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4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куш 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сви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об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руч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0" y="2133600"/>
            <a:ext cx="570071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885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556792"/>
            <a:ext cx="7128792" cy="232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3200" b="1" dirty="0" err="1">
                <a:latin typeface="Times New Roman"/>
                <a:ea typeface="Calibri"/>
                <a:cs typeface="Times New Roman"/>
              </a:rPr>
              <a:t>Дисграфия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 — это нарушение письма, которое проявляется в стойких и повторяющихся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ошибках.</a:t>
            </a:r>
          </a:p>
          <a:p>
            <a:pPr>
              <a:spcAft>
                <a:spcPts val="8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800"/>
              </a:spcAft>
            </a:pPr>
            <a:endParaRPr lang="ru-RU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740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9" y="116633"/>
            <a:ext cx="5045093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9" y="5481228"/>
            <a:ext cx="3388909" cy="126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"/>
            <a:ext cx="3923928" cy="285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717032"/>
            <a:ext cx="4248471" cy="1773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 descr="Картинки по запросу пример  акустической дисграфии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4" r="19546"/>
          <a:stretch/>
        </p:blipFill>
        <p:spPr bwMode="auto">
          <a:xfrm>
            <a:off x="4211960" y="2708921"/>
            <a:ext cx="460851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Похожее изображение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817" b="3919"/>
          <a:stretch/>
        </p:blipFill>
        <p:spPr bwMode="auto">
          <a:xfrm>
            <a:off x="3563888" y="4941169"/>
            <a:ext cx="5256583" cy="18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56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дисграфии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Артикуляторно-аккустическая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основе нарушений фонемного распознавания (акустическая)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На почве нарушения языкового анализа и синтеза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Аграмматическая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Оптическая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9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531045"/>
            <a:ext cx="684076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b="1" dirty="0" err="1">
                <a:latin typeface="Times New Roman"/>
                <a:ea typeface="Times New Roman"/>
                <a:cs typeface="Times New Roman"/>
              </a:rPr>
              <a:t>Артикулярно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-акустическая </a:t>
            </a:r>
            <a:r>
              <a:rPr lang="ru-RU" sz="2400" b="1" dirty="0" err="1" smtClean="0">
                <a:latin typeface="Times New Roman"/>
                <a:ea typeface="Times New Roman"/>
                <a:cs typeface="Times New Roman"/>
              </a:rPr>
              <a:t>дисграфия</a:t>
            </a:r>
            <a:endParaRPr lang="ru-RU" sz="2400" b="1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800"/>
              </a:spcAft>
            </a:pP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80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Например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: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лыба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«рыба»,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лабота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«работа»,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заяс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«заяц», «сапка» – «шапка»,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наса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 скола» – «наша школа».</a:t>
            </a:r>
            <a:endParaRPr lang="ru-RU" sz="24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6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341249"/>
            <a:ext cx="6840760" cy="2205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Акустическая </a:t>
            </a:r>
            <a:r>
              <a:rPr lang="ru-RU" sz="2800" b="1" dirty="0" err="1">
                <a:latin typeface="Times New Roman"/>
                <a:ea typeface="Times New Roman"/>
                <a:cs typeface="Times New Roman"/>
              </a:rPr>
              <a:t>дисграфия</a:t>
            </a:r>
            <a:endParaRPr lang="ru-RU" sz="28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800"/>
              </a:spcAft>
            </a:pP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800"/>
              </a:spcAft>
            </a:pP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Например: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дикданд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«диктант»,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масина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«машина»,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сыпленок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«цыпленок», а также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лублу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«люблю».</a:t>
            </a:r>
            <a:endParaRPr lang="ru-RU" sz="24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961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341249"/>
            <a:ext cx="6984776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Оптическая </a:t>
            </a:r>
            <a:r>
              <a:rPr lang="ru-RU" sz="2400" b="1" dirty="0" err="1">
                <a:latin typeface="Times New Roman"/>
                <a:ea typeface="Times New Roman"/>
                <a:cs typeface="Times New Roman"/>
              </a:rPr>
              <a:t>дисграфия</a:t>
            </a: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800"/>
              </a:spcAft>
            </a:pPr>
            <a:r>
              <a:rPr lang="ru-RU" sz="24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Например: 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наиболее часто ребенок путает написание схожих букв «и» – «ш», «о» – «а», теряет элементы символов «</a:t>
            </a:r>
            <a:r>
              <a:rPr lang="ru-RU" sz="2400" i="1" dirty="0">
                <a:latin typeface="Times New Roman"/>
                <a:ea typeface="Times New Roman"/>
                <a:cs typeface="Times New Roman"/>
                <a:sym typeface="Symbol"/>
              </a:rPr>
              <a:t>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«А» или же отображает их зеркально «Е» – «З».</a:t>
            </a:r>
            <a:endParaRPr lang="ru-RU" sz="24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232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268760"/>
            <a:ext cx="6480720" cy="3621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b="1" dirty="0" err="1">
                <a:latin typeface="Times New Roman"/>
                <a:ea typeface="Times New Roman"/>
                <a:cs typeface="Times New Roman"/>
              </a:rPr>
              <a:t>Аграмматическая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Times New Roman"/>
                <a:cs typeface="Times New Roman"/>
              </a:rPr>
              <a:t>дисграфия</a:t>
            </a: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800"/>
              </a:spcAft>
            </a:pPr>
            <a:endParaRPr lang="ru-RU" sz="2400" i="1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80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Например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: «хороший девочка» – «хорошая девочка», «доброму мальчик» – «добрый мальчик», «дерева» – «деревья»,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рукавы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«рукава»,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котенки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«котята», «одна чашки» – «одна чашка»,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кожевый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«кожаный», «машины ехала на дороге» – «машина ехала по дороге».</a:t>
            </a:r>
            <a:endParaRPr lang="ru-RU" sz="24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331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628800"/>
            <a:ext cx="7776864" cy="2513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Нарушения языкового анализа и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синтеза</a:t>
            </a:r>
          </a:p>
          <a:p>
            <a:pPr>
              <a:spcAft>
                <a:spcPts val="800"/>
              </a:spcAft>
            </a:pP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80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Например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: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лодк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«лодка»,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магази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«магазин», «лес ник» – «лесник»,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вскоч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 ил» – «вскочил»,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кулбок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«клубок»,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весена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«весна»,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моцикл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«мотоцикл»,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казерло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«зеркало», «</a:t>
            </a:r>
            <a:r>
              <a:rPr lang="ru-RU" sz="2400" i="1" dirty="0" err="1">
                <a:latin typeface="Times New Roman"/>
                <a:ea typeface="Times New Roman"/>
                <a:cs typeface="Times New Roman"/>
              </a:rPr>
              <a:t>глва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» – «голова».</a:t>
            </a:r>
            <a:endParaRPr lang="ru-RU" sz="24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53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444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Виды дисграфии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25</cp:revision>
  <dcterms:created xsi:type="dcterms:W3CDTF">2022-10-26T16:45:18Z</dcterms:created>
  <dcterms:modified xsi:type="dcterms:W3CDTF">2022-10-30T15:14:54Z</dcterms:modified>
</cp:coreProperties>
</file>