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6" r:id="rId4"/>
    <p:sldId id="259" r:id="rId5"/>
    <p:sldId id="274" r:id="rId6"/>
    <p:sldId id="275" r:id="rId7"/>
    <p:sldId id="270" r:id="rId8"/>
    <p:sldId id="260" r:id="rId9"/>
    <p:sldId id="261" r:id="rId10"/>
    <p:sldId id="262" r:id="rId11"/>
    <p:sldId id="276" r:id="rId12"/>
    <p:sldId id="271" r:id="rId13"/>
    <p:sldId id="272" r:id="rId14"/>
    <p:sldId id="265" r:id="rId15"/>
    <p:sldId id="266" r:id="rId16"/>
    <p:sldId id="267" r:id="rId17"/>
    <p:sldId id="268" r:id="rId18"/>
    <p:sldId id="269" r:id="rId19"/>
    <p:sldId id="277" r:id="rId20"/>
    <p:sldId id="278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dou218.ru/obo-vsem-na-svete/390-obo-vsem-na-svete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3140968"/>
            <a:ext cx="5760640" cy="3312368"/>
          </a:xfrm>
        </p:spPr>
        <p:txBody>
          <a:bodyPr>
            <a:normAutofit/>
          </a:bodyPr>
          <a:lstStyle/>
          <a:p>
            <a:pPr lvl="1" algn="l"/>
            <a:r>
              <a:rPr lang="ru-RU" sz="2400" dirty="0" smtClean="0"/>
              <a:t>Авторы-разработчики: </a:t>
            </a:r>
            <a:endParaRPr lang="ru-RU" sz="2400" cap="none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l">
              <a:buFont typeface="Wingdings" pitchFamily="2" charset="2"/>
              <a:buChar char="§"/>
            </a:pPr>
            <a:r>
              <a:rPr lang="ru-RU" sz="1800" cap="none" dirty="0" smtClean="0">
                <a:solidFill>
                  <a:schemeClr val="bg2">
                    <a:lumMod val="25000"/>
                  </a:schemeClr>
                </a:solidFill>
              </a:rPr>
              <a:t>Говядинкина И.А. -учитель - дефектолог (тифлопедагог)</a:t>
            </a:r>
          </a:p>
          <a:p>
            <a:pPr algn="l">
              <a:buFont typeface="Wingdings" pitchFamily="2" charset="2"/>
              <a:buChar char="§"/>
            </a:pPr>
            <a:r>
              <a:rPr lang="ru-RU" sz="1800" cap="none" dirty="0" err="1" smtClean="0">
                <a:solidFill>
                  <a:schemeClr val="bg2">
                    <a:lumMod val="25000"/>
                  </a:schemeClr>
                </a:solidFill>
              </a:rPr>
              <a:t>Кладова</a:t>
            </a:r>
            <a:r>
              <a:rPr lang="ru-RU" sz="1800" cap="none" dirty="0" smtClean="0">
                <a:solidFill>
                  <a:schemeClr val="bg2">
                    <a:lumMod val="25000"/>
                  </a:schemeClr>
                </a:solidFill>
              </a:rPr>
              <a:t> В.Ю. -учитель - дефектолог (тифлопедагог)</a:t>
            </a:r>
          </a:p>
          <a:p>
            <a:pPr algn="l">
              <a:buFont typeface="Wingdings" pitchFamily="2" charset="2"/>
              <a:buChar char="§"/>
            </a:pPr>
            <a:r>
              <a:rPr lang="ru-RU" sz="1800" cap="none" dirty="0" smtClean="0">
                <a:solidFill>
                  <a:schemeClr val="bg2">
                    <a:lumMod val="25000"/>
                  </a:schemeClr>
                </a:solidFill>
              </a:rPr>
              <a:t>Литвиненко Т.П.-учитель - дефектолог (тифлопедагог)</a:t>
            </a:r>
          </a:p>
          <a:p>
            <a:pPr algn="l">
              <a:buFont typeface="Wingdings" pitchFamily="2" charset="2"/>
              <a:buChar char="§"/>
            </a:pPr>
            <a:r>
              <a:rPr lang="ru-RU" sz="1800" cap="none" dirty="0" smtClean="0">
                <a:solidFill>
                  <a:schemeClr val="bg2">
                    <a:lumMod val="25000"/>
                  </a:schemeClr>
                </a:solidFill>
              </a:rPr>
              <a:t>Лобова А.Н.-</a:t>
            </a:r>
          </a:p>
          <a:p>
            <a:pPr algn="l"/>
            <a:r>
              <a:rPr lang="ru-RU" sz="1800" cap="none" dirty="0" smtClean="0">
                <a:solidFill>
                  <a:schemeClr val="bg2">
                    <a:lumMod val="25000"/>
                  </a:schemeClr>
                </a:solidFill>
              </a:rPr>
              <a:t>педагог- психолог</a:t>
            </a:r>
          </a:p>
          <a:p>
            <a:pPr algn="l">
              <a:buFont typeface="Wingdings" pitchFamily="2" charset="2"/>
              <a:buChar char="§"/>
            </a:pPr>
            <a:endParaRPr lang="ru-RU" sz="1200" cap="none" dirty="0" smtClean="0"/>
          </a:p>
          <a:p>
            <a:pPr algn="l">
              <a:buFont typeface="Wingdings" pitchFamily="2" charset="2"/>
              <a:buChar char="§"/>
            </a:pPr>
            <a:endParaRPr lang="ru-RU" sz="1200" cap="none" dirty="0" smtClean="0"/>
          </a:p>
          <a:p>
            <a:pPr algn="l">
              <a:buFont typeface="Wingdings" pitchFamily="2" charset="2"/>
              <a:buChar char="§"/>
            </a:pPr>
            <a:endParaRPr lang="ru-RU" sz="1200" cap="none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81000"/>
            <a:ext cx="8640960" cy="17526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FF6600"/>
                </a:solidFill>
              </a:rPr>
              <a:t/>
            </a:r>
            <a:br>
              <a:rPr lang="ru-RU" sz="2700" dirty="0" smtClean="0">
                <a:solidFill>
                  <a:srgbClr val="FF6600"/>
                </a:solidFill>
              </a:rPr>
            </a:br>
            <a:r>
              <a:rPr lang="ru-RU" sz="2700" dirty="0" smtClean="0">
                <a:solidFill>
                  <a:srgbClr val="FF6600"/>
                </a:solidFill>
              </a:rPr>
              <a:t/>
            </a:r>
            <a:br>
              <a:rPr lang="ru-RU" sz="2700" dirty="0" smtClean="0">
                <a:solidFill>
                  <a:srgbClr val="FF6600"/>
                </a:solidFill>
              </a:rPr>
            </a:br>
            <a:r>
              <a:rPr lang="ru-RU" sz="2700" dirty="0" smtClean="0">
                <a:solidFill>
                  <a:srgbClr val="FF6600"/>
                </a:solidFill>
              </a:rPr>
              <a:t/>
            </a:r>
            <a:br>
              <a:rPr lang="ru-RU" sz="2700" dirty="0" smtClean="0">
                <a:solidFill>
                  <a:srgbClr val="FF6600"/>
                </a:solidFill>
              </a:rPr>
            </a:br>
            <a:r>
              <a:rPr lang="ru-RU" sz="2700" dirty="0" smtClean="0">
                <a:solidFill>
                  <a:srgbClr val="FF6600"/>
                </a:solidFill>
              </a:rPr>
              <a:t/>
            </a:r>
            <a:br>
              <a:rPr lang="ru-RU" sz="2700" dirty="0" smtClean="0">
                <a:solidFill>
                  <a:srgbClr val="FF6600"/>
                </a:solidFill>
              </a:rPr>
            </a:br>
            <a:r>
              <a:rPr lang="ru-RU" sz="2700" dirty="0" smtClean="0">
                <a:solidFill>
                  <a:schemeClr val="bg2">
                    <a:lumMod val="25000"/>
                  </a:schemeClr>
                </a:solidFill>
              </a:rPr>
              <a:t>Инклюзивная практика</a:t>
            </a:r>
            <a:r>
              <a:rPr lang="ru-RU" sz="2700" dirty="0" smtClean="0">
                <a:solidFill>
                  <a:srgbClr val="FF6600"/>
                </a:solidFill>
              </a:rPr>
              <a:t/>
            </a:r>
            <a:br>
              <a:rPr lang="ru-RU" sz="2700" dirty="0" smtClean="0">
                <a:solidFill>
                  <a:srgbClr val="FF6600"/>
                </a:solidFill>
              </a:rPr>
            </a:br>
            <a:r>
              <a:rPr lang="ru-RU" sz="4400" b="1" dirty="0" smtClean="0">
                <a:solidFill>
                  <a:srgbClr val="FF6600"/>
                </a:solidFill>
              </a:rPr>
              <a:t>«Обо всем на свете» </a:t>
            </a:r>
            <a:r>
              <a:rPr lang="ru-RU" sz="2700" dirty="0" smtClean="0">
                <a:solidFill>
                  <a:srgbClr val="FF6600"/>
                </a:solidFill>
              </a:rPr>
              <a:t/>
            </a:r>
            <a:br>
              <a:rPr lang="ru-RU" sz="2700" dirty="0" smtClean="0">
                <a:solidFill>
                  <a:srgbClr val="FF6600"/>
                </a:solidFill>
              </a:rPr>
            </a:br>
            <a:r>
              <a:rPr lang="ru-RU" sz="2700" dirty="0" smtClean="0">
                <a:solidFill>
                  <a:schemeClr val="bg2">
                    <a:lumMod val="25000"/>
                  </a:schemeClr>
                </a:solidFill>
              </a:rPr>
              <a:t>г.Красноярск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МБДОУ №218</a:t>
            </a:r>
            <a:r>
              <a:rPr lang="ru-RU" sz="27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ru-RU" sz="27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Рисунок 3" descr="IMG_59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636912"/>
            <a:ext cx="2024213" cy="3600400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18720" cy="4782272"/>
          </a:xfrm>
        </p:spPr>
        <p:txBody>
          <a:bodyPr>
            <a:noAutofit/>
          </a:bodyPr>
          <a:lstStyle/>
          <a:p>
            <a:pPr marL="0" indent="363538"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инклюзивная практика является комплексом мероприятий по качественному изменению образовательного процесса ДОУ,  в новых условиях реальности, в условиях дистанционного образования.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01752" y="228600"/>
            <a:ext cx="8534400" cy="752128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algn="ctr"/>
            <a:r>
              <a:rPr lang="ru-RU" sz="2800" dirty="0" smtClean="0">
                <a:solidFill>
                  <a:srgbClr val="FF6600"/>
                </a:solidFill>
              </a:rPr>
              <a:t>Новизна и особенность:</a:t>
            </a:r>
            <a:endParaRPr lang="ru-RU" sz="28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18720" cy="4782272"/>
          </a:xfrm>
        </p:spPr>
        <p:txBody>
          <a:bodyPr>
            <a:noAutofit/>
          </a:bodyPr>
          <a:lstStyle/>
          <a:p>
            <a:pPr marL="0" indent="363538"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для достижения поставленной цели проекта и решения задач были запланированы,  проведены  и представлены в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</a:rPr>
              <a:t>видеоформате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на сайте ДОУ специально организованные мероприятия.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01752" y="228600"/>
            <a:ext cx="8534400" cy="752128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algn="ctr"/>
            <a:endParaRPr lang="ru-RU" sz="2800" dirty="0">
              <a:solidFill>
                <a:srgbClr val="FF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476672"/>
            <a:ext cx="55446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6600"/>
                </a:solidFill>
              </a:rPr>
              <a:t>Деятельность в рамках проекта:</a:t>
            </a:r>
            <a:endParaRPr lang="ru-RU" sz="28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E58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4149080"/>
            <a:ext cx="1512168" cy="23887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2687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dirty="0" smtClean="0">
                <a:solidFill>
                  <a:srgbClr val="FF6600"/>
                </a:solidFill>
              </a:rPr>
              <a:t>Предварительный этап был нацелен</a:t>
            </a:r>
            <a:r>
              <a:rPr lang="ru-RU" dirty="0" smtClean="0"/>
              <a:t>: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на выявление проблемы путем опроса родителей детей всех возрастных групп ДОУ;</a:t>
            </a:r>
          </a:p>
          <a:p>
            <a:pPr lvl="0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для поиска путей решения выявленной проблемы организован Методический совет с педагогами ДОУ,  результатом  которого стала идея разработки творческой группой проекта «Все обо всем» до марта 2020года.</a:t>
            </a:r>
          </a:p>
          <a:p>
            <a:pPr lvl="0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для привлечения участников была</a:t>
            </a:r>
          </a:p>
          <a:p>
            <a:pPr lvl="0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организована рекламная компания </a:t>
            </a:r>
          </a:p>
          <a:p>
            <a:pPr lvl="0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Instagram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detskyi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_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sad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218.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32656"/>
            <a:ext cx="8534400" cy="1224136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3100" dirty="0" smtClean="0">
                <a:solidFill>
                  <a:srgbClr val="FF6600"/>
                </a:solidFill>
              </a:rPr>
              <a:t>Для реализации основного этапа проекта были запланированы следующие мероприятия: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662736" cy="5184576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ru-RU" sz="4500" dirty="0" smtClean="0">
                <a:solidFill>
                  <a:schemeClr val="bg2">
                    <a:lumMod val="25000"/>
                  </a:schemeClr>
                </a:solidFill>
              </a:rPr>
              <a:t>для включения родительской общественности в проект,   группой разработчиков проекта,  была организована  видеоконференция с родителями на платформе </a:t>
            </a:r>
            <a:r>
              <a:rPr lang="en-US" sz="4500" dirty="0" smtClean="0">
                <a:solidFill>
                  <a:schemeClr val="bg2">
                    <a:lumMod val="25000"/>
                  </a:schemeClr>
                </a:solidFill>
              </a:rPr>
              <a:t>Zoom</a:t>
            </a:r>
            <a:r>
              <a:rPr lang="ru-RU" sz="4500" dirty="0" smtClean="0">
                <a:solidFill>
                  <a:schemeClr val="bg2">
                    <a:lumMod val="25000"/>
                  </a:schemeClr>
                </a:solidFill>
              </a:rPr>
              <a:t>;</a:t>
            </a:r>
          </a:p>
          <a:p>
            <a:pPr lvl="0"/>
            <a:r>
              <a:rPr lang="ru-RU" sz="4500" dirty="0" smtClean="0">
                <a:solidFill>
                  <a:schemeClr val="bg2">
                    <a:lumMod val="25000"/>
                  </a:schemeClr>
                </a:solidFill>
              </a:rPr>
              <a:t>для погружения участников проекта в </a:t>
            </a:r>
            <a:r>
              <a:rPr lang="ru-RU" sz="4500" dirty="0" err="1" smtClean="0">
                <a:solidFill>
                  <a:schemeClr val="bg2">
                    <a:lumMod val="25000"/>
                  </a:schemeClr>
                </a:solidFill>
              </a:rPr>
              <a:t>образовательно</a:t>
            </a:r>
            <a:r>
              <a:rPr lang="ru-RU" sz="4500" dirty="0" smtClean="0">
                <a:solidFill>
                  <a:schemeClr val="bg2">
                    <a:lumMod val="25000"/>
                  </a:schemeClr>
                </a:solidFill>
              </a:rPr>
              <a:t> – воспитательную деятельность по развитию детей запланированы  следующие формы работы: «</a:t>
            </a:r>
            <a:r>
              <a:rPr lang="ru-RU" sz="4500" dirty="0" err="1" smtClean="0">
                <a:solidFill>
                  <a:schemeClr val="bg2">
                    <a:lumMod val="25000"/>
                  </a:schemeClr>
                </a:solidFill>
              </a:rPr>
              <a:t>Онлайн</a:t>
            </a:r>
            <a:r>
              <a:rPr lang="ru-RU" sz="4500" dirty="0" smtClean="0">
                <a:solidFill>
                  <a:schemeClr val="bg2">
                    <a:lumMod val="25000"/>
                  </a:schemeClr>
                </a:solidFill>
              </a:rPr>
              <a:t> консультант» - консультация по особенностям и правилам виртуального общения, «Веселая игра» - </a:t>
            </a:r>
            <a:r>
              <a:rPr lang="ru-RU" sz="4500" dirty="0" err="1" smtClean="0">
                <a:solidFill>
                  <a:schemeClr val="bg2">
                    <a:lumMod val="25000"/>
                  </a:schemeClr>
                </a:solidFill>
              </a:rPr>
              <a:t>видофильм</a:t>
            </a:r>
            <a:r>
              <a:rPr lang="ru-RU" sz="4500" dirty="0" smtClean="0">
                <a:solidFill>
                  <a:schemeClr val="bg2">
                    <a:lumMod val="25000"/>
                  </a:schemeClr>
                </a:solidFill>
              </a:rPr>
              <a:t> о способах игрового взаимодействия по тематической теме недели разновозрастных групп;  </a:t>
            </a:r>
            <a:r>
              <a:rPr lang="en-US" sz="4500" dirty="0" smtClean="0">
                <a:solidFill>
                  <a:schemeClr val="bg2">
                    <a:lumMod val="25000"/>
                  </a:schemeClr>
                </a:solidFill>
              </a:rPr>
              <a:t>TV</a:t>
            </a:r>
            <a:r>
              <a:rPr lang="ru-RU" sz="4500" dirty="0" err="1" smtClean="0">
                <a:solidFill>
                  <a:schemeClr val="bg2">
                    <a:lumMod val="25000"/>
                  </a:schemeClr>
                </a:solidFill>
              </a:rPr>
              <a:t>расказка</a:t>
            </a:r>
            <a:r>
              <a:rPr lang="ru-RU" sz="4500" dirty="0" smtClean="0">
                <a:solidFill>
                  <a:schemeClr val="bg2">
                    <a:lumMod val="25000"/>
                  </a:schemeClr>
                </a:solidFill>
              </a:rPr>
              <a:t> ««Что такое хорошо, что такое плохо»» блок от педагога-психолога МБДОУ по формированию коммуникативных и нравственных качеств, виртуальный мастер класс  «Очумелые ручки» способы создания разнообразных игр в домашних условиях из доступных бросовых материалов согласно тематической теме недели и психофизиологических особенностей воспитанников.</a:t>
            </a:r>
          </a:p>
          <a:p>
            <a:pPr lvl="0"/>
            <a:r>
              <a:rPr lang="ru-RU" sz="4500" dirty="0" smtClean="0">
                <a:solidFill>
                  <a:schemeClr val="bg2">
                    <a:lumMod val="25000"/>
                  </a:schemeClr>
                </a:solidFill>
              </a:rPr>
              <a:t>на </a:t>
            </a:r>
            <a:r>
              <a:rPr lang="ru-RU" sz="4500" dirty="0" err="1" smtClean="0">
                <a:solidFill>
                  <a:schemeClr val="bg2">
                    <a:lumMod val="25000"/>
                  </a:schemeClr>
                </a:solidFill>
              </a:rPr>
              <a:t>аккаунте</a:t>
            </a:r>
            <a:r>
              <a:rPr lang="ru-RU" sz="4500" dirty="0" smtClean="0">
                <a:solidFill>
                  <a:schemeClr val="bg2">
                    <a:lumMod val="25000"/>
                  </a:schemeClr>
                </a:solidFill>
              </a:rPr>
              <a:t> ДОУ </a:t>
            </a:r>
            <a:r>
              <a:rPr lang="en-US" sz="4500" dirty="0" err="1" smtClean="0">
                <a:solidFill>
                  <a:schemeClr val="bg2">
                    <a:lumMod val="25000"/>
                  </a:schemeClr>
                </a:solidFill>
              </a:rPr>
              <a:t>Instagram</a:t>
            </a:r>
            <a:r>
              <a:rPr lang="ru-RU" sz="4500" dirty="0" smtClean="0">
                <a:solidFill>
                  <a:schemeClr val="bg2">
                    <a:lumMod val="25000"/>
                  </a:schemeClr>
                </a:solidFill>
              </a:rPr>
              <a:t>  в </a:t>
            </a:r>
            <a:r>
              <a:rPr lang="ru-RU" sz="4500" dirty="0" err="1" smtClean="0">
                <a:solidFill>
                  <a:schemeClr val="bg2">
                    <a:lumMod val="25000"/>
                  </a:schemeClr>
                </a:solidFill>
              </a:rPr>
              <a:t>сторис</a:t>
            </a:r>
            <a:r>
              <a:rPr lang="ru-RU" sz="4500" dirty="0" smtClean="0">
                <a:solidFill>
                  <a:schemeClr val="bg2">
                    <a:lumMod val="25000"/>
                  </a:schemeClr>
                </a:solidFill>
              </a:rPr>
              <a:t>  размещалась информация о времени проведения и тематика предстоящего мероприятия, выставлялись ссылки для перехода к их участию.</a:t>
            </a:r>
          </a:p>
          <a:p>
            <a:r>
              <a:rPr lang="ru-RU" sz="4500" dirty="0" smtClean="0">
                <a:solidFill>
                  <a:schemeClr val="bg2">
                    <a:lumMod val="25000"/>
                  </a:schemeClr>
                </a:solidFill>
              </a:rPr>
              <a:t>На совместные мероприятия педагоги приглашают родителей и воспитанников на официальный сайт МБДОУ № 218</a:t>
            </a:r>
            <a:r>
              <a:rPr lang="ru-RU" sz="4500" u="sng" dirty="0" smtClean="0">
                <a:solidFill>
                  <a:schemeClr val="bg2">
                    <a:lumMod val="25000"/>
                  </a:schemeClr>
                </a:solidFill>
                <a:hlinkClick r:id="rId2"/>
              </a:rPr>
              <a:t>https://www.mdou218.ru/</a:t>
            </a:r>
            <a:r>
              <a:rPr lang="ru-RU" sz="4500" u="sng" dirty="0" err="1" smtClean="0">
                <a:solidFill>
                  <a:schemeClr val="bg2">
                    <a:lumMod val="25000"/>
                  </a:schemeClr>
                </a:solidFill>
                <a:hlinkClick r:id="rId2"/>
              </a:rPr>
              <a:t>obo-vsem-na-svete</a:t>
            </a:r>
            <a:r>
              <a:rPr lang="ru-RU" sz="4500" u="sng" dirty="0" smtClean="0">
                <a:solidFill>
                  <a:schemeClr val="bg2">
                    <a:lumMod val="25000"/>
                  </a:schemeClr>
                </a:solidFill>
                <a:hlinkClick r:id="rId2"/>
              </a:rPr>
              <a:t>/390-obo-vsem-na-svete</a:t>
            </a:r>
            <a:r>
              <a:rPr lang="ru-RU" sz="4500" dirty="0" smtClean="0">
                <a:solidFill>
                  <a:schemeClr val="bg2">
                    <a:lumMod val="25000"/>
                  </a:schemeClr>
                </a:solidFill>
              </a:rPr>
              <a:t>  , где размещен разработанный отснятый видеоматериал, вкладка «Я познаю мир»       «Все  обо всем».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784976" cy="154421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FF6600"/>
                </a:solidFill>
              </a:rPr>
              <a:t>Представленный видео материал представлен в различных формах  и доступен для просмотра в любое удобное для родителей время.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FF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822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Для организации общения дошкольников и обсуждения «рассказ от Джека» были организованы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</a:rPr>
              <a:t>болталки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на платформе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Zoom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Предоставленный видеоматериал содержит  авторские разработки специалистов сопровождения ДОУ, изготовленные педагогами игры, образовательные пособия, демонстрационный материал, несущие развивающую функцию дл детей дошкольного возраста всех категорий.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3200" b="1" dirty="0">
              <a:solidFill>
                <a:srgbClr val="FF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412776"/>
            <a:ext cx="8640960" cy="492628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 теоретической части мероприятия, в рамках повышения педагогической грамотности родителей, педагоги ДОУ  в красочной и познавательной форме, интересной и доступной родителям и детям,   рассказывают о значении игр и возможном применении их в развития ребенка. </a:t>
            </a:r>
          </a:p>
          <a:p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Практическая часть заключается в выборе детей и родителей понравившихся игр, где педагог-консультант рассказывает о правилах игры, предлагает различные варианты использования игры, показывает игровые приемы, а также варианты и игры, способствующие коррекции различных отклонений в развитии ребенка с ОВЗ  и отвечает на интересующие вопросы.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2413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6600"/>
                </a:solidFill>
              </a:rPr>
              <a:t>На заключительном этапе запланирован семейный праздник «Яркая игра»</a:t>
            </a:r>
            <a:endParaRPr lang="ru-RU" sz="2800" dirty="0">
              <a:solidFill>
                <a:srgbClr val="FF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484784"/>
            <a:ext cx="8590728" cy="4968552"/>
          </a:xfrm>
        </p:spPr>
        <p:txBody>
          <a:bodyPr>
            <a:normAutofit/>
          </a:bodyPr>
          <a:lstStyle/>
          <a:p>
            <a:pPr marL="0" indent="350838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На семейном досуге будет представлен игровой материал, созданный и изготовленный родителями с детьми в домашних условиях из подручных доступных материалов. Все участники смогут презентовать свою игру и пригласить желающих к участию в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офлайн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формате, на прогулочной территории центрального парка развлечений ДОУ №218. Участниками данного мероприятия могут быть дошкольники организованные в ДОУ и неорганизованные,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нормотипичные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и дети со статусом ОВЗ</a:t>
            </a:r>
          </a:p>
          <a:p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004048" y="1484784"/>
            <a:ext cx="3838200" cy="32701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25618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400" dirty="0" smtClean="0">
                <a:solidFill>
                  <a:srgbClr val="FF6600"/>
                </a:solidFill>
              </a:rPr>
              <a:t>Проект состоит из 4 блоков, </a:t>
            </a:r>
            <a:br>
              <a:rPr lang="ru-RU" sz="2400" dirty="0" smtClean="0">
                <a:solidFill>
                  <a:srgbClr val="FF6600"/>
                </a:solidFill>
              </a:rPr>
            </a:br>
            <a:r>
              <a:rPr lang="ru-RU" sz="2400" dirty="0" smtClean="0">
                <a:solidFill>
                  <a:srgbClr val="FF6600"/>
                </a:solidFill>
              </a:rPr>
              <a:t>которые циклично повторяются ежемесячно.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dirty="0">
              <a:solidFill>
                <a:srgbClr val="FF6600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-180528" y="6165304"/>
            <a:ext cx="9324528" cy="936104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556792"/>
            <a:ext cx="8712968" cy="5040560"/>
          </a:xfrm>
        </p:spPr>
        <p:txBody>
          <a:bodyPr>
            <a:normAutofit fontScale="92500" lnSpcReduction="20000"/>
          </a:bodyPr>
          <a:lstStyle/>
          <a:p>
            <a:pPr marL="11113" lvl="0" indent="-11113"/>
            <a:r>
              <a:rPr lang="ru-RU" sz="2600" dirty="0" smtClean="0">
                <a:solidFill>
                  <a:schemeClr val="bg2">
                    <a:lumMod val="25000"/>
                  </a:schemeClr>
                </a:solidFill>
              </a:rPr>
              <a:t>Первая неделя - предоставление на сайт ДОУ документа в формате </a:t>
            </a:r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</a:rPr>
              <a:t>Word</a:t>
            </a:r>
            <a:r>
              <a:rPr lang="ru-RU" sz="2600" dirty="0" smtClean="0">
                <a:solidFill>
                  <a:schemeClr val="bg2">
                    <a:lumMod val="25000"/>
                  </a:schemeClr>
                </a:solidFill>
              </a:rPr>
              <a:t> «Будь здоров» содержащий в себе гимнастику для глаз, пальчиковая гимнастика, физическая разминка.</a:t>
            </a:r>
          </a:p>
          <a:p>
            <a:pPr marL="11113" lvl="0" indent="-11113"/>
            <a:r>
              <a:rPr lang="ru-RU" sz="2600" dirty="0" smtClean="0">
                <a:solidFill>
                  <a:schemeClr val="bg2">
                    <a:lumMod val="25000"/>
                  </a:schemeClr>
                </a:solidFill>
              </a:rPr>
              <a:t>Вторая неделя - предоставление на сайт ДОУ видео файла «Веселая игра» содержащего в себе методику проведения игры с ребенком.</a:t>
            </a:r>
          </a:p>
          <a:p>
            <a:pPr marL="11113" lvl="0" indent="-11113"/>
            <a:r>
              <a:rPr lang="ru-RU" sz="2600" dirty="0" smtClean="0">
                <a:solidFill>
                  <a:schemeClr val="bg2">
                    <a:lumMod val="25000"/>
                  </a:schemeClr>
                </a:solidFill>
              </a:rPr>
              <a:t>Третья неделя - предоставление на сайт ДОУ с различными видеосюжетами «Что такое </a:t>
            </a:r>
          </a:p>
          <a:p>
            <a:pPr marL="11113" lvl="0" indent="-11113">
              <a:buNone/>
            </a:pPr>
            <a:r>
              <a:rPr lang="ru-RU" sz="2600" dirty="0" smtClean="0">
                <a:solidFill>
                  <a:schemeClr val="bg2">
                    <a:lumMod val="25000"/>
                  </a:schemeClr>
                </a:solidFill>
              </a:rPr>
              <a:t>хорошо, что такое плохо» по формированию коммуникативных и нравственных качеств. </a:t>
            </a:r>
          </a:p>
          <a:p>
            <a:pPr marL="11113" lvl="0" indent="-11113"/>
            <a:r>
              <a:rPr lang="ru-RU" sz="2600" dirty="0" smtClean="0">
                <a:solidFill>
                  <a:schemeClr val="bg2">
                    <a:lumMod val="25000"/>
                  </a:schemeClr>
                </a:solidFill>
              </a:rPr>
              <a:t>Четвертая неделя - предоставление на сайт ДОУ</a:t>
            </a:r>
          </a:p>
          <a:p>
            <a:pPr marL="11113" lvl="0" indent="-11113">
              <a:buNone/>
            </a:pPr>
            <a:r>
              <a:rPr lang="ru-RU" sz="2600" dirty="0" smtClean="0">
                <a:solidFill>
                  <a:schemeClr val="bg2">
                    <a:lumMod val="25000"/>
                  </a:schemeClr>
                </a:solidFill>
              </a:rPr>
              <a:t>с файла </a:t>
            </a:r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</a:rPr>
              <a:t>PowerPoint</a:t>
            </a:r>
            <a:r>
              <a:rPr lang="ru-RU" sz="2600" dirty="0" smtClean="0">
                <a:solidFill>
                  <a:schemeClr val="bg2">
                    <a:lumMod val="25000"/>
                  </a:schemeClr>
                </a:solidFill>
              </a:rPr>
              <a:t> «Очумелые ручки»</a:t>
            </a:r>
          </a:p>
          <a:p>
            <a:pPr marL="11113" lvl="0" indent="-11113">
              <a:buNone/>
            </a:pPr>
            <a:r>
              <a:rPr lang="ru-RU" sz="2600" dirty="0" smtClean="0">
                <a:solidFill>
                  <a:schemeClr val="bg2">
                    <a:lumMod val="25000"/>
                  </a:schemeClr>
                </a:solidFill>
              </a:rPr>
              <a:t> содержащий в себе мастер класс  по созданию игры</a:t>
            </a:r>
          </a:p>
          <a:p>
            <a:pPr marL="11113" lvl="0" indent="-11113">
              <a:buNone/>
            </a:pPr>
            <a:r>
              <a:rPr lang="ru-RU" sz="2600" dirty="0" smtClean="0">
                <a:solidFill>
                  <a:schemeClr val="bg2">
                    <a:lumMod val="25000"/>
                  </a:schemeClr>
                </a:solidFill>
              </a:rPr>
              <a:t>для детей.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 descr="IMG_59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27978" y="4957370"/>
            <a:ext cx="964502" cy="1711990"/>
          </a:xfrm>
          <a:prstGeom prst="rect">
            <a:avLst/>
          </a:prstGeom>
        </p:spPr>
      </p:pic>
      <p:pic>
        <p:nvPicPr>
          <p:cNvPr id="8" name="Рисунок 7" descr="IMG_E59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4288" y="3429000"/>
            <a:ext cx="948365" cy="148478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534400" cy="105273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6600"/>
                </a:solidFill>
              </a:rPr>
              <a:t>Итоги инклюзивной практики</a:t>
            </a:r>
            <a:br>
              <a:rPr lang="ru-RU" sz="2800" dirty="0" smtClean="0">
                <a:solidFill>
                  <a:srgbClr val="FF6600"/>
                </a:solidFill>
              </a:rPr>
            </a:br>
            <a:r>
              <a:rPr lang="ru-RU" sz="2800" dirty="0" smtClean="0">
                <a:solidFill>
                  <a:srgbClr val="FF6600"/>
                </a:solidFill>
              </a:rPr>
              <a:t> заключаются в следующем</a:t>
            </a:r>
            <a:r>
              <a:rPr lang="ru-RU" sz="2000" dirty="0" smtClean="0"/>
              <a:t>:</a:t>
            </a:r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62736" cy="4926288"/>
          </a:xfrm>
        </p:spPr>
        <p:txBody>
          <a:bodyPr>
            <a:normAutofit fontScale="85000" lnSpcReduction="20000"/>
          </a:bodyPr>
          <a:lstStyle/>
          <a:p>
            <a:pPr marL="84138" lvl="3" indent="307975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Существует положительная динамика в течении года по организации игровой деятельности в дистанционном формате. Дети стали  проявлять интерес к познавательной деятельности, а так же стали стремиться к общению со сверстниками в сети интернет.</a:t>
            </a:r>
          </a:p>
          <a:p>
            <a:pPr marL="84138" indent="307975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В ДОУ был проведен семейный праздник «Яркая игра» в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</a:rPr>
              <a:t>офлайн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формате, на прогулочной территории центрального парка развлечений ДОУ №218. На празднике семьи дошкольников делились своим опытом по созданию оригинальных игр. </a:t>
            </a:r>
          </a:p>
          <a:p>
            <a:pPr marL="84138" lvl="0" indent="307975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Для родителей были созданы, систематизированы и  сохранены на сайт ДОУ все проведенные в рамках практики мероприятия в цифровом формате.</a:t>
            </a:r>
          </a:p>
          <a:p>
            <a:pPr marL="84138" lvl="0" indent="307975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Родители отмечают, что интерес к развивающей игровой деятельности повысился.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534400" cy="90872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6600"/>
                </a:solidFill>
              </a:rPr>
              <a:t>Перспективы развития практики</a:t>
            </a:r>
            <a:endParaRPr lang="ru-RU" sz="2000" dirty="0">
              <a:solidFill>
                <a:srgbClr val="FF66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62736" cy="4926288"/>
          </a:xfrm>
        </p:spPr>
        <p:txBody>
          <a:bodyPr>
            <a:normAutofit/>
          </a:bodyPr>
          <a:lstStyle/>
          <a:p>
            <a:pPr marL="84138" lvl="3" indent="307975"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в ее обогащении новыми материалами, изготовленными специалистами сопровождения и родителями детей. Тематика игрового материала будет зависеть от потребностей и возможностей конкретных детей, по индивидуальным запросам родителей к демонстрационной наглядности.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140968"/>
            <a:ext cx="8496944" cy="331236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Идея разработки инклюзивной практики  возникла в ходе анализа сложившейся ситуации в системе дошкольного образования в период пандемии новой </a:t>
            </a:r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</a:rPr>
              <a:t>коронавирусной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инфекции, </a:t>
            </a:r>
          </a:p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по теме </a:t>
            </a:r>
          </a:p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«Непрерывная помощь семьям дошкольников в условиях пандемии».</a:t>
            </a:r>
          </a:p>
          <a:p>
            <a:pPr algn="l">
              <a:buFont typeface="Wingdings" pitchFamily="2" charset="2"/>
              <a:buChar char="§"/>
            </a:pPr>
            <a:endParaRPr lang="ru-RU" sz="1200" cap="none" dirty="0" smtClean="0"/>
          </a:p>
          <a:p>
            <a:pPr algn="l">
              <a:buFont typeface="Wingdings" pitchFamily="2" charset="2"/>
              <a:buChar char="§"/>
            </a:pPr>
            <a:endParaRPr lang="ru-RU" sz="1200" cap="none" dirty="0" smtClean="0"/>
          </a:p>
          <a:p>
            <a:pPr algn="l">
              <a:buFont typeface="Wingdings" pitchFamily="2" charset="2"/>
              <a:buChar char="§"/>
            </a:pPr>
            <a:endParaRPr lang="ru-RU" sz="1200" cap="none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81000"/>
            <a:ext cx="8640960" cy="153583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6600"/>
                </a:solidFill>
              </a:rPr>
              <a:t>Совместный проект «Все обо всем»   реализуется  группой  специалистов сопровождения ДОУ с апреля 2020 года.</a:t>
            </a:r>
            <a:endParaRPr lang="ru-RU" sz="27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534400" cy="90872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6600"/>
                </a:solidFill>
              </a:rPr>
              <a:t>Данная практика была представлена</a:t>
            </a:r>
            <a:endParaRPr lang="ru-RU" sz="2000" dirty="0">
              <a:solidFill>
                <a:srgbClr val="FF66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62736" cy="4926288"/>
          </a:xfrm>
        </p:spPr>
        <p:txBody>
          <a:bodyPr>
            <a:normAutofit/>
          </a:bodyPr>
          <a:lstStyle/>
          <a:p>
            <a:pPr marL="84138" lvl="3" indent="3175"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на Всероссийской научно-практической конференции «Современные технологии коррекционно-развивающей работы с детьми, имеющими ограниченные возможности здоровья», где была положительно оценена участниками,  организаторами конференции и рекомендована к дальнейшему использованию.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chemeClr val="bg2">
                    <a:lumMod val="25000"/>
                  </a:schemeClr>
                </a:solidFill>
              </a:rPr>
              <a:t>Спасибо за внимание!</a:t>
            </a:r>
            <a:endParaRPr lang="ru-RU" sz="6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852936"/>
            <a:ext cx="8712968" cy="3672408"/>
          </a:xfrm>
        </p:spPr>
        <p:txBody>
          <a:bodyPr/>
          <a:lstStyle/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Представленный инклюзивный опыт «обо всем на свете» будет полезен для специалистов сопровождения дошкольных образовательных учреждений, при организации дистанционной консультативно - образовательной помощи семьям воспитанников ДОУ в системе дошкольного образования. </a:t>
            </a:r>
          </a:p>
          <a:p>
            <a:endParaRPr lang="ru-RU" sz="1400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В основу разработки практики «Все обо всем» заложен анализ работ Е.А. </a:t>
            </a:r>
            <a:r>
              <a:rPr lang="ru-RU" sz="1400" dirty="0" err="1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Флёриной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, А.П.Усовой, Е.Е.Кравцовой, Е.А. </a:t>
            </a:r>
            <a:r>
              <a:rPr lang="ru-RU" sz="1400" dirty="0" err="1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Панько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 и др. Программно-методическое обеспечение дошкольного образования детей с нарушением зрения «Методические рекомендации по развитию детей с нарушением зрения» под ред.  Л.И.Плаксина, Л.И.Солнцева. Методическое пособие «Игровые упражнения по Л.А. Григорян».</a:t>
            </a:r>
          </a:p>
          <a:p>
            <a:endParaRPr lang="ru-RU" sz="1200" cap="none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2736304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/>
              <a:t> </a:t>
            </a:r>
            <a:r>
              <a:rPr lang="ru-RU" sz="2700" dirty="0" smtClean="0">
                <a:solidFill>
                  <a:srgbClr val="FF6600"/>
                </a:solidFill>
              </a:rPr>
              <a:t>Данная практика направлена на осуществление социального взаимодействия детей дошкольного возраста разных категорий (организованных в ДОУ и неорганизованных, </a:t>
            </a:r>
            <a:r>
              <a:rPr lang="ru-RU" sz="2700" dirty="0" err="1" smtClean="0">
                <a:solidFill>
                  <a:srgbClr val="FF6600"/>
                </a:solidFill>
              </a:rPr>
              <a:t>норматипичных</a:t>
            </a:r>
            <a:r>
              <a:rPr lang="ru-RU" sz="2700" dirty="0" smtClean="0">
                <a:solidFill>
                  <a:srgbClr val="FF6600"/>
                </a:solidFill>
              </a:rPr>
              <a:t> и детей с ОВЗ) </a:t>
            </a:r>
            <a:br>
              <a:rPr lang="ru-RU" sz="2700" dirty="0" smtClean="0">
                <a:solidFill>
                  <a:srgbClr val="FF6600"/>
                </a:solidFill>
              </a:rPr>
            </a:br>
            <a:r>
              <a:rPr lang="ru-RU" sz="2700" dirty="0" smtClean="0">
                <a:solidFill>
                  <a:srgbClr val="FF6600"/>
                </a:solidFill>
              </a:rPr>
              <a:t>путем дистанционных образовательных мероприятий</a:t>
            </a:r>
            <a:r>
              <a:rPr lang="ru-RU" sz="2700" dirty="0" smtClean="0"/>
              <a:t>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200" dirty="0" smtClean="0">
                <a:solidFill>
                  <a:srgbClr val="FF6600"/>
                </a:solidFill>
              </a:rPr>
              <a:t/>
            </a:r>
            <a:br>
              <a:rPr lang="ru-RU" sz="3200" dirty="0" smtClean="0">
                <a:solidFill>
                  <a:srgbClr val="FF6600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34400" cy="158417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6600"/>
                </a:solidFill>
              </a:rPr>
              <a:t>По результатам опроса родителей  нашего ДОУ в августе 2020 года  по теме: «Непрерывная помощь семьям дошкольников в условиях дистанционного образования» </a:t>
            </a:r>
            <a:r>
              <a:rPr lang="ru-RU" sz="3200" b="1" dirty="0" smtClean="0">
                <a:solidFill>
                  <a:srgbClr val="FF6600"/>
                </a:solidFill>
              </a:rPr>
              <a:t/>
            </a:r>
            <a:br>
              <a:rPr lang="ru-RU" sz="3200" b="1" dirty="0" smtClean="0">
                <a:solidFill>
                  <a:srgbClr val="FF6600"/>
                </a:solidFill>
              </a:rPr>
            </a:br>
            <a:endParaRPr lang="ru-RU" sz="3200" b="1" dirty="0">
              <a:solidFill>
                <a:srgbClr val="FF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484784"/>
            <a:ext cx="8518720" cy="4752528"/>
          </a:xfrm>
        </p:spPr>
        <p:txBody>
          <a:bodyPr>
            <a:noAutofit/>
          </a:bodyPr>
          <a:lstStyle/>
          <a:p>
            <a:pPr marL="11113" indent="352425" algn="just">
              <a:buNone/>
            </a:pPr>
            <a:endParaRPr lang="ru-RU" sz="24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11113" indent="352425" algn="just">
              <a:buNone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было выявлено, что у 65 % родителей недостаточно знаний о специфике организации  развивающих мероприятий в дистанционном формате,  у 72% недостаточно знаний   о организации общения сверстников в сети,  67% недостаточное понимание родителями особенностей и значимости подбора игрового - демонстрационного материала для детей, 84% родителей уверены, что навыков коммуникации у детей должно быть систематичным.   </a:t>
            </a:r>
          </a:p>
          <a:p>
            <a:pPr algn="just">
              <a:buNone/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3528" y="1340768"/>
            <a:ext cx="4896544" cy="13681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34400" cy="115212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6600"/>
                </a:solidFill>
              </a:rPr>
              <a:t>Результат опроса родителей выявил: </a:t>
            </a:r>
            <a:r>
              <a:rPr lang="ru-RU" sz="3200" b="1" dirty="0" smtClean="0">
                <a:solidFill>
                  <a:srgbClr val="FF6600"/>
                </a:solidFill>
              </a:rPr>
              <a:t/>
            </a:r>
            <a:br>
              <a:rPr lang="ru-RU" sz="3200" b="1" dirty="0" smtClean="0">
                <a:solidFill>
                  <a:srgbClr val="FF6600"/>
                </a:solidFill>
              </a:rPr>
            </a:br>
            <a:endParaRPr lang="ru-RU" sz="3200" b="1" dirty="0">
              <a:solidFill>
                <a:srgbClr val="FF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484784"/>
            <a:ext cx="8518720" cy="4752528"/>
          </a:xfrm>
        </p:spPr>
        <p:txBody>
          <a:bodyPr>
            <a:noAutofit/>
          </a:bodyPr>
          <a:lstStyle/>
          <a:p>
            <a:pPr marL="363538" indent="0" algn="just">
              <a:buNone/>
            </a:pPr>
            <a:endParaRPr lang="ru-RU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63538" indent="0" algn="just"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желание проведения занятий в дистанционном формате с детьми в домашних условиях в связи с недостатком общения, игровой деятельности, и групповых мероприятий со сверстниками.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3528" y="1340768"/>
            <a:ext cx="4896544" cy="13681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556792"/>
            <a:ext cx="8534400" cy="424847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Данная практика направлена на развитие  социализации, коммуникации и организации игровой деятельности детей различной категории дошкольного возраста в процессе специально организованных мероприятий в дистанционной форме.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3200" b="1" dirty="0">
              <a:solidFill>
                <a:srgbClr val="FF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88640"/>
            <a:ext cx="8518720" cy="1152128"/>
          </a:xfrm>
        </p:spPr>
        <p:txBody>
          <a:bodyPr>
            <a:noAutofit/>
          </a:bodyPr>
          <a:lstStyle/>
          <a:p>
            <a:pPr marL="363538" indent="0" algn="just">
              <a:buNone/>
            </a:pPr>
            <a:r>
              <a:rPr lang="ru-RU" sz="2800" dirty="0" smtClean="0">
                <a:solidFill>
                  <a:srgbClr val="FF6600"/>
                </a:solidFill>
              </a:rPr>
              <a:t>Для устранения</a:t>
            </a:r>
            <a:r>
              <a:rPr lang="ru-RU" sz="2800" b="1" dirty="0" smtClean="0">
                <a:solidFill>
                  <a:srgbClr val="FF6600"/>
                </a:solidFill>
              </a:rPr>
              <a:t>  </a:t>
            </a:r>
            <a:r>
              <a:rPr lang="ru-RU" sz="2800" dirty="0" smtClean="0">
                <a:solidFill>
                  <a:srgbClr val="FF6600"/>
                </a:solidFill>
              </a:rPr>
              <a:t>выявленной проблемы, был разработан проект «Всем обо всем».</a:t>
            </a:r>
            <a:endParaRPr lang="ru-RU" sz="2800" dirty="0">
              <a:solidFill>
                <a:srgbClr val="FF6600"/>
              </a:solidFill>
              <a:latin typeface="+mj-lt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3528" y="1340768"/>
            <a:ext cx="4896544" cy="13681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11216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628800"/>
            <a:ext cx="8503920" cy="4470248"/>
          </a:xfrm>
        </p:spPr>
        <p:txBody>
          <a:bodyPr/>
          <a:lstStyle/>
          <a:p>
            <a:pPr marL="0" indent="350838" algn="just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Качественное изменение образовательного  процесса в рамках дистанционного образования, для успешной социализации и осуществления коммуникации детей дошкольного возраста разных категорий (организованных в ДОУ и неорганизованных,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нормотипичных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и детей с ОВЗ).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892480" cy="1728192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6600"/>
                </a:solidFill>
              </a:rPr>
              <a:t>Для реализации данной цели обозначены следующие задачи: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556792"/>
            <a:ext cx="8568952" cy="4392488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Обучающие: 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Повышать методическую грамотность участников образовательных отношений (родители, педагоги), при планировании и проведении мероприятий направленных на коммуникацию, социализацию и организацию игровой деятельности в условиях дистанционного образования. Расширить представление родителей об организации совместных мероприятий с детьми в дистанционном формате.</a:t>
            </a:r>
          </a:p>
          <a:p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Развивающие: 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Формировать познавательную активность и любознательность.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Расширять кругозор детей;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Развивать навыки общения, взаимодействия со сверстниками. Учить создавать эмоционально благоприятную атмосферу при организации  развивающих игр в домашних условиях.</a:t>
            </a:r>
          </a:p>
          <a:p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Воспитывающие: 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Воспитывать у детей желание участвовать в познании окружающего мира, дружелюбное отношение к другим детям, желание к взаимопомощи.</a:t>
            </a:r>
          </a:p>
          <a:p>
            <a:pPr marL="0" indent="355600">
              <a:buNone/>
            </a:pPr>
            <a:endParaRPr lang="ru-RU" sz="1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534400" cy="3096344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212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6600"/>
                </a:solidFill>
              </a:rPr>
              <a:t>Планируемый результат:</a:t>
            </a:r>
            <a:endParaRPr lang="ru-RU" sz="2800" dirty="0">
              <a:solidFill>
                <a:srgbClr val="FF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916832"/>
            <a:ext cx="8590728" cy="4320480"/>
          </a:xfrm>
        </p:spPr>
        <p:txBody>
          <a:bodyPr>
            <a:normAutofit/>
          </a:bodyPr>
          <a:lstStyle/>
          <a:p>
            <a:pPr marL="0" indent="438150"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Качественное изменение образовательного процесса в рамках дистанционного образования. Систематизация  развивающих мероприятий в рамках проекта, направленная на успешную социализацию и осуществление коммуникации детей дошкольного возраста разных категорий (организованных в ДОУ и неорганизованных,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</a:rPr>
              <a:t>нормотипичных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и детей с ОВЗ).</a:t>
            </a:r>
          </a:p>
          <a:p>
            <a:pPr marL="0" indent="363538">
              <a:buNone/>
            </a:pP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602</TotalTime>
  <Words>1322</Words>
  <Application>Microsoft Office PowerPoint</Application>
  <PresentationFormat>Экран (4:3)</PresentationFormat>
  <Paragraphs>82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Официальная</vt:lpstr>
      <vt:lpstr>    Инклюзивная практика «Обо всем на свете»  г.Красноярск МБДОУ №218 </vt:lpstr>
      <vt:lpstr>Совместный проект «Все обо всем»   реализуется  группой  специалистов сопровождения ДОУ с апреля 2020 года.</vt:lpstr>
      <vt:lpstr>  Данная практика направлена на осуществление социального взаимодействия детей дошкольного возраста разных категорий (организованных в ДОУ и неорганизованных, норматипичных и детей с ОВЗ)  путем дистанционных образовательных мероприятий.   </vt:lpstr>
      <vt:lpstr>По результатам опроса родителей  нашего ДОУ в августе 2020 года  по теме: «Непрерывная помощь семьям дошкольников в условиях дистанционного образования»  </vt:lpstr>
      <vt:lpstr>Результат опроса родителей выявил:  </vt:lpstr>
      <vt:lpstr>Данная практика направлена на развитие  социализации, коммуникации и организации игровой деятельности детей различной категории дошкольного возраста в процессе специально организованных мероприятий в дистанционной форме. </vt:lpstr>
      <vt:lpstr>Цель: </vt:lpstr>
      <vt:lpstr>Для реализации данной цели обозначены следующие задачи:  </vt:lpstr>
      <vt:lpstr>Планируемый результат:</vt:lpstr>
      <vt:lpstr>Презентация PowerPoint</vt:lpstr>
      <vt:lpstr>Презентация PowerPoint</vt:lpstr>
      <vt:lpstr>  Предварительный этап был нацелен:   </vt:lpstr>
      <vt:lpstr>   Для реализации основного этапа проекта были запланированы следующие мероприятия: </vt:lpstr>
      <vt:lpstr>Представленный видео материал представлен в различных формах  и доступен для просмотра в любое удобное для родителей время.  </vt:lpstr>
      <vt:lpstr>Презентация PowerPoint</vt:lpstr>
      <vt:lpstr>На заключительном этапе запланирован семейный праздник «Яркая игра»</vt:lpstr>
      <vt:lpstr>Проект состоит из 4 блоков,  которые циклично повторяются ежемесячно. </vt:lpstr>
      <vt:lpstr>Итоги инклюзивной практики  заключаются в следующем:</vt:lpstr>
      <vt:lpstr>Перспективы развития практики</vt:lpstr>
      <vt:lpstr>Данная практика была представлена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Дидактическое средство для формирования у детей мотивации к обучению в школе  «Путешествие в мир знаний» - дидактическое пособие</dc:title>
  <dc:creator>QWERTY</dc:creator>
  <cp:lastModifiedBy>Алексей</cp:lastModifiedBy>
  <cp:revision>70</cp:revision>
  <dcterms:created xsi:type="dcterms:W3CDTF">2021-02-25T05:01:59Z</dcterms:created>
  <dcterms:modified xsi:type="dcterms:W3CDTF">2022-02-06T03:02:32Z</dcterms:modified>
</cp:coreProperties>
</file>