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64" r:id="rId4"/>
    <p:sldId id="259" r:id="rId5"/>
    <p:sldId id="271" r:id="rId6"/>
    <p:sldId id="270" r:id="rId7"/>
    <p:sldId id="263" r:id="rId8"/>
    <p:sldId id="265" r:id="rId9"/>
    <p:sldId id="261" r:id="rId10"/>
    <p:sldId id="269" r:id="rId11"/>
    <p:sldId id="266" r:id="rId12"/>
    <p:sldId id="267" r:id="rId13"/>
    <p:sldId id="26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94660"/>
  </p:normalViewPr>
  <p:slideViewPr>
    <p:cSldViewPr>
      <p:cViewPr varScale="1">
        <p:scale>
          <a:sx n="87" d="100"/>
          <a:sy n="87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Подготовила учитель-логопед </a:t>
            </a:r>
          </a:p>
          <a:p>
            <a:r>
              <a:rPr lang="ru-RU" dirty="0"/>
              <a:t>МКОУ СОШ №2</a:t>
            </a:r>
          </a:p>
          <a:p>
            <a:r>
              <a:rPr lang="ru-RU" dirty="0"/>
              <a:t>им. И.С. Унковского</a:t>
            </a:r>
          </a:p>
          <a:p>
            <a:r>
              <a:rPr lang="ru-RU" dirty="0"/>
              <a:t>Лихманова Ю.Н.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349440" cy="2016224"/>
          </a:xfrm>
        </p:spPr>
        <p:txBody>
          <a:bodyPr/>
          <a:lstStyle/>
          <a:p>
            <a:pPr algn="ctr"/>
            <a:r>
              <a:rPr lang="ru-RU" dirty="0"/>
              <a:t>Из опыта работы с </a:t>
            </a:r>
            <a:r>
              <a:rPr lang="ru-RU" dirty="0" smtClean="0"/>
              <a:t>детьми-</a:t>
            </a:r>
            <a:r>
              <a:rPr lang="ru-RU" dirty="0" err="1" smtClean="0"/>
              <a:t>инофонами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6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268760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Учебники</a:t>
            </a:r>
          </a:p>
          <a:p>
            <a:endParaRPr lang="ru-RU" dirty="0"/>
          </a:p>
        </p:txBody>
      </p:sp>
      <p:pic>
        <p:nvPicPr>
          <p:cNvPr id="1026" name="Picture 2" descr="C:\Users\Влад\Desktop\12fc8dc2-d0e0-4fa6-b25b-45c6ad2559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8" y="2996952"/>
            <a:ext cx="4121867" cy="309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\Desktop\74aa3d9a-c9c7-48f0-9e84-c071f962f2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33798" y="764704"/>
            <a:ext cx="4120964" cy="309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578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24066"/>
            <a:ext cx="4896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/>
              <a:t>Методы и формы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85731"/>
            <a:ext cx="75608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sz="2000" dirty="0" smtClean="0"/>
              <a:t>игровые </a:t>
            </a:r>
            <a:r>
              <a:rPr lang="ru-RU" sz="2000" dirty="0"/>
              <a:t>и проблемные ситуации, </a:t>
            </a:r>
          </a:p>
          <a:p>
            <a:r>
              <a:rPr lang="ru-RU" sz="2000" dirty="0" smtClean="0"/>
              <a:t>- </a:t>
            </a:r>
            <a:r>
              <a:rPr lang="ru-RU" sz="2000" dirty="0" err="1" smtClean="0"/>
              <a:t>игротренинги</a:t>
            </a:r>
            <a:r>
              <a:rPr lang="ru-RU" sz="2000" dirty="0"/>
              <a:t>, </a:t>
            </a:r>
          </a:p>
          <a:p>
            <a:r>
              <a:rPr lang="ru-RU" sz="2000" dirty="0"/>
              <a:t>-</a:t>
            </a:r>
            <a:r>
              <a:rPr lang="ru-RU" sz="2000" dirty="0" smtClean="0"/>
              <a:t> </a:t>
            </a:r>
            <a:r>
              <a:rPr lang="ru-RU" sz="2000" dirty="0"/>
              <a:t>дидактические игры на развитие познавательных процессов,</a:t>
            </a:r>
          </a:p>
          <a:p>
            <a:r>
              <a:rPr lang="ru-RU" sz="2000" dirty="0" smtClean="0"/>
              <a:t>- логические </a:t>
            </a:r>
            <a:r>
              <a:rPr lang="ru-RU" sz="2000" dirty="0"/>
              <a:t>задачи и задания, </a:t>
            </a:r>
          </a:p>
          <a:p>
            <a:r>
              <a:rPr lang="ru-RU" sz="2000" dirty="0" smtClean="0"/>
              <a:t>-  </a:t>
            </a:r>
            <a:r>
              <a:rPr lang="ru-RU" sz="2000" dirty="0"/>
              <a:t>чтение и </a:t>
            </a:r>
            <a:r>
              <a:rPr lang="ru-RU" sz="2000" dirty="0" err="1"/>
              <a:t>инсценирование</a:t>
            </a:r>
            <a:r>
              <a:rPr lang="ru-RU" sz="2000" dirty="0"/>
              <a:t>, </a:t>
            </a:r>
          </a:p>
          <a:p>
            <a:r>
              <a:rPr lang="ru-RU" sz="2000" dirty="0" smtClean="0"/>
              <a:t>- слушание </a:t>
            </a:r>
            <a:r>
              <a:rPr lang="ru-RU" sz="2000" dirty="0"/>
              <a:t>и заучивание стихов, рассказов, </a:t>
            </a:r>
          </a:p>
          <a:p>
            <a:r>
              <a:rPr lang="ru-RU" sz="2000" dirty="0" smtClean="0"/>
              <a:t>- речевые </a:t>
            </a:r>
            <a:r>
              <a:rPr lang="ru-RU" sz="2000" dirty="0"/>
              <a:t>игры, </a:t>
            </a:r>
          </a:p>
          <a:p>
            <a:r>
              <a:rPr lang="ru-RU" sz="2000" dirty="0" smtClean="0"/>
              <a:t>- работа </a:t>
            </a:r>
            <a:r>
              <a:rPr lang="ru-RU" sz="2000" dirty="0"/>
              <a:t>над произношением в целях развития фонологических,</a:t>
            </a:r>
          </a:p>
          <a:p>
            <a:r>
              <a:rPr lang="ru-RU" sz="2000" dirty="0"/>
              <a:t>грамматических, коммуникативных навыков,</a:t>
            </a:r>
          </a:p>
          <a:p>
            <a:r>
              <a:rPr lang="ru-RU" sz="2000" dirty="0"/>
              <a:t>-</a:t>
            </a:r>
            <a:r>
              <a:rPr lang="ru-RU" sz="2000" dirty="0" smtClean="0"/>
              <a:t> </a:t>
            </a:r>
            <a:r>
              <a:rPr lang="ru-RU" sz="2000" dirty="0"/>
              <a:t>рассматривание картин, слушание музыкальных </a:t>
            </a:r>
            <a:r>
              <a:rPr lang="ru-RU" sz="2000" dirty="0" smtClean="0"/>
              <a:t>произведений.</a:t>
            </a:r>
          </a:p>
          <a:p>
            <a:endParaRPr lang="ru-RU" sz="2000" dirty="0"/>
          </a:p>
          <a:p>
            <a:r>
              <a:rPr lang="ru-RU" sz="2000" dirty="0" smtClean="0"/>
              <a:t>Коллективной формы работы</a:t>
            </a:r>
            <a:endParaRPr lang="ru-RU" sz="2000" dirty="0"/>
          </a:p>
          <a:p>
            <a:r>
              <a:rPr lang="ru-RU" sz="2000" dirty="0" smtClean="0"/>
              <a:t>Хоровые ответы</a:t>
            </a:r>
          </a:p>
          <a:p>
            <a:r>
              <a:rPr lang="ru-RU" sz="2000" dirty="0" smtClean="0"/>
              <a:t>Парная работа</a:t>
            </a:r>
          </a:p>
          <a:p>
            <a:r>
              <a:rPr lang="ru-RU" sz="2000" dirty="0" smtClean="0"/>
              <a:t>Работа по цепочке</a:t>
            </a:r>
          </a:p>
          <a:p>
            <a:r>
              <a:rPr lang="ru-RU" sz="2000" dirty="0" smtClean="0"/>
              <a:t>Дидактические и словесные игры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411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Основные принципы и особенности работы:</a:t>
            </a:r>
          </a:p>
          <a:p>
            <a:r>
              <a:rPr lang="ru-RU" sz="2400" dirty="0" smtClean="0"/>
              <a:t>Системность и планомерность</a:t>
            </a:r>
          </a:p>
          <a:p>
            <a:r>
              <a:rPr lang="ru-RU" sz="2400" dirty="0" smtClean="0"/>
              <a:t>Простота и доступность</a:t>
            </a:r>
          </a:p>
          <a:p>
            <a:r>
              <a:rPr lang="ru-RU" sz="2400" dirty="0" smtClean="0"/>
              <a:t>Восприятие-</a:t>
            </a:r>
            <a:r>
              <a:rPr lang="ru-RU" sz="2400" dirty="0" err="1" smtClean="0"/>
              <a:t>продуцироваие</a:t>
            </a:r>
            <a:endParaRPr lang="ru-RU" sz="2400" dirty="0" smtClean="0"/>
          </a:p>
          <a:p>
            <a:r>
              <a:rPr lang="ru-RU" sz="2400" dirty="0" smtClean="0"/>
              <a:t>Слова, слова</a:t>
            </a:r>
          </a:p>
          <a:p>
            <a:r>
              <a:rPr lang="ru-RU" sz="2400" dirty="0" smtClean="0"/>
              <a:t>Актуальность</a:t>
            </a:r>
          </a:p>
          <a:p>
            <a:r>
              <a:rPr lang="ru-RU" sz="2400" dirty="0" smtClean="0"/>
              <a:t>Многообразие и </a:t>
            </a:r>
            <a:r>
              <a:rPr lang="ru-RU" sz="2400" dirty="0" err="1" smtClean="0"/>
              <a:t>многовариативность</a:t>
            </a:r>
            <a:endParaRPr lang="ru-RU" sz="2400" dirty="0" smtClean="0"/>
          </a:p>
          <a:p>
            <a:r>
              <a:rPr lang="ru-RU" sz="2400" dirty="0" smtClean="0"/>
              <a:t>От простого – к сложному</a:t>
            </a:r>
          </a:p>
          <a:p>
            <a:r>
              <a:rPr lang="ru-RU" sz="2400" dirty="0" smtClean="0"/>
              <a:t>Разнообразие</a:t>
            </a:r>
          </a:p>
          <a:p>
            <a:r>
              <a:rPr lang="ru-RU" sz="2400" dirty="0" smtClean="0"/>
              <a:t>Альтернатива</a:t>
            </a:r>
          </a:p>
          <a:p>
            <a:r>
              <a:rPr lang="ru-RU" sz="2400" dirty="0" smtClean="0"/>
              <a:t>Ломать- не строить</a:t>
            </a:r>
          </a:p>
          <a:p>
            <a:r>
              <a:rPr lang="ru-RU" sz="2400" dirty="0" smtClean="0"/>
              <a:t>Все своевременно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7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esktop\PHOTO-2022-03-20-15-29-38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47732"/>
            <a:ext cx="2346651" cy="312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\Desktop\PHOTO-2022-03-20-15-29-39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305" y="4064038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лад\Desktop\PHOTO-2022-03-20-15-30-25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3463008" cy="259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лад\Desktop\PHOTO-2022-03-20-15-30-26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795" y="779241"/>
            <a:ext cx="2346650" cy="312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332656"/>
            <a:ext cx="5993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       </a:t>
            </a:r>
            <a:r>
              <a:rPr lang="ru-RU" sz="2400" dirty="0" smtClean="0"/>
              <a:t>Занятия во внеурочное время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40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-79653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Заключение</a:t>
            </a:r>
          </a:p>
          <a:p>
            <a:endParaRPr lang="ru-RU" sz="2000" dirty="0"/>
          </a:p>
          <a:p>
            <a:r>
              <a:rPr lang="ru-RU" sz="2000" dirty="0"/>
              <a:t>Условиями успешной реализации работы с детьми – </a:t>
            </a:r>
            <a:r>
              <a:rPr lang="ru-RU" sz="2000" dirty="0" err="1"/>
              <a:t>инофонами</a:t>
            </a:r>
            <a:r>
              <a:rPr lang="ru-RU" sz="2000" dirty="0"/>
              <a:t>, на </a:t>
            </a:r>
            <a:r>
              <a:rPr lang="ru-RU" sz="2000" dirty="0" smtClean="0"/>
              <a:t>мой взгляд </a:t>
            </a:r>
            <a:r>
              <a:rPr lang="ru-RU" sz="2000" dirty="0"/>
              <a:t>является: </a:t>
            </a:r>
          </a:p>
          <a:p>
            <a:r>
              <a:rPr lang="ru-RU" sz="2000" dirty="0"/>
              <a:t>• проведение мероприятий, направленных на повышение</a:t>
            </a:r>
          </a:p>
          <a:p>
            <a:r>
              <a:rPr lang="ru-RU" sz="2000" dirty="0"/>
              <a:t>квалификации педагогов, работающих в условиях многонациональных классов; </a:t>
            </a:r>
          </a:p>
          <a:p>
            <a:r>
              <a:rPr lang="ru-RU" sz="2000" dirty="0"/>
              <a:t>• разработка системы индивидуального сопровождения в рамках</a:t>
            </a:r>
          </a:p>
          <a:p>
            <a:r>
              <a:rPr lang="ru-RU" sz="2000" dirty="0"/>
              <a:t>учебно-воспитательного процесса;</a:t>
            </a:r>
          </a:p>
          <a:p>
            <a:r>
              <a:rPr lang="ru-RU" sz="2000" dirty="0"/>
              <a:t>• оказание психологической поддержки детям-мигрантов в </a:t>
            </a:r>
            <a:r>
              <a:rPr lang="ru-RU" sz="2000" dirty="0" smtClean="0"/>
              <a:t>условиях ученического </a:t>
            </a:r>
            <a:r>
              <a:rPr lang="ru-RU" sz="2000" dirty="0"/>
              <a:t>коллектива; </a:t>
            </a:r>
          </a:p>
          <a:p>
            <a:r>
              <a:rPr lang="ru-RU" sz="2000" dirty="0"/>
              <a:t>• включение в активную проектную деятельность, позволяющую</a:t>
            </a:r>
          </a:p>
          <a:p>
            <a:r>
              <a:rPr lang="ru-RU" sz="2000" dirty="0"/>
              <a:t>выявить их таланты и возможности; </a:t>
            </a:r>
          </a:p>
          <a:p>
            <a:r>
              <a:rPr lang="ru-RU" sz="2000" dirty="0"/>
              <a:t>• развитие толерантности и навыков межкультурной коммуникации </a:t>
            </a:r>
            <a:r>
              <a:rPr lang="ru-RU" sz="2000" dirty="0" smtClean="0"/>
              <a:t>у всех </a:t>
            </a:r>
            <a:r>
              <a:rPr lang="ru-RU" sz="2000" dirty="0"/>
              <a:t>учащихся школы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Благодарю за внимание!</a:t>
            </a:r>
          </a:p>
          <a:p>
            <a:endParaRPr lang="ru-RU" sz="2000" dirty="0"/>
          </a:p>
        </p:txBody>
      </p:sp>
      <p:pic>
        <p:nvPicPr>
          <p:cNvPr id="1026" name="Picture 2" descr="C:\Users\Влад\Desktop\PHOTO-2022-03-20-15-30-25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r="23735"/>
          <a:stretch/>
        </p:blipFill>
        <p:spPr bwMode="auto">
          <a:xfrm>
            <a:off x="7020272" y="4439218"/>
            <a:ext cx="1800200" cy="223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8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764705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В </a:t>
            </a:r>
            <a:r>
              <a:rPr lang="ru-RU" sz="2800" dirty="0"/>
              <a:t>настоящее время, в связи с увеличением процесса миграции проблема обучения и воспитания детей-</a:t>
            </a:r>
            <a:r>
              <a:rPr lang="ru-RU" sz="2800" dirty="0" err="1"/>
              <a:t>инофонов</a:t>
            </a:r>
            <a:r>
              <a:rPr lang="ru-RU" sz="2800" dirty="0"/>
              <a:t> становится все более важной и значимой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В нашей школе обучаются дети из Узбекистана, Таджикистана, </a:t>
            </a:r>
            <a:r>
              <a:rPr lang="ru-RU" sz="2800" dirty="0" err="1" smtClean="0"/>
              <a:t>Дагестана,Чечни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 descr="C:\Users\Влад\Desktop\PHOTO-2022-03-20-15-29-38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01008"/>
            <a:ext cx="4065180" cy="304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6328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Выделяют </a:t>
            </a:r>
            <a:r>
              <a:rPr lang="ru-RU" sz="2400" dirty="0"/>
              <a:t>три уровня владения видами речевой</a:t>
            </a:r>
          </a:p>
          <a:p>
            <a:r>
              <a:rPr lang="ru-RU" sz="2400" dirty="0"/>
              <a:t>деятельности: нулевой, слабый, средний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u="sng" dirty="0"/>
              <a:t>С нулевым уровнем </a:t>
            </a:r>
            <a:r>
              <a:rPr lang="ru-RU" sz="2400" dirty="0"/>
              <a:t>дети не владеют русским языком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u="sng" dirty="0"/>
              <a:t>С о слабым уровнем </a:t>
            </a:r>
            <a:r>
              <a:rPr lang="ru-RU" sz="2400" dirty="0"/>
              <a:t>дети очень плохо владеют русским языком, </a:t>
            </a:r>
            <a:r>
              <a:rPr lang="ru-RU" sz="2400" dirty="0" smtClean="0"/>
              <a:t>много слов </a:t>
            </a:r>
            <a:r>
              <a:rPr lang="ru-RU" sz="2400" dirty="0"/>
              <a:t>не понимают, не могут полноценно общаться не только с взрослыми, но </a:t>
            </a:r>
            <a:r>
              <a:rPr lang="ru-RU" sz="2400" dirty="0" smtClean="0"/>
              <a:t>и друг </a:t>
            </a:r>
            <a:r>
              <a:rPr lang="ru-RU" sz="2400" dirty="0"/>
              <a:t>с другом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Учащиеся </a:t>
            </a:r>
            <a:r>
              <a:rPr lang="ru-RU" sz="2400" b="1" u="sng" dirty="0"/>
              <a:t>со средним уровнем </a:t>
            </a:r>
            <a:r>
              <a:rPr lang="ru-RU" sz="2400" dirty="0"/>
              <a:t>владения русским языком </a:t>
            </a:r>
            <a:r>
              <a:rPr lang="ru-RU" sz="2400" dirty="0" smtClean="0"/>
              <a:t>допускают ошибки </a:t>
            </a:r>
            <a:r>
              <a:rPr lang="ru-RU" sz="2400" dirty="0"/>
              <a:t>в ударении и интонационном оформлении, у них присутствует </a:t>
            </a:r>
            <a:r>
              <a:rPr lang="ru-RU" sz="2400" dirty="0" smtClean="0"/>
              <a:t>акцент, допускается </a:t>
            </a:r>
            <a:r>
              <a:rPr lang="ru-RU" sz="2400" dirty="0"/>
              <a:t>лексическая и грамматическая интерференция.</a:t>
            </a:r>
          </a:p>
        </p:txBody>
      </p:sp>
    </p:spTree>
    <p:extLst>
      <p:ext uri="{BB962C8B-B14F-4D97-AF65-F5344CB8AC3E}">
        <p14:creationId xmlns:p14="http://schemas.microsoft.com/office/powerpoint/2010/main" val="248066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36712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Проблемы всех участников </a:t>
            </a:r>
            <a:r>
              <a:rPr lang="ru-RU" sz="2400" smtClean="0"/>
              <a:t>образовательного процесса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- Преодоление языкового барьера</a:t>
            </a:r>
          </a:p>
          <a:p>
            <a:r>
              <a:rPr lang="ru-RU" sz="2400" dirty="0" smtClean="0"/>
              <a:t>- Психологический стресс</a:t>
            </a:r>
          </a:p>
          <a:p>
            <a:r>
              <a:rPr lang="ru-RU" sz="2400" dirty="0" smtClean="0"/>
              <a:t>- Трудности в подготовке домашнего задания</a:t>
            </a:r>
          </a:p>
          <a:p>
            <a:r>
              <a:rPr lang="ru-RU" sz="2400" dirty="0" smtClean="0"/>
              <a:t>- Отсутствие помощи от родителей</a:t>
            </a:r>
          </a:p>
          <a:p>
            <a:r>
              <a:rPr lang="ru-RU" sz="2400" dirty="0" smtClean="0"/>
              <a:t>- Наличие национального акцента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4637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66864"/>
            <a:ext cx="84969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Коррекционная работа учителя-логопеда должна быть направлена на развитие </a:t>
            </a:r>
            <a:r>
              <a:rPr lang="ru-RU" sz="2400" b="1" dirty="0" smtClean="0"/>
              <a:t>  неречевых  процессов</a:t>
            </a:r>
            <a:r>
              <a:rPr lang="ru-RU" sz="2400" b="1" dirty="0"/>
              <a:t>:</a:t>
            </a:r>
          </a:p>
          <a:p>
            <a:endParaRPr lang="ru-RU" sz="2400" dirty="0"/>
          </a:p>
          <a:p>
            <a:r>
              <a:rPr lang="ru-RU" sz="2400" dirty="0" smtClean="0"/>
              <a:t>- развитие </a:t>
            </a:r>
            <a:r>
              <a:rPr lang="ru-RU" sz="2400" dirty="0"/>
              <a:t>когнитивных процессов (упражнения на развитие устойчивости и переключение внимания, развитие образной и оперативной памяти);</a:t>
            </a:r>
          </a:p>
          <a:p>
            <a:r>
              <a:rPr lang="ru-RU" sz="2400" dirty="0" smtClean="0"/>
              <a:t>- совершенствование </a:t>
            </a:r>
            <a:r>
              <a:rPr lang="ru-RU" sz="2400" dirty="0"/>
              <a:t>пространственно-временных ориентировок (ориентировка в собственном теле, в окружающем пространстве, на листе бумаги);</a:t>
            </a:r>
          </a:p>
          <a:p>
            <a:r>
              <a:rPr lang="ru-RU" sz="2400" dirty="0" smtClean="0"/>
              <a:t>- развитие </a:t>
            </a:r>
            <a:r>
              <a:rPr lang="ru-RU" sz="2400" dirty="0"/>
              <a:t>мелкой моторики рук с использованием массажа и самомассажа пальцев, пальчиковая </a:t>
            </a:r>
            <a:r>
              <a:rPr lang="ru-RU" sz="2400" dirty="0" smtClean="0"/>
              <a:t>гимнастика;</a:t>
            </a:r>
            <a:endParaRPr lang="ru-RU" sz="2400" dirty="0"/>
          </a:p>
          <a:p>
            <a:r>
              <a:rPr lang="ru-RU" sz="2400" dirty="0" smtClean="0"/>
              <a:t>- коррекцию </a:t>
            </a:r>
            <a:r>
              <a:rPr lang="ru-RU" sz="2400" dirty="0"/>
              <a:t>и совершенствование графо-моторных навыков (обводки, штриховки</a:t>
            </a:r>
            <a:r>
              <a:rPr lang="ru-RU" sz="2400" dirty="0" smtClean="0"/>
              <a:t>) и </a:t>
            </a:r>
            <a:r>
              <a:rPr lang="ru-RU" sz="2400" dirty="0"/>
              <a:t>изобразительно- графических способностей (срисовывание фигур, учитывая пропорции, </a:t>
            </a:r>
            <a:r>
              <a:rPr lang="ru-RU" sz="2400" dirty="0" smtClean="0"/>
              <a:t>рисование </a:t>
            </a:r>
            <a:r>
              <a:rPr lang="ru-RU" sz="2400" dirty="0"/>
              <a:t>недостающих деталей и </a:t>
            </a:r>
            <a:r>
              <a:rPr lang="ru-RU" sz="2400" dirty="0" smtClean="0"/>
              <a:t>т.п.);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1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13690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 логопедической работы с детьми-</a:t>
            </a:r>
            <a:r>
              <a:rPr lang="ru-RU" sz="2400" dirty="0" err="1" smtClean="0"/>
              <a:t>инофонами</a:t>
            </a:r>
            <a:r>
              <a:rPr lang="ru-RU" sz="2400" dirty="0" smtClean="0"/>
              <a:t> :</a:t>
            </a:r>
          </a:p>
          <a:p>
            <a:endParaRPr lang="ru-RU" sz="2400" dirty="0" smtClean="0"/>
          </a:p>
          <a:p>
            <a:r>
              <a:rPr lang="ru-RU" sz="2400" dirty="0" smtClean="0"/>
              <a:t>-    обогащать и активизировать словарный запас;</a:t>
            </a:r>
          </a:p>
          <a:p>
            <a:r>
              <a:rPr lang="ru-RU" sz="2400" dirty="0" smtClean="0"/>
              <a:t>-    формировать навыки словообразования и словоизменения;</a:t>
            </a:r>
          </a:p>
          <a:p>
            <a:r>
              <a:rPr lang="ru-RU" sz="2400" dirty="0" smtClean="0"/>
              <a:t>-    обучать </a:t>
            </a:r>
            <a:r>
              <a:rPr lang="ru-RU" sz="2400" dirty="0"/>
              <a:t>правильному грамматическому </a:t>
            </a:r>
            <a:r>
              <a:rPr lang="ru-RU" sz="2400" dirty="0" smtClean="0"/>
              <a:t>оформлению   предложений;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формировать </a:t>
            </a:r>
            <a:r>
              <a:rPr lang="ru-RU" sz="2400" dirty="0"/>
              <a:t>связную </a:t>
            </a:r>
            <a:r>
              <a:rPr lang="ru-RU" sz="2400" dirty="0" smtClean="0"/>
              <a:t>речь;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р</a:t>
            </a:r>
            <a:r>
              <a:rPr lang="ru-RU" sz="2400" dirty="0" smtClean="0"/>
              <a:t>азвивать артикуляционные навыки;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р</a:t>
            </a:r>
            <a:r>
              <a:rPr lang="ru-RU" sz="2400" dirty="0" smtClean="0"/>
              <a:t>азвивать фонематическое восприятие;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в</a:t>
            </a:r>
            <a:r>
              <a:rPr lang="ru-RU" sz="2400" dirty="0" smtClean="0"/>
              <a:t>оспитывать терпимость и взаимоуважение в условиях межнационального общения.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15311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Логопедическое сопровождение учащихся – </a:t>
            </a:r>
            <a:r>
              <a:rPr lang="ru-RU" sz="2400" dirty="0" err="1" smtClean="0"/>
              <a:t>инфонов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Диагностическая работа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Коррекционно-развивающая работа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Просветительская работа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Работа с родителями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85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Разработка </a:t>
            </a:r>
            <a:r>
              <a:rPr lang="ru-RU" sz="2400" dirty="0"/>
              <a:t>и реализация индивидуального образовательного маршрута </a:t>
            </a:r>
            <a:r>
              <a:rPr lang="ru-RU" sz="2400" dirty="0" smtClean="0"/>
              <a:t>для </a:t>
            </a:r>
            <a:r>
              <a:rPr lang="ru-RU" sz="2400" dirty="0"/>
              <a:t>детей - </a:t>
            </a:r>
            <a:r>
              <a:rPr lang="ru-RU" sz="2400" dirty="0" err="1"/>
              <a:t>инофонов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r>
              <a:rPr lang="ru-RU" sz="2400" dirty="0"/>
              <a:t>Основными задачами создания индивидуально </a:t>
            </a:r>
            <a:r>
              <a:rPr lang="ru-RU" sz="2400" dirty="0" smtClean="0"/>
              <a:t>–образовательного маршрута </a:t>
            </a:r>
            <a:r>
              <a:rPr lang="ru-RU" sz="2400" dirty="0"/>
              <a:t>для детей - </a:t>
            </a:r>
            <a:r>
              <a:rPr lang="ru-RU" sz="2400" dirty="0" err="1"/>
              <a:t>инофонов</a:t>
            </a:r>
            <a:r>
              <a:rPr lang="ru-RU" sz="2400" dirty="0"/>
              <a:t> является</a:t>
            </a:r>
            <a:r>
              <a:rPr lang="ru-RU" sz="2400" dirty="0" smtClean="0"/>
              <a:t>:</a:t>
            </a:r>
            <a:endParaRPr lang="ru-RU" sz="2400" dirty="0"/>
          </a:p>
          <a:p>
            <a:r>
              <a:rPr lang="ru-RU" sz="2400" dirty="0"/>
              <a:t> оказание помощи в овладении базовым уровнем разговорной </a:t>
            </a:r>
            <a:r>
              <a:rPr lang="ru-RU" sz="2400" dirty="0" smtClean="0"/>
              <a:t>и письменной </a:t>
            </a:r>
            <a:r>
              <a:rPr lang="ru-RU" sz="2400" dirty="0"/>
              <a:t>речи, грамматическими формами языка; </a:t>
            </a:r>
          </a:p>
          <a:p>
            <a:r>
              <a:rPr lang="ru-RU" sz="2400" dirty="0"/>
              <a:t> лексическая подготовка, обогащение словарного запаса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 адаптация и социализация посредством индивидуализации </a:t>
            </a:r>
            <a:r>
              <a:rPr lang="ru-RU" sz="2400" dirty="0" smtClean="0"/>
              <a:t>и дифференциации </a:t>
            </a:r>
            <a:r>
              <a:rPr lang="ru-RU" sz="2400" dirty="0"/>
              <a:t>образовательного процесса; </a:t>
            </a:r>
          </a:p>
          <a:p>
            <a:r>
              <a:rPr lang="ru-RU" sz="2400" dirty="0"/>
              <a:t> формирование универсальных учебных </a:t>
            </a:r>
            <a:r>
              <a:rPr lang="ru-RU" sz="2400" dirty="0" smtClean="0"/>
              <a:t>действий.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391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3"/>
            <a:ext cx="799288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/>
              <a:t>коррекционно-развивающей работы</a:t>
            </a:r>
          </a:p>
          <a:p>
            <a:endParaRPr lang="ru-RU" dirty="0"/>
          </a:p>
          <a:p>
            <a:r>
              <a:rPr lang="ru-RU" sz="2000" dirty="0"/>
              <a:t>      Детям младшего школьного возраста, по отношению к которым в результате обследования логопед обоснованно формулирует заключение: фонетическое недоразвитие, фонетико-фонематическое или общее недоразвитие речи у ребенка с русским (неродным) языком, рекомендуются специальные коррекционно-развивающие занятия.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Логопедические </a:t>
            </a:r>
            <a:r>
              <a:rPr lang="ru-RU" sz="2000" dirty="0"/>
              <a:t>занятия проводятся в групповой и индивидуальной форме после основных </a:t>
            </a:r>
            <a:r>
              <a:rPr lang="ru-RU" sz="2000" dirty="0" smtClean="0"/>
              <a:t>уроков</a:t>
            </a:r>
          </a:p>
          <a:p>
            <a:endParaRPr lang="ru-RU" sz="2000" dirty="0"/>
          </a:p>
          <a:p>
            <a:r>
              <a:rPr lang="ru-RU" sz="2000" dirty="0" smtClean="0"/>
              <a:t>Основной </a:t>
            </a:r>
            <a:r>
              <a:rPr lang="ru-RU" sz="2000" dirty="0"/>
              <a:t>формой коррекционно-развивающей работы с детьми является занятие.</a:t>
            </a:r>
          </a:p>
          <a:p>
            <a:r>
              <a:rPr lang="ru-RU" sz="2000" dirty="0"/>
              <a:t>    </a:t>
            </a:r>
            <a:endParaRPr lang="ru-RU" sz="2000" dirty="0" smtClean="0"/>
          </a:p>
          <a:p>
            <a:r>
              <a:rPr lang="ru-RU" sz="2000" dirty="0" smtClean="0"/>
              <a:t> Занятия </a:t>
            </a:r>
            <a:r>
              <a:rPr lang="ru-RU" sz="2000" dirty="0"/>
              <a:t>проводит </a:t>
            </a:r>
            <a:r>
              <a:rPr lang="ru-RU" sz="2000" dirty="0" smtClean="0"/>
              <a:t>учитель-логопед </a:t>
            </a:r>
            <a:r>
              <a:rPr lang="ru-RU" sz="2000" dirty="0"/>
              <a:t>2 раза в неделю </a:t>
            </a:r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1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2815</TotalTime>
  <Words>654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Из опыта работы с детьми-инофонами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 с детьми-инофонами</dc:title>
  <dc:creator>Влад</dc:creator>
  <cp:lastModifiedBy>Влад</cp:lastModifiedBy>
  <cp:revision>45</cp:revision>
  <dcterms:created xsi:type="dcterms:W3CDTF">2022-03-19T01:53:02Z</dcterms:created>
  <dcterms:modified xsi:type="dcterms:W3CDTF">2022-03-29T17:22:52Z</dcterms:modified>
</cp:coreProperties>
</file>