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63"/>
  </p:notesMasterIdLst>
  <p:sldIdLst>
    <p:sldId id="256" r:id="rId2"/>
    <p:sldId id="260" r:id="rId3"/>
    <p:sldId id="261" r:id="rId4"/>
    <p:sldId id="348" r:id="rId5"/>
    <p:sldId id="309" r:id="rId6"/>
    <p:sldId id="346" r:id="rId7"/>
    <p:sldId id="349" r:id="rId8"/>
    <p:sldId id="350" r:id="rId9"/>
    <p:sldId id="351" r:id="rId10"/>
    <p:sldId id="352" r:id="rId11"/>
    <p:sldId id="354" r:id="rId12"/>
    <p:sldId id="353" r:id="rId13"/>
    <p:sldId id="355" r:id="rId14"/>
    <p:sldId id="356" r:id="rId15"/>
    <p:sldId id="357" r:id="rId16"/>
    <p:sldId id="358" r:id="rId17"/>
    <p:sldId id="361" r:id="rId18"/>
    <p:sldId id="262" r:id="rId19"/>
    <p:sldId id="263" r:id="rId20"/>
    <p:sldId id="305" r:id="rId21"/>
    <p:sldId id="306" r:id="rId22"/>
    <p:sldId id="312" r:id="rId23"/>
    <p:sldId id="362" r:id="rId24"/>
    <p:sldId id="303" r:id="rId25"/>
    <p:sldId id="343" r:id="rId26"/>
    <p:sldId id="304" r:id="rId27"/>
    <p:sldId id="342" r:id="rId28"/>
    <p:sldId id="363" r:id="rId29"/>
    <p:sldId id="340" r:id="rId30"/>
    <p:sldId id="341" r:id="rId31"/>
    <p:sldId id="336" r:id="rId32"/>
    <p:sldId id="334" r:id="rId33"/>
    <p:sldId id="313" r:id="rId34"/>
    <p:sldId id="317" r:id="rId35"/>
    <p:sldId id="345" r:id="rId36"/>
    <p:sldId id="327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347" r:id="rId45"/>
    <p:sldId id="321" r:id="rId46"/>
    <p:sldId id="322" r:id="rId47"/>
    <p:sldId id="323" r:id="rId48"/>
    <p:sldId id="324" r:id="rId49"/>
    <p:sldId id="325" r:id="rId50"/>
    <p:sldId id="330" r:id="rId51"/>
    <p:sldId id="286" r:id="rId52"/>
    <p:sldId id="288" r:id="rId53"/>
    <p:sldId id="289" r:id="rId54"/>
    <p:sldId id="290" r:id="rId55"/>
    <p:sldId id="291" r:id="rId56"/>
    <p:sldId id="292" r:id="rId57"/>
    <p:sldId id="293" r:id="rId58"/>
    <p:sldId id="294" r:id="rId59"/>
    <p:sldId id="295" r:id="rId60"/>
    <p:sldId id="296" r:id="rId61"/>
    <p:sldId id="302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3DA53-1F98-40DE-A747-D334E342B3F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9494-7C66-45C2-9EF8-0476EDC5D0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D008980-5FA5-4F9B-9E35-31F81AC14694}" type="slidenum">
              <a:rPr lang="en-GB"/>
              <a:pPr/>
              <a:t>37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z="1000" i="1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07F7B4B-491B-4BD1-89AF-E3F9517FAB98}" type="slidenum">
              <a:rPr lang="en-GB"/>
              <a:pPr/>
              <a:t>58</a:t>
            </a:fld>
            <a:endParaRPr lang="en-GB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626BA91-E81D-483D-91F6-4EA1232261A8}" type="slidenum">
              <a:rPr lang="en-GB"/>
              <a:pPr/>
              <a:t>59</a:t>
            </a:fld>
            <a:endParaRPr lang="en-GB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6A15E61-0000-450A-BF29-CBD83E5A9D81}" type="slidenum">
              <a:rPr lang="en-GB"/>
              <a:pPr/>
              <a:t>60</a:t>
            </a:fld>
            <a:endParaRPr lang="en-GB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1B5F032-66BA-4255-95E4-D2D8DEB8B70E}" type="slidenum">
              <a:rPr lang="en-GB"/>
              <a:pPr/>
              <a:t>38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F07FB52-1E68-418A-B77E-5163EB6FDB74}" type="slidenum">
              <a:rPr lang="en-GB"/>
              <a:pPr/>
              <a:t>39</a:t>
            </a:fld>
            <a:endParaRPr lang="en-GB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7059DBF-2A58-4AE3-8028-4C672CE68144}" type="slidenum">
              <a:rPr lang="en-GB"/>
              <a:pPr/>
              <a:t>52</a:t>
            </a:fld>
            <a:endParaRPr lang="en-GB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A045A63-DB19-4128-92AF-8F28828F22B7}" type="slidenum">
              <a:rPr lang="en-GB"/>
              <a:pPr/>
              <a:t>53</a:t>
            </a:fld>
            <a:endParaRPr lang="en-GB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65D25B5-AC2F-448F-BC73-AD381CC5D0FE}" type="slidenum">
              <a:rPr lang="en-GB"/>
              <a:pPr/>
              <a:t>54</a:t>
            </a:fld>
            <a:endParaRPr lang="en-GB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709FA1C-64F1-4D2E-B92F-A83F1C65A048}" type="slidenum">
              <a:rPr lang="en-GB"/>
              <a:pPr/>
              <a:t>55</a:t>
            </a:fld>
            <a:endParaRPr lang="en-GB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6AC78A7-8E98-4414-B53F-0EE98E47735A}" type="slidenum">
              <a:rPr lang="en-GB"/>
              <a:pPr/>
              <a:t>56</a:t>
            </a:fld>
            <a:endParaRPr lang="en-GB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14111C1-5BB5-4B6C-9237-4915157E9164}" type="slidenum">
              <a:rPr lang="en-GB"/>
              <a:pPr/>
              <a:t>57</a:t>
            </a:fld>
            <a:endParaRPr lang="en-GB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09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137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198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496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5628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934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231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41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670271" y="-206375"/>
            <a:ext cx="7013672" cy="6330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19.07.07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www.bitobe.ru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41F67-675B-4019-8F3B-AF5201B948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10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1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9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353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92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98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39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05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1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E77D4-D616-4D36-A110-EFA4923F83CC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FBA061F-2963-440D-9DCF-D923F3D2B6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38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08720"/>
            <a:ext cx="7772400" cy="928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 в организации: содержание и методы разрешения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85992"/>
            <a:ext cx="6883128" cy="3352808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и последствия конфликтов.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конфликтов.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Межличностные конфликты.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конфликты.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функции  конфликта.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конфликта.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управления конфликтом. 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Стили разрешения конфликтов.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676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Классификация конфликтов</a:t>
            </a:r>
          </a:p>
          <a:p>
            <a:pPr lvl="0" algn="ctr" defTabSz="91440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Единой классификации конфликтов нет, т.к. каждый автор оценивает их по своим критериям. Тем не менее, большинство из них выделяют следующие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конфликтов.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212976"/>
            <a:ext cx="4950381" cy="30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038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332656"/>
            <a:ext cx="3161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ru-RU" altLang="ru-RU" sz="28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конфликтов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6538" y="1592507"/>
            <a:ext cx="3462654" cy="1143008"/>
          </a:xfrm>
          <a:prstGeom prst="roundRect">
            <a:avLst/>
          </a:prstGeom>
          <a:gradFill rotWithShape="1">
            <a:gsLst>
              <a:gs pos="0">
                <a:srgbClr val="44709D">
                  <a:tint val="60000"/>
                  <a:lumMod val="110000"/>
                </a:srgbClr>
              </a:gs>
              <a:gs pos="100000">
                <a:srgbClr val="44709D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44709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Внутриличностные</a:t>
            </a:r>
            <a:endParaRPr kumimoji="0" lang="ru-RU" altLang="ru-RU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12160" y="1600038"/>
            <a:ext cx="2500298" cy="914400"/>
          </a:xfrm>
          <a:prstGeom prst="roundRect">
            <a:avLst/>
          </a:prstGeom>
          <a:gradFill rotWithShape="1">
            <a:gsLst>
              <a:gs pos="0">
                <a:srgbClr val="D97828">
                  <a:tint val="60000"/>
                  <a:lumMod val="110000"/>
                </a:srgbClr>
              </a:gs>
              <a:gs pos="100000">
                <a:srgbClr val="D97828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D9782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Социальные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5896" y="3014946"/>
            <a:ext cx="2857520" cy="914400"/>
          </a:xfrm>
          <a:prstGeom prst="roundRect">
            <a:avLst/>
          </a:prstGeom>
          <a:gradFill rotWithShape="1">
            <a:gsLst>
              <a:gs pos="0">
                <a:srgbClr val="A23C33">
                  <a:tint val="60000"/>
                  <a:lumMod val="110000"/>
                </a:srgbClr>
              </a:gs>
              <a:gs pos="100000">
                <a:srgbClr val="A23C33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A23C3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Межличностные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910147"/>
            <a:ext cx="288797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ru-RU" alt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Внутри одного </a:t>
            </a:r>
            <a:endParaRPr lang="ru-RU" alt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/>
            <a:r>
              <a:rPr lang="ru-RU" alt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alt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3145" y="4632975"/>
            <a:ext cx="29951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Между отдельными </a:t>
            </a:r>
            <a:endParaRPr lang="ru-RU" alt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/>
            <a:r>
              <a:rPr lang="ru-RU" alt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людьми</a:t>
            </a:r>
            <a:endParaRPr lang="ru-RU" alt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66164" y="3569316"/>
            <a:ext cx="173964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Между </a:t>
            </a:r>
            <a:endParaRPr lang="ru-RU" alt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/>
            <a:r>
              <a:rPr lang="ru-RU" alt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группами </a:t>
            </a:r>
          </a:p>
          <a:p>
            <a:pPr lvl="0" algn="ctr" defTabSz="914400"/>
            <a:r>
              <a:rPr lang="ru-RU" alt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людей</a:t>
            </a:r>
            <a:endParaRPr lang="ru-RU" alt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7144562" y="307101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623316" y="333287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810429" y="4429060"/>
            <a:ext cx="714380" cy="1588"/>
          </a:xfrm>
          <a:prstGeom prst="straightConnector1">
            <a:avLst/>
          </a:prstGeom>
          <a:noFill/>
          <a:ln w="25400" cap="rnd" cmpd="sng" algn="ctr">
            <a:solidFill>
              <a:srgbClr val="D97828"/>
            </a:solidFill>
            <a:prstDash val="solid"/>
            <a:tailEnd type="arrow"/>
          </a:ln>
          <a:effectLst>
            <a:innerShdw blurRad="25400" dist="12700" dir="13500000">
              <a:srgbClr val="000000">
                <a:alpha val="45000"/>
              </a:srgbClr>
            </a:innerShdw>
          </a:effectLst>
        </p:spPr>
      </p:cxnSp>
      <p:cxnSp>
        <p:nvCxnSpPr>
          <p:cNvPr id="15" name="Прямая со стрелкой 14"/>
          <p:cNvCxnSpPr/>
          <p:nvPr/>
        </p:nvCxnSpPr>
        <p:spPr>
          <a:xfrm rot="5400000">
            <a:off x="4165351" y="1681609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80112" y="896409"/>
            <a:ext cx="1512168" cy="560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1911530" y="932304"/>
            <a:ext cx="1580350" cy="6602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64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4249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Конфликт между личностью и группой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(внутригрупповой) – столкновение различий в интересах большинства и одного из членов группы. В педагогической практике конфликт между классом и преподавателем, учителем (воспитателем) и администрацией, между участниками неформальной молодежной группы и 1 ее участником.</a:t>
            </a:r>
          </a:p>
          <a:p>
            <a:pPr lvl="0" algn="just" defTabSz="914400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" defTabSz="914400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Межгрупповой конфликт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учреждение, как и любая другая организация состоит из множества формальных и неформальных групп, между которыми могут возникать конфликты. Например, между руководством и исполнителями (администрация – педагоги), между классами, между группами преподавателей.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705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lvl="0" indent="-533400" algn="ctr" defTabSz="914400"/>
            <a:r>
              <a:rPr lang="ru-RU" altLang="ru-RU" sz="2800" b="1" spc="50" dirty="0">
                <a:ln w="11430"/>
                <a:latin typeface="Times New Roman" pitchFamily="18" charset="0"/>
                <a:cs typeface="Times New Roman" pitchFamily="18" charset="0"/>
              </a:rPr>
              <a:t>Стадии прохождения конфликта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5019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lvl="0" indent="-533400" algn="ctr" defTabSz="914400"/>
            <a:r>
              <a:rPr lang="ru-RU" altLang="ru-RU" sz="2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Возможность</a:t>
            </a:r>
          </a:p>
          <a:p>
            <a:pPr marL="533400" lvl="0" indent="-533400" algn="ctr" defTabSz="914400"/>
            <a:r>
              <a:rPr lang="ru-RU" altLang="ru-RU" sz="2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разрешения конфликта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5143504" y="1357298"/>
            <a:ext cx="3000396" cy="1127574"/>
          </a:xfrm>
          <a:prstGeom prst="rightArrow">
            <a:avLst/>
          </a:prstGeom>
          <a:gradFill rotWithShape="1">
            <a:gsLst>
              <a:gs pos="0">
                <a:srgbClr val="83992A">
                  <a:tint val="60000"/>
                  <a:lumMod val="110000"/>
                </a:srgbClr>
              </a:gs>
              <a:gs pos="100000">
                <a:srgbClr val="83992A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83992A"/>
            </a:solidFill>
            <a:prstDash val="solid"/>
          </a:ln>
          <a:effectLst/>
        </p:spPr>
        <p:txBody>
          <a:bodyPr rtlCol="0" anchor="ctr"/>
          <a:lstStyle/>
          <a:p>
            <a:pPr marL="914400" marR="0" lvl="1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начальная фаза- 92%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5100417" y="2519714"/>
            <a:ext cx="3000396" cy="1127574"/>
          </a:xfrm>
          <a:prstGeom prst="rightArrow">
            <a:avLst/>
          </a:prstGeom>
          <a:gradFill rotWithShape="1">
            <a:gsLst>
              <a:gs pos="0">
                <a:srgbClr val="3C9770">
                  <a:tint val="60000"/>
                  <a:lumMod val="110000"/>
                </a:srgbClr>
              </a:gs>
              <a:gs pos="100000">
                <a:srgbClr val="3C9770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3C9770"/>
            </a:solidFill>
            <a:prstDash val="solid"/>
          </a:ln>
          <a:effectLst/>
        </p:spPr>
        <p:txBody>
          <a:bodyPr rtlCol="0" anchor="ctr"/>
          <a:lstStyle/>
          <a:p>
            <a:pPr marL="914400" marR="0" lvl="1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фаза подъема - 46%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5143504" y="3702780"/>
            <a:ext cx="3000396" cy="1127574"/>
          </a:xfrm>
          <a:prstGeom prst="rightArrow">
            <a:avLst/>
          </a:prstGeom>
          <a:gradFill rotWithShape="1">
            <a:gsLst>
              <a:gs pos="0">
                <a:srgbClr val="A23C33">
                  <a:tint val="60000"/>
                  <a:lumMod val="110000"/>
                </a:srgbClr>
              </a:gs>
              <a:gs pos="100000">
                <a:srgbClr val="A23C33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A23C33"/>
            </a:solidFill>
            <a:prstDash val="solid"/>
          </a:ln>
          <a:effectLst/>
        </p:spPr>
        <p:txBody>
          <a:bodyPr rtlCol="0" anchor="ctr"/>
          <a:lstStyle/>
          <a:p>
            <a:pPr marL="914400" marR="0" lvl="1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пик конфликта - 5% 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5143504" y="4905370"/>
            <a:ext cx="3000396" cy="1127574"/>
          </a:xfrm>
          <a:prstGeom prst="rightArrow">
            <a:avLst/>
          </a:prstGeom>
          <a:gradFill rotWithShape="1">
            <a:gsLst>
              <a:gs pos="0">
                <a:srgbClr val="44709D">
                  <a:tint val="60000"/>
                  <a:lumMod val="110000"/>
                </a:srgbClr>
              </a:gs>
              <a:gs pos="100000">
                <a:srgbClr val="44709D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44709D"/>
            </a:solidFill>
            <a:prstDash val="solid"/>
          </a:ln>
          <a:effectLst/>
        </p:spPr>
        <p:txBody>
          <a:bodyPr rtlCol="0" anchor="ctr"/>
          <a:lstStyle/>
          <a:p>
            <a:pPr marL="914400" marR="0" lvl="1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фаза спада - 20%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0396" y="1428736"/>
            <a:ext cx="3615852" cy="914400"/>
          </a:xfrm>
          <a:prstGeom prst="roundRect">
            <a:avLst/>
          </a:prstGeom>
          <a:gradFill rotWithShape="1">
            <a:gsLst>
              <a:gs pos="0">
                <a:srgbClr val="83992A">
                  <a:tint val="60000"/>
                  <a:lumMod val="110000"/>
                </a:srgbClr>
              </a:gs>
              <a:gs pos="100000">
                <a:srgbClr val="83992A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83992A"/>
            </a:solidFill>
            <a:prstDash val="solid"/>
          </a:ln>
          <a:effectLst/>
        </p:spPr>
        <p:txBody>
          <a:bodyPr rtlCol="0" anchor="ctr"/>
          <a:lstStyle/>
          <a:p>
            <a:pPr marL="514350" marR="0" lvl="0" indent="-5143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Возникновение конфликта (появление противоречия);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0396" y="2519714"/>
            <a:ext cx="3646274" cy="914400"/>
          </a:xfrm>
          <a:prstGeom prst="roundRect">
            <a:avLst/>
          </a:prstGeom>
          <a:gradFill rotWithShape="1">
            <a:gsLst>
              <a:gs pos="0">
                <a:srgbClr val="3C9770">
                  <a:tint val="60000"/>
                  <a:lumMod val="110000"/>
                </a:srgbClr>
              </a:gs>
              <a:gs pos="100000">
                <a:srgbClr val="3C9770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3C9770"/>
            </a:solidFill>
            <a:prstDash val="solid"/>
          </a:ln>
          <a:effectLst/>
        </p:spPr>
        <p:txBody>
          <a:bodyPr rtlCol="0" anchor="ctr"/>
          <a:lstStyle/>
          <a:p>
            <a:pPr marL="533400" marR="0" lvl="0" indent="-5334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Осознание ситуации как конфликтной хотя бы одной из сторон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3702780"/>
            <a:ext cx="3714776" cy="914400"/>
          </a:xfrm>
          <a:prstGeom prst="roundRect">
            <a:avLst/>
          </a:prstGeom>
          <a:gradFill rotWithShape="1">
            <a:gsLst>
              <a:gs pos="0">
                <a:srgbClr val="A23C33">
                  <a:tint val="60000"/>
                  <a:lumMod val="110000"/>
                </a:srgbClr>
              </a:gs>
              <a:gs pos="100000">
                <a:srgbClr val="A23C33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A23C33"/>
            </a:solidFill>
            <a:prstDash val="solid"/>
          </a:ln>
          <a:effectLst/>
        </p:spPr>
        <p:txBody>
          <a:bodyPr rtlCol="0" anchor="ctr"/>
          <a:lstStyle/>
          <a:p>
            <a:pPr marL="533400" marR="0" lvl="0" indent="-5334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Конфликтное поведение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70396" y="4871966"/>
            <a:ext cx="3714776" cy="1214446"/>
          </a:xfrm>
          <a:prstGeom prst="roundRect">
            <a:avLst/>
          </a:prstGeom>
          <a:gradFill rotWithShape="1">
            <a:gsLst>
              <a:gs pos="0">
                <a:srgbClr val="44709D">
                  <a:tint val="60000"/>
                  <a:lumMod val="110000"/>
                </a:srgbClr>
              </a:gs>
              <a:gs pos="100000">
                <a:srgbClr val="44709D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44709D"/>
            </a:solidFill>
            <a:prstDash val="solid"/>
          </a:ln>
          <a:effectLst/>
        </p:spPr>
        <p:txBody>
          <a:bodyPr rtlCol="0" anchor="ctr"/>
          <a:lstStyle/>
          <a:p>
            <a:pPr marL="533400" marR="0" lvl="0" indent="-5334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         </a:t>
            </a:r>
            <a:r>
              <a:rPr kumimoji="0" lang="ru-RU" alt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Исход конфликта: конструктивный, деструктивный, замораживание конфликта</a:t>
            </a:r>
          </a:p>
        </p:txBody>
      </p:sp>
    </p:spTree>
    <p:extLst>
      <p:ext uri="{BB962C8B-B14F-4D97-AF65-F5344CB8AC3E}">
        <p14:creationId xmlns:p14="http://schemas.microsoft.com/office/powerpoint/2010/main" val="261185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836712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Стили поведения и решения конфликтных ситуаций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/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способов выхода из конфликтной ситуации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defTabSz="914400"/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defTabSz="914400">
              <a:buFont typeface="+mj-lt"/>
              <a:buAutoNum type="arabicPeriod"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Соревнование (конкуренция) – действие только в своих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интереса игнорирование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интересов партнера.</a:t>
            </a:r>
          </a:p>
          <a:p>
            <a:pPr marL="457200" lvl="0" indent="-457200" algn="just" defTabSz="914400">
              <a:buFont typeface="+mj-lt"/>
              <a:buAutoNum type="arabicPeriod"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Уклонение (избегание) - уход от ответственности, при этом отсутствует внимание интересам обеих сторон. </a:t>
            </a:r>
          </a:p>
          <a:p>
            <a:pPr marL="457200" lvl="0" indent="-457200" algn="just" defTabSz="914400">
              <a:buFont typeface="+mj-lt"/>
              <a:buAutoNum type="arabicPeriod"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Компромисс достижение половинчатой выгоды для каждой стороны за счет взаимных уступок.</a:t>
            </a:r>
          </a:p>
          <a:p>
            <a:pPr marL="457200" lvl="0" indent="-457200" algn="just" defTabSz="914400">
              <a:buFont typeface="+mj-lt"/>
              <a:buAutoNum type="arabicPeriod"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Приспособление полное признание правоты другого в ущерб собственным интересам.</a:t>
            </a:r>
          </a:p>
          <a:p>
            <a:pPr marL="457200" lvl="0" indent="-457200" algn="just" defTabSz="914400">
              <a:buFont typeface="+mj-lt"/>
              <a:buAutoNum type="arabicPeriod"/>
            </a:pP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Сотрудничество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позволяет учесть интересы обеих сторон.</a:t>
            </a:r>
          </a:p>
        </p:txBody>
      </p:sp>
    </p:spTree>
    <p:extLst>
      <p:ext uri="{BB962C8B-B14F-4D97-AF65-F5344CB8AC3E}">
        <p14:creationId xmlns:p14="http://schemas.microsoft.com/office/powerpoint/2010/main" val="1454470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r>
              <a:rPr lang="ru-RU" altLang="ru-RU" sz="3200" b="1" dirty="0">
                <a:ln w="10541" cmpd="sng">
                  <a:solidFill>
                    <a:srgbClr val="83992A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Беспроигрышная методика разрешения конфликта</a:t>
            </a:r>
            <a:endParaRPr lang="ru-RU" sz="3200" b="1" dirty="0">
              <a:ln w="10541" cmpd="sng">
                <a:solidFill>
                  <a:srgbClr val="83992A">
                    <a:shade val="88000"/>
                    <a:satMod val="110000"/>
                  </a:srgbClr>
                </a:solidFill>
                <a:prstDash val="solid"/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0550" y="1484784"/>
            <a:ext cx="7920880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algn="just" defTabSz="914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Определить проблему. </a:t>
            </a:r>
            <a:endParaRPr lang="ru-RU" altLang="ru-RU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>
              <a:lnSpc>
                <a:spcPct val="80000"/>
              </a:lnSpc>
            </a:pPr>
            <a:r>
              <a:rPr lang="ru-RU" alt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участников должен определить свои интересы, используя «Я – высказывания». Можно задать себе следующие вопросы: Что произошло? В чем проблема? Какие чувства я при этом испытываю?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3645375"/>
            <a:ext cx="4029805" cy="25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295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024" y="235571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algn="just" defTabSz="914400">
              <a:lnSpc>
                <a:spcPct val="80000"/>
              </a:lnSpc>
            </a:pP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Придумать возможные решения. </a:t>
            </a:r>
            <a:endParaRPr lang="ru-RU" alt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algn="just" defTabSz="914400">
              <a:lnSpc>
                <a:spcPct val="80000"/>
              </a:lnSpc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alt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шаг похож на метод «мозговой атаки», важно найти выход из создавшегося конфликта, насколько это возможно, здесь главное – количество. Могут быть любые, сумасбродные идеи. Никакое из предложенных решений не критикуется.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49289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algn="just" defTabSz="914400">
              <a:lnSpc>
                <a:spcPct val="80000"/>
              </a:lnSpc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Исключить решения, </a:t>
            </a:r>
            <a:r>
              <a:rPr lang="ru-RU" alt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которые не удовлетворяют какую-либо сторону или такие, которые невозможно претворить. Здесь исключается любое решение, которое отвергается хотя бы одним человеком. Поощрять тех, кто дает аргументы «за» и «против» различных решений.</a:t>
            </a:r>
          </a:p>
        </p:txBody>
      </p:sp>
      <p:pic>
        <p:nvPicPr>
          <p:cNvPr id="7" name="Picture 2" descr="https://www.b17.ru/foto/uploaded/09876248e05bca0d9a7688e1557d4b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558" y="4293097"/>
            <a:ext cx="3945730" cy="258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95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02844"/>
            <a:ext cx="8424936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algn="just" defTabSz="9144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Выбрать подходящие решения. </a:t>
            </a: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Необходимо идти по направлению к согласию. Не голосовать, так как голосование всегда имеет проигравших и победивших. Не допускать давления группы.</a:t>
            </a:r>
          </a:p>
          <a:p>
            <a:pPr marL="609600" lvl="0" indent="-609600" algn="just" defTabSz="914400">
              <a:lnSpc>
                <a:spcPct val="80000"/>
              </a:lnSpc>
            </a:pPr>
            <a:endParaRPr lang="ru-RU" alt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algn="just" defTabSz="914400">
              <a:lnSpc>
                <a:spcPct val="80000"/>
              </a:lnSpc>
              <a:buFont typeface="Wingdings" pitchFamily="2" charset="2"/>
              <a:buAutoNum type="arabicPeriod" startAt="5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Определить</a:t>
            </a: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как и когда решение будет выполнено. Составить детально, что будет делать каждая сторона.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902" y="2952855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algn="just" defTabSz="914400">
              <a:lnSpc>
                <a:spcPct val="80000"/>
              </a:lnSpc>
              <a:buFont typeface="Wingdings" pitchFamily="2" charset="2"/>
              <a:buAutoNum type="arabicPeriod" startAt="6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Проверить</a:t>
            </a:r>
            <a:r>
              <a:rPr lang="ru-RU" alt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насколько хорошо решение. После некоторого периода времени данная проблема поднимается вновь, ставится вопрос, насколько принятое решение удовлетворяет каждого. Возможно внести в решение ряд изменений</a:t>
            </a:r>
          </a:p>
        </p:txBody>
      </p:sp>
      <p:pic>
        <p:nvPicPr>
          <p:cNvPr id="6" name="Picture 2" descr="http://kryardusch.ru/wp-content/uploads/2018/04/%D1%80%D0%B5%D1%88%D0%B5%D0%BD%D0%B8%D1%8F-%D0%BA%D0%BE%D0%BD%D1%84%D0%BB%D0%B8%D0%BA%D1%82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68737"/>
            <a:ext cx="4145730" cy="208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453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692150"/>
            <a:ext cx="7859713" cy="583247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накопившиеся противоречия, содержащие истинную причину конфликта.</a:t>
            </a:r>
          </a:p>
          <a:p>
            <a:pPr algn="just" eaLnBrk="1" hangingPunct="1"/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Инцидент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стечение обстоятельств, являющихся поводом для конфликта.</a:t>
            </a:r>
          </a:p>
          <a:p>
            <a:pPr algn="just" eaLnBrk="1" hangingPunct="1"/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открытое противостояние как следствие взаимоисключающих интересов.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990600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конфликта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071546"/>
            <a:ext cx="8229600" cy="3714775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+ Инцидент = Конфликт</a:t>
            </a:r>
          </a:p>
          <a:p>
            <a:pPr marL="609600" indent="-6096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двух (или более) конфликтных ситуаций приводит к конфликту</a:t>
            </a:r>
          </a:p>
          <a:p>
            <a:pPr marL="609600" indent="-6096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Конфликтные ситуации являются независимыми, не вытекающими одна из другой</a:t>
            </a:r>
          </a:p>
          <a:p>
            <a:pPr marL="609600" indent="-6096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из конфликтных ситуаций своим проявлением играет роль инцидента для другой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142976" y="4357694"/>
            <a:ext cx="672010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endParaRPr lang="ru-RU" sz="2400" dirty="0" smtClean="0">
              <a:latin typeface="Arial Black" pitchFamily="34" charset="0"/>
            </a:endParaRPr>
          </a:p>
          <a:p>
            <a:pPr marL="342900" indent="-342900"/>
            <a:endParaRPr lang="ru-RU" sz="2400" dirty="0" smtClean="0">
              <a:latin typeface="Arial Black" pitchFamily="34" charset="0"/>
            </a:endParaRPr>
          </a:p>
          <a:p>
            <a:pPr marL="342900" indent="-34290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– это значит:</a:t>
            </a:r>
          </a:p>
          <a:p>
            <a:pPr marL="342900" indent="-342900">
              <a:buClr>
                <a:schemeClr val="hlink"/>
              </a:buClr>
              <a:buFontTx/>
              <a:buAutoNum type="arabicParenR"/>
            </a:pPr>
            <a:r>
              <a:rPr lang="ru-RU" sz="3200" dirty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устранить конфликтную ситуацию</a:t>
            </a:r>
          </a:p>
          <a:p>
            <a:pPr marL="342900" indent="-342900">
              <a:buClr>
                <a:schemeClr val="hlink"/>
              </a:buClr>
              <a:buFontTx/>
              <a:buAutoNum type="arabicParenR"/>
            </a:pPr>
            <a:r>
              <a:rPr lang="ru-RU" sz="32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исчерпать инцидент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23528" y="116632"/>
            <a:ext cx="8820472" cy="43922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2228" y="476673"/>
            <a:ext cx="8445552" cy="1584176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столкновение противоположно направленных целей, интересов, мнений, позиций субъектов взаимодействия.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067" y="3888006"/>
            <a:ext cx="4718713" cy="28539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7" y="2312764"/>
            <a:ext cx="792003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столкновение противоположных интересов на почве соперничества, сопереживания, противоборства.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оценке конфликтов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2984"/>
            <a:ext cx="8686800" cy="538236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Tx/>
              <a:buNone/>
              <a:defRPr/>
            </a:pPr>
            <a:r>
              <a:rPr lang="ru-RU" altLang="ja-JP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 подход</a:t>
            </a:r>
          </a:p>
          <a:p>
            <a:pPr algn="just" eaLnBrk="1" hangingPunct="1">
              <a:buFontTx/>
              <a:buNone/>
              <a:defRPr/>
            </a:pPr>
            <a:r>
              <a:rPr lang="ru-RU" altLang="ja-JP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представляет собой негативное, разрушительное для организации явление, поэтому конфликтов следует избегать любой ценой.</a:t>
            </a:r>
            <a:r>
              <a:rPr lang="ru-RU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buNone/>
              <a:defRPr/>
            </a:pPr>
            <a:r>
              <a:rPr lang="ru-RU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</a:t>
            </a:r>
            <a:r>
              <a:rPr lang="ru-RU" altLang="ja-JP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– 70-х </a:t>
            </a:r>
            <a:r>
              <a:rPr lang="ru-RU" altLang="ja-JP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 ХХ в.:</a:t>
            </a:r>
            <a:endParaRPr lang="ru-RU" altLang="ja-JP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  <a:defRPr/>
            </a:pPr>
            <a:r>
              <a:rPr lang="ru-RU" altLang="ja-JP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</a:t>
            </a:r>
            <a:r>
              <a:rPr lang="ru-RU" altLang="ja-JP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естественный элемент существования и развития любой группы. Без него группа не может успешно функционировать, и конфликт позитивно воздействует на эффективность ее работы. 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Tx/>
              <a:buNone/>
              <a:defRPr/>
            </a:pPr>
            <a:endParaRPr lang="ru-RU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оценке конфликтов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051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41438"/>
            <a:ext cx="8785225" cy="52578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altLang="ja-JP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подход</a:t>
            </a:r>
          </a:p>
          <a:p>
            <a:pPr algn="just" eaLnBrk="1" hangingPunct="1">
              <a:buFontTx/>
              <a:buNone/>
              <a:defRPr/>
            </a:pPr>
            <a:r>
              <a:rPr lang="ru-RU" altLang="ja-JP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и полная гармония, соглашательство, отсутствие новых идей, которые требуют ломки старых приемов и методов работы, неизбежно приводят к застою, тормозят развитие инноваций и поступательное движение всей организации. </a:t>
            </a:r>
          </a:p>
          <a:p>
            <a:pPr algn="just" eaLnBrk="1" hangingPunct="1">
              <a:buFontTx/>
              <a:buNone/>
              <a:defRPr/>
            </a:pPr>
            <a:r>
              <a:rPr lang="ru-RU" altLang="ja-JP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менеджеры должны постоянно поддерживать конфликт на уровне, необходимом для осуществления творческой инновационной деятельности в организации, и умело управлять конфликтом для достижения целей организации.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04813"/>
            <a:ext cx="7354887" cy="1350962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Подходы к пониманию конфликта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79388" y="2304256"/>
            <a:ext cx="4248150" cy="1368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imes New Roman" pitchFamily="18" charset="0"/>
              </a:rPr>
              <a:t>конфликт - явление негативное 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051050" y="5805488"/>
            <a:ext cx="2519363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imes New Roman" pitchFamily="18" charset="0"/>
              </a:rPr>
              <a:t>конструктивные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(функциональные)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79388" y="4724400"/>
            <a:ext cx="2879725" cy="86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imes New Roman" pitchFamily="18" charset="0"/>
              </a:rPr>
              <a:t>деструктивные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(</a:t>
            </a:r>
            <a:r>
              <a:rPr lang="ru-RU" sz="2400" dirty="0" err="1">
                <a:latin typeface="Times New Roman" pitchFamily="18" charset="0"/>
              </a:rPr>
              <a:t>дисфункциональные</a:t>
            </a:r>
            <a:r>
              <a:rPr lang="ru-RU" sz="2400" dirty="0">
                <a:latin typeface="Times New Roman" pitchFamily="18" charset="0"/>
              </a:rPr>
              <a:t>)</a:t>
            </a:r>
          </a:p>
        </p:txBody>
      </p:sp>
      <p:cxnSp>
        <p:nvCxnSpPr>
          <p:cNvPr id="58374" name="AutoShape 6"/>
          <p:cNvCxnSpPr>
            <a:cxnSpLocks noChangeShapeType="1"/>
          </p:cNvCxnSpPr>
          <p:nvPr/>
        </p:nvCxnSpPr>
        <p:spPr bwMode="auto">
          <a:xfrm flipH="1">
            <a:off x="1619250" y="1207293"/>
            <a:ext cx="2706687" cy="109696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lg"/>
          </a:ln>
        </p:spPr>
      </p:cxnSp>
      <p:cxnSp>
        <p:nvCxnSpPr>
          <p:cNvPr id="58375" name="AutoShape 7"/>
          <p:cNvCxnSpPr>
            <a:cxnSpLocks noChangeShapeType="1"/>
            <a:stCxn id="58371" idx="2"/>
            <a:endCxn id="58373" idx="0"/>
          </p:cNvCxnSpPr>
          <p:nvPr/>
        </p:nvCxnSpPr>
        <p:spPr bwMode="auto">
          <a:xfrm flipH="1">
            <a:off x="1619251" y="3672681"/>
            <a:ext cx="684212" cy="1051719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lg"/>
          </a:ln>
        </p:spPr>
      </p:cxnSp>
      <p:cxnSp>
        <p:nvCxnSpPr>
          <p:cNvPr id="58376" name="AutoShape 8"/>
          <p:cNvCxnSpPr>
            <a:cxnSpLocks noChangeShapeType="1"/>
          </p:cNvCxnSpPr>
          <p:nvPr/>
        </p:nvCxnSpPr>
        <p:spPr bwMode="auto">
          <a:xfrm>
            <a:off x="3232945" y="3724494"/>
            <a:ext cx="1008062" cy="15843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lg"/>
          </a:ln>
        </p:spPr>
      </p:cxn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5003800" y="2213194"/>
            <a:ext cx="3779838" cy="151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ru-RU" sz="2400" dirty="0">
                <a:latin typeface="Times New Roman" pitchFamily="18" charset="0"/>
              </a:rPr>
              <a:t>конфликт - естественное </a:t>
            </a:r>
          </a:p>
          <a:p>
            <a:pPr eaLnBrk="1" hangingPunct="1"/>
            <a:r>
              <a:rPr lang="ru-RU" sz="2400" dirty="0">
                <a:latin typeface="Times New Roman" pitchFamily="18" charset="0"/>
              </a:rPr>
              <a:t>условие существования</a:t>
            </a:r>
          </a:p>
          <a:p>
            <a:pPr eaLnBrk="1" hangingPunct="1"/>
            <a:r>
              <a:rPr lang="ru-RU" sz="2400" dirty="0">
                <a:latin typeface="Times New Roman" pitchFamily="18" charset="0"/>
              </a:rPr>
              <a:t>взаимодействующих людей </a:t>
            </a:r>
          </a:p>
        </p:txBody>
      </p:sp>
      <p:cxnSp>
        <p:nvCxnSpPr>
          <p:cNvPr id="58378" name="AutoShape 10"/>
          <p:cNvCxnSpPr>
            <a:cxnSpLocks noChangeShapeType="1"/>
          </p:cNvCxnSpPr>
          <p:nvPr/>
        </p:nvCxnSpPr>
        <p:spPr bwMode="auto">
          <a:xfrm>
            <a:off x="5533208" y="1108004"/>
            <a:ext cx="1884363" cy="1025525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lg"/>
          </a:ln>
        </p:spPr>
      </p:cxnSp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5003800" y="4292600"/>
            <a:ext cx="3779838" cy="151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ru-RU" sz="2400" dirty="0">
                <a:latin typeface="Times New Roman" pitchFamily="18" charset="0"/>
              </a:rPr>
              <a:t>конфликт – желательное </a:t>
            </a:r>
          </a:p>
          <a:p>
            <a:pPr eaLnBrk="1" hangingPunct="1"/>
            <a:r>
              <a:rPr lang="ru-RU" sz="2400" dirty="0">
                <a:latin typeface="Times New Roman" pitchFamily="18" charset="0"/>
              </a:rPr>
              <a:t>явление в эффективной </a:t>
            </a:r>
          </a:p>
          <a:p>
            <a:pPr eaLnBrk="1" hangingPunct="1"/>
            <a:r>
              <a:rPr lang="ru-RU" sz="2400" dirty="0">
                <a:latin typeface="Times New Roman" pitchFamily="18" charset="0"/>
              </a:rPr>
              <a:t>организации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88640"/>
            <a:ext cx="3785944" cy="749873"/>
          </a:xfrm>
          <a:prstGeom prst="rect">
            <a:avLst/>
          </a:prstGeom>
        </p:spPr>
      </p:pic>
      <p:sp>
        <p:nvSpPr>
          <p:cNvPr id="4" name="Прямоугольник с двумя вырезанными соседними углами 11"/>
          <p:cNvSpPr/>
          <p:nvPr/>
        </p:nvSpPr>
        <p:spPr>
          <a:xfrm>
            <a:off x="323528" y="938513"/>
            <a:ext cx="4248472" cy="5919487"/>
          </a:xfrm>
          <a:prstGeom prst="snip2SameRect">
            <a:avLst/>
          </a:prstGeom>
          <a:gradFill rotWithShape="1">
            <a:gsLst>
              <a:gs pos="0">
                <a:srgbClr val="3C9770">
                  <a:tint val="60000"/>
                  <a:lumMod val="110000"/>
                </a:srgbClr>
              </a:gs>
              <a:gs pos="100000">
                <a:srgbClr val="3C9770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3C977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  Конструктивная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оппоненты не выходят за 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рамки этических норм, деловых отношений и разумных аргументов;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разрешение такого конфликта приводит к развитию отношений между людьми и развитию группы (в соответствии с одним из законов диалектики, утверждающим, что борьба противоположностей - источник развития).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Прямоугольник с двумя вырезанными соседними углами 12"/>
          <p:cNvSpPr/>
          <p:nvPr/>
        </p:nvSpPr>
        <p:spPr>
          <a:xfrm>
            <a:off x="4716016" y="938513"/>
            <a:ext cx="4290000" cy="5919487"/>
          </a:xfrm>
          <a:prstGeom prst="snip2SameRect">
            <a:avLst/>
          </a:prstGeom>
          <a:gradFill rotWithShape="1">
            <a:gsLst>
              <a:gs pos="0">
                <a:srgbClr val="3C9770">
                  <a:tint val="60000"/>
                  <a:lumMod val="110000"/>
                </a:srgbClr>
              </a:gs>
              <a:gs pos="100000">
                <a:srgbClr val="3C9770">
                  <a:tint val="82000"/>
                </a:srgbClr>
              </a:gs>
            </a:gsLst>
            <a:lin ang="5400000" scaled="0"/>
          </a:gradFill>
          <a:ln w="9525" cap="rnd" cmpd="sng" algn="ctr">
            <a:solidFill>
              <a:srgbClr val="3C977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Деструктивная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одна из сторон упорно и жёстко настаивает на своей позиции и не желает учитывать интересы другой стороны;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когда один из оппонентов прибегает к нравственно осуждаемым методам борьбы, стремится психологически подавить партнёра, дискредитируя и унижая его.</a:t>
            </a:r>
            <a:b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285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altLang="ja-JP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конфликта</a:t>
            </a:r>
            <a:br>
              <a:rPr lang="ru-RU" altLang="ja-JP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177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341438"/>
            <a:ext cx="8713788" cy="532765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ja-JP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Негативные –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понижение уровня сплоченности членов группы;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общения;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агрессивность либо отсутствие интереса к достижению высоких результатов работы;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потери рабочего времени, </a:t>
            </a: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дисциплины;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</a:t>
            </a: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здоровья работников;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ja-JP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уходом из организации.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88640"/>
            <a:ext cx="7776864" cy="165618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конфликтов для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Дисфункциональные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72628" y="1810900"/>
            <a:ext cx="8486775" cy="4537075"/>
          </a:xfrm>
        </p:spPr>
        <p:txBody>
          <a:bodyPr>
            <a:noAutofit/>
          </a:bodyPr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Непродуктивные, конкурентные отношения между людьми.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стремления к сотрудничеству, добрым отношениям.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противоположной стороне как о «враге», о своей позиции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об исключительно положительной, о позиции оппонента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как об отрицательной.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Сворачивание или полное прекращение взаимодействия с противоположной стороной, препятствующее решению производственных задач.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Убеждение, что «победа» в конфликте важнее, чем решение реальной проблемы.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обиды, неудовлетворенности, плохое настроение, текучесть кадров.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32656"/>
            <a:ext cx="6589199" cy="6446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altLang="ja-JP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конфликта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075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412875"/>
            <a:ext cx="8507413" cy="52578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ja-JP" sz="2400" dirty="0" smtClean="0"/>
              <a:t> </a:t>
            </a:r>
            <a:endParaRPr lang="ru-RU" altLang="ja-JP" sz="44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ja-JP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 - 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ja-JP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инновационных процессов;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ja-JP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принимаемых решений;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ja-JP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их обоснованности;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ja-JP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количественных и качественных показателей работы,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ja-JP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социально-психологического климата в коллективе и взаимоотношение его членов.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965535" y="22385"/>
            <a:ext cx="7490792" cy="16527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конфликтов для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00808"/>
            <a:ext cx="8486775" cy="5157192"/>
          </a:xfrm>
        </p:spPr>
        <p:txBody>
          <a:bodyPr>
            <a:normAutofit fontScale="92500"/>
          </a:bodyPr>
          <a:lstStyle/>
          <a:p>
            <a:pPr marL="609600" indent="-609600" algn="just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AutoNum type="arabicPeriod"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решается таким путем, который устраивает все стороны, и в результате люди чувствуют себя причастными к решению важной для них проблемы.</a:t>
            </a:r>
          </a:p>
          <a:p>
            <a:pPr marL="609600" indent="-609600" algn="just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AutoNum type="arabicPeriod"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принятое решение быстрее и лучше претворяется в жизнь.</a:t>
            </a:r>
          </a:p>
          <a:p>
            <a:pPr marL="609600" indent="-609600" algn="just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AutoNum type="arabicPeriod"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приобретают опыт сотрудничества при решении спорных вопросов и могут использовать его в будущем.</a:t>
            </a:r>
          </a:p>
          <a:p>
            <a:pPr marL="609600" indent="-609600" algn="just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AutoNum type="arabicPeriod"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разрешение конфликтов между руководителем и подчиненными разрушает так называемый «синдром покорности» </a:t>
            </a:r>
          </a:p>
          <a:p>
            <a:pPr marL="609600" indent="-609600" algn="just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AutoNum type="arabicPeriod"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Улучшаются отношения между людьми.</a:t>
            </a:r>
          </a:p>
          <a:p>
            <a:pPr marL="609600" indent="-609600" algn="just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AutoNum type="arabicPeriod"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перестают рассматривать наличие разногласий как «зло», всегда приводящее к дурным последствиям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88640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разрешения и сохранения позитивных взаимоотношений лучше последовать таким советам:</a:t>
            </a:r>
          </a:p>
          <a:p>
            <a:pPr lvl="0" defTabSz="91440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Остыньте.</a:t>
            </a:r>
          </a:p>
          <a:p>
            <a:pPr lvl="0" defTabSz="91440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Проанализируйте ситуацию.</a:t>
            </a:r>
          </a:p>
          <a:p>
            <a:pPr lvl="0" defTabSz="91440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Объясните другому человеку,</a:t>
            </a:r>
          </a:p>
          <a:p>
            <a:pPr lvl="0" defTabSz="91440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чем состоит проблема.</a:t>
            </a:r>
          </a:p>
          <a:p>
            <a:pPr lvl="0" defTabSz="91440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Оставьте человеку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«выход».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kedr-c.ru/images/illustration/2.5.1._%D0%94%D0%BE%D1%81%D1%83%D0%B4%D0%B5%D0%B1%D0%BD%D0%BE%D0%B5_%D1%83%D1%80%D0%B5%D0%B3%D1%83%D0%BB%D0%B8%D1%80%D0%BE%D0%B2%D0%B0%D0%BD%D0%B8%D0%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1223">
            <a:off x="5955939" y="2795566"/>
            <a:ext cx="2775935" cy="225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90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7778824" cy="716658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Необъективность руководителя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717104" y="1340768"/>
            <a:ext cx="8426896" cy="377762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</a:rPr>
              <a:t>Типичные ошибки завышения оценок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являются следствием: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дружеского расположения, возникшего на основе неоднократного неформального общения;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великодушия руководителя, желающего слыть добрым;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«шлейфа» высокой репутации сотрудника;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оценки по второстепенным критериям и внешним признакам (допускается в отношении сотрудников, умело пользующихся саморекламой);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завышенной оценки лично симпатичного, психологически приятного сотрудника;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контраста с худшим работником, ранее работавшим на этом месте, или худшими другими коллегами.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66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Сущность конфликтов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392488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ru-RU" sz="7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Мескон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 авторы определяют </a:t>
            </a:r>
            <a:r>
              <a:rPr lang="ru-RU" sz="7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как отсутствие согласия между двумя или более </a:t>
            </a:r>
            <a:r>
              <a:rPr lang="ru-RU" sz="7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сторонами.</a:t>
            </a:r>
            <a:endParaRPr lang="ru-RU" sz="7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резкого обострения противоречия и борьбы участников в решении проблемы, имеющей значимость для каждого из его участников.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7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– столкновение противоположно направленных целей, интересов, позиций, мнений или взглядов оппонентов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– столкновение различных типов мышления, каждое из которых претендует на главенство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4293097"/>
            <a:ext cx="5811716" cy="286277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0"/>
            <a:ext cx="7560840" cy="128089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Необъективность руководителя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280890"/>
            <a:ext cx="8712967" cy="463033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i="1" dirty="0" smtClean="0">
                <a:solidFill>
                  <a:schemeClr val="tx1"/>
                </a:solidFill>
                <a:latin typeface="Times New Roman" pitchFamily="18" charset="0"/>
              </a:rPr>
              <a:t>Типичные ошибки занижения оценок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возможны в силу: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личной антипатии;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«шлейфа» плохой репутации сотрудника;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неумения работника эффектно представить свою работу;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придирчивости, «шлейфа» предыдущего конфликта;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преднамеренного, но еще не известного сотрудникам повышения требований из-за какой-либо новой информации;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завышенных требований с  целью преднамеренного дальнейшего наказания сотрудника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конфликтов по характеру причин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59" cy="4896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обусловленные трудовым процессом;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обусловленные психологическими особенностями человеческих взаимоотношений, то есть их симпатиями и антипатиями, культурными, этническими различиями людей, действиями руководителя, плохой психологической коммуникацией и т.д.;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обусловленные личностным своеобразием членов группы, например, неумением контролировать свое эмоциональное состояние, агрессивностью, некоммуникабельностью, бестактностью.</a:t>
            </a:r>
          </a:p>
          <a:p>
            <a:pPr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Конфликтность инновации</a:t>
            </a:r>
          </a:p>
        </p:txBody>
      </p:sp>
      <p:pic>
        <p:nvPicPr>
          <p:cNvPr id="90115" name="Picture 3" descr="j030295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4206" y="2193925"/>
            <a:ext cx="2609088" cy="3657600"/>
          </a:xfrm>
        </p:spPr>
      </p:pic>
      <p:sp>
        <p:nvSpPr>
          <p:cNvPr id="90116" name="Oval 4"/>
          <p:cNvSpPr>
            <a:spLocks noChangeArrowheads="1"/>
          </p:cNvSpPr>
          <p:nvPr/>
        </p:nvSpPr>
        <p:spPr bwMode="auto">
          <a:xfrm>
            <a:off x="6335713" y="2205038"/>
            <a:ext cx="2808287" cy="144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imes New Roman" pitchFamily="18" charset="0"/>
              </a:rPr>
              <a:t>Необходимость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отказаться от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привычного</a:t>
            </a:r>
          </a:p>
        </p:txBody>
      </p:sp>
      <p:sp>
        <p:nvSpPr>
          <p:cNvPr id="90117" name="Oval 5"/>
          <p:cNvSpPr>
            <a:spLocks noChangeArrowheads="1"/>
          </p:cNvSpPr>
          <p:nvPr/>
        </p:nvSpPr>
        <p:spPr bwMode="auto">
          <a:xfrm>
            <a:off x="6335713" y="4941888"/>
            <a:ext cx="2808287" cy="144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imes New Roman" pitchFamily="18" charset="0"/>
              </a:rPr>
              <a:t>Изменения в 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условиях 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производства</a:t>
            </a:r>
          </a:p>
        </p:txBody>
      </p:sp>
      <p:sp>
        <p:nvSpPr>
          <p:cNvPr id="90118" name="Oval 6"/>
          <p:cNvSpPr>
            <a:spLocks noChangeArrowheads="1"/>
          </p:cNvSpPr>
          <p:nvPr/>
        </p:nvSpPr>
        <p:spPr bwMode="auto">
          <a:xfrm>
            <a:off x="1042988" y="5084763"/>
            <a:ext cx="2808287" cy="144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imes New Roman" pitchFamily="18" charset="0"/>
              </a:rPr>
              <a:t>Изменения в 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потребительской 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сфере</a:t>
            </a:r>
          </a:p>
        </p:txBody>
      </p:sp>
      <p:sp>
        <p:nvSpPr>
          <p:cNvPr id="90119" name="Oval 7"/>
          <p:cNvSpPr>
            <a:spLocks noChangeArrowheads="1"/>
          </p:cNvSpPr>
          <p:nvPr/>
        </p:nvSpPr>
        <p:spPr bwMode="auto">
          <a:xfrm>
            <a:off x="900113" y="2205038"/>
            <a:ext cx="2808287" cy="1441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imes New Roman" pitchFamily="18" charset="0"/>
              </a:rPr>
              <a:t>Изменения в 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общественных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</a:rPr>
              <a:t>связях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1" y="624110"/>
            <a:ext cx="7562800" cy="87606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Классификация Льюиса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</a:rPr>
              <a:t>Коузера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00174"/>
            <a:ext cx="8486775" cy="5241194"/>
          </a:xfrm>
        </p:spPr>
        <p:txBody>
          <a:bodyPr>
            <a:normAutofit fontScale="92500" lnSpcReduction="20000"/>
          </a:bodyPr>
          <a:lstStyle/>
          <a:p>
            <a:pPr marL="609600" indent="-609600" algn="just" eaLnBrk="1" hangingPunct="1">
              <a:buSzTx/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 могут быть:</a:t>
            </a:r>
          </a:p>
          <a:p>
            <a:pPr marL="609600" indent="-609600" algn="just" eaLnBrk="1" hangingPunct="1">
              <a:buSzTx/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Реалистическими (предметными)</a:t>
            </a:r>
          </a:p>
          <a:p>
            <a:pPr marL="609600" indent="-609600" algn="just" eaLnBrk="1" hangingPunct="1">
              <a:buSzTx/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Нереалистическими (беспредметными). Всегда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дисфункциональны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09600" indent="-609600" algn="just" eaLnBrk="1" hangingPunct="1">
              <a:buSzTx/>
              <a:buFont typeface="Wingdings" pitchFamily="2" charset="2"/>
              <a:buChar char="§"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Реалистические конфликты вызваны неудовлетворением определенных требо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ваний участников или несправедливым, по мнению одной или обеих сторон, распределением между ними каких-либо преимуществ. Они направлены на достижение конкретного результата.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Нереалистические конфликты имеют своей целью открытое выражение накопив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шихся отрицательных эмоций, обид, враждебности, т.е. острое конфликтное взаимодействие становится здесь не средством достижения конкретного результата, а самоцелью.</a:t>
            </a:r>
          </a:p>
          <a:p>
            <a:pPr marL="609600" indent="-609600" eaLnBrk="1" hangingPunct="1">
              <a:buSzTx/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Участники конфликта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611188" y="2781300"/>
            <a:ext cx="22320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>
                <a:latin typeface="Times New Roman" pitchFamily="18" charset="0"/>
              </a:rPr>
              <a:t>инициаторы</a:t>
            </a: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2124075" y="4365625"/>
            <a:ext cx="22320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>
                <a:latin typeface="Times New Roman" pitchFamily="18" charset="0"/>
              </a:rPr>
              <a:t>пособники</a:t>
            </a: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4716463" y="5300663"/>
            <a:ext cx="22320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>
                <a:latin typeface="Times New Roman" pitchFamily="18" charset="0"/>
              </a:rPr>
              <a:t>посредники</a:t>
            </a: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5940425" y="3213100"/>
            <a:ext cx="2232025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>
                <a:latin typeface="Times New Roman" pitchFamily="18" charset="0"/>
              </a:rPr>
              <a:t>организаторы</a:t>
            </a:r>
          </a:p>
        </p:txBody>
      </p:sp>
      <p:cxnSp>
        <p:nvCxnSpPr>
          <p:cNvPr id="65543" name="AutoShape 7"/>
          <p:cNvCxnSpPr>
            <a:cxnSpLocks noChangeShapeType="1"/>
            <a:endCxn id="65539" idx="0"/>
          </p:cNvCxnSpPr>
          <p:nvPr/>
        </p:nvCxnSpPr>
        <p:spPr bwMode="auto">
          <a:xfrm flipH="1">
            <a:off x="1727200" y="2349500"/>
            <a:ext cx="2844800" cy="4318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</p:cxnSp>
      <p:cxnSp>
        <p:nvCxnSpPr>
          <p:cNvPr id="65544" name="AutoShape 8"/>
          <p:cNvCxnSpPr>
            <a:cxnSpLocks noChangeShapeType="1"/>
            <a:endCxn id="65540" idx="0"/>
          </p:cNvCxnSpPr>
          <p:nvPr/>
        </p:nvCxnSpPr>
        <p:spPr bwMode="auto">
          <a:xfrm flipH="1">
            <a:off x="3240088" y="2349500"/>
            <a:ext cx="1331912" cy="20161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</p:cxnSp>
      <p:cxnSp>
        <p:nvCxnSpPr>
          <p:cNvPr id="65545" name="AutoShape 9"/>
          <p:cNvCxnSpPr>
            <a:cxnSpLocks noChangeShapeType="1"/>
            <a:endCxn id="65541" idx="0"/>
          </p:cNvCxnSpPr>
          <p:nvPr/>
        </p:nvCxnSpPr>
        <p:spPr bwMode="auto">
          <a:xfrm>
            <a:off x="4572000" y="2349500"/>
            <a:ext cx="1260475" cy="29511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</p:cxnSp>
      <p:cxnSp>
        <p:nvCxnSpPr>
          <p:cNvPr id="65546" name="AutoShape 10"/>
          <p:cNvCxnSpPr>
            <a:cxnSpLocks noChangeShapeType="1"/>
            <a:endCxn id="65542" idx="0"/>
          </p:cNvCxnSpPr>
          <p:nvPr/>
        </p:nvCxnSpPr>
        <p:spPr bwMode="auto">
          <a:xfrm>
            <a:off x="4572000" y="2349500"/>
            <a:ext cx="2484438" cy="863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14313"/>
            <a:ext cx="8693150" cy="1462087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Чтобы точно описать конфликт, надо: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250824" y="1196752"/>
            <a:ext cx="8497639" cy="532859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установить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действительных участников;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мотивы, цели, профессиональную компетентность;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выявить отношения 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</a:rPr>
              <a:t>предконфликтной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 фазе;                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выявить главные различия интересов и ценностей, которые привели к этому конфликту;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узнать намерения участников о приемлемых, на их взгляд, способах преодоления конфликта;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выявить других заинтересованных субъектов, не участвующих пока в конфликтном взаимодействии;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определить все возможные в данном конфликте пути преодоления.                                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К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аждый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конфликт имеет пространственные и временные характеристики.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Стадии конфликта</a:t>
            </a:r>
          </a:p>
        </p:txBody>
      </p:sp>
      <p:sp>
        <p:nvSpPr>
          <p:cNvPr id="81923" name="Rectangle 1027"/>
          <p:cNvSpPr>
            <a:spLocks noGrp="1" noChangeArrowheads="1"/>
          </p:cNvSpPr>
          <p:nvPr>
            <p:ph idx="1"/>
          </p:nvPr>
        </p:nvSpPr>
        <p:spPr>
          <a:xfrm>
            <a:off x="395536" y="1484784"/>
            <a:ext cx="8559552" cy="4647729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латентная стадия (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предконфликтная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ситуация),</a:t>
            </a:r>
          </a:p>
          <a:p>
            <a:pPr eaLnBrk="1" hangingPunct="1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открытого конфликта,</a:t>
            </a:r>
          </a:p>
          <a:p>
            <a:pPr eaLnBrk="1" hangingPunct="1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разрешения (завершения) конфликта.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9" name="Rectangle 5"/>
          <p:cNvSpPr>
            <a:spLocks noGrp="1" noChangeArrowheads="1"/>
          </p:cNvSpPr>
          <p:nvPr>
            <p:ph idx="1"/>
          </p:nvPr>
        </p:nvSpPr>
        <p:spPr>
          <a:xfrm>
            <a:off x="611561" y="1341438"/>
            <a:ext cx="8346366" cy="4762500"/>
          </a:xfrm>
        </p:spPr>
        <p:txBody>
          <a:bodyPr>
            <a:normAutofit/>
          </a:bodyPr>
          <a:lstStyle/>
          <a:p>
            <a:pPr algn="l" eaLnBrk="1" hangingPunct="1">
              <a:buClr>
                <a:srgbClr val="1F497D"/>
              </a:buClr>
              <a:buFontTx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возникновения конфликта</a:t>
            </a:r>
          </a:p>
          <a:p>
            <a:pPr lvl="1" algn="l" eaLnBrk="1" hangingPunct="1">
              <a:buClr>
                <a:srgbClr val="4D81BD"/>
              </a:buClr>
              <a:buFontTx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ограниченность ресурсов, которые нужно делить</a:t>
            </a:r>
          </a:p>
          <a:p>
            <a:pPr lvl="1" algn="l" eaLnBrk="1" hangingPunct="1">
              <a:buClr>
                <a:srgbClr val="4D81BD"/>
              </a:buClr>
              <a:buFontTx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взаимозависимость заданий</a:t>
            </a:r>
          </a:p>
          <a:p>
            <a:pPr lvl="1" algn="l" eaLnBrk="1" hangingPunct="1">
              <a:buClr>
                <a:srgbClr val="4D81BD"/>
              </a:buClr>
              <a:buFontTx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в целях</a:t>
            </a:r>
          </a:p>
          <a:p>
            <a:pPr lvl="1" algn="l" eaLnBrk="1" hangingPunct="1">
              <a:buClr>
                <a:srgbClr val="4D81BD"/>
              </a:buClr>
              <a:buFontTx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в представленных ценностях, различия в манере поведения</a:t>
            </a:r>
          </a:p>
          <a:p>
            <a:pPr lvl="1" algn="l" eaLnBrk="1" hangingPunct="1">
              <a:buClr>
                <a:srgbClr val="4D81BD"/>
              </a:buClr>
              <a:buFontTx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плохие коммуникации </a:t>
            </a:r>
          </a:p>
          <a:p>
            <a:pPr lvl="1" algn="l" eaLnBrk="1" hangingPunct="1">
              <a:buClr>
                <a:srgbClr val="4D81BD"/>
              </a:buClr>
              <a:buFontTx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несбалансированность рабочих мест и др.</a:t>
            </a:r>
          </a:p>
          <a:p>
            <a:pPr lvl="1" algn="l" eaLnBrk="1" hangingPunct="1">
              <a:buClr>
                <a:srgbClr val="1F497D"/>
              </a:buClr>
              <a:buFontTx/>
              <a:buChar char="•"/>
            </a:pP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3805101" y="328614"/>
            <a:ext cx="5000449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Предконфликтная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стадия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5" name="Rectangle 5"/>
          <p:cNvSpPr>
            <a:spLocks noGrp="1" noChangeArrowheads="1"/>
          </p:cNvSpPr>
          <p:nvPr>
            <p:ph idx="1"/>
          </p:nvPr>
        </p:nvSpPr>
        <p:spPr>
          <a:xfrm>
            <a:off x="251521" y="1063196"/>
            <a:ext cx="8712968" cy="4114800"/>
          </a:xfrm>
        </p:spPr>
        <p:txBody>
          <a:bodyPr>
            <a:noAutofit/>
          </a:bodyPr>
          <a:lstStyle/>
          <a:p>
            <a:pPr marL="177800" indent="292100" algn="just" eaLnBrk="1" hangingPunct="1">
              <a:lnSpc>
                <a:spcPct val="102000"/>
              </a:lnSpc>
              <a:spcBef>
                <a:spcPct val="50000"/>
              </a:spcBef>
              <a:buFont typeface="Calibri" charset="0"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Ситуация, в которой наличие противоборства становится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очевидным.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292100" algn="just" eaLnBrk="1" hangingPunct="1">
              <a:lnSpc>
                <a:spcPct val="102000"/>
              </a:lnSpc>
              <a:spcBef>
                <a:spcPct val="50000"/>
              </a:spcBef>
              <a:buFont typeface="Calibri" charset="0"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Противоречие интересов достигает такой степени зрелости, что их уже невозможно не замечать или скрывать. Они становятся фактором, мешающим нормальному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взаимодействию.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292100" algn="just" eaLnBrk="1" hangingPunct="1">
              <a:lnSpc>
                <a:spcPct val="102000"/>
              </a:lnSpc>
              <a:spcBef>
                <a:spcPct val="50000"/>
              </a:spcBef>
              <a:buFont typeface="Calibri" charset="0"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превращаются с этих пор в открытых оппонентов, противостоящих друг другу. </a:t>
            </a:r>
          </a:p>
          <a:p>
            <a:pPr marL="177800" indent="292100" algn="just" eaLnBrk="1" hangingPunct="1">
              <a:lnSpc>
                <a:spcPct val="102000"/>
              </a:lnSpc>
              <a:spcBef>
                <a:spcPct val="50000"/>
              </a:spcBef>
              <a:buFont typeface="Calibri" charset="0"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сторона начинает открыто защищать свои собственные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интересы.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6762706" y="328614"/>
            <a:ext cx="2042844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Инцидент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09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9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9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9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99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1" name="Rectangle 5"/>
          <p:cNvSpPr>
            <a:spLocks noGrp="1" noChangeArrowheads="1"/>
          </p:cNvSpPr>
          <p:nvPr>
            <p:ph idx="1"/>
          </p:nvPr>
        </p:nvSpPr>
        <p:spPr>
          <a:xfrm>
            <a:off x="539552" y="2060576"/>
            <a:ext cx="8286511" cy="4043363"/>
          </a:xfrm>
        </p:spPr>
        <p:txBody>
          <a:bodyPr>
            <a:normAutofit/>
          </a:bodyPr>
          <a:lstStyle/>
          <a:p>
            <a:pPr marL="0" indent="381000" algn="just" eaLnBrk="1" hangingPunct="1">
              <a:buClr>
                <a:srgbClr val="1F497D"/>
              </a:buClr>
              <a:buFontTx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Прогрессирующее во времени развитие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конфликта.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81000" algn="just" eaLnBrk="1" hangingPunct="1">
              <a:buClr>
                <a:srgbClr val="1F497D"/>
              </a:buClr>
              <a:buFontTx/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Обострение противоборства, при котором разрушительные воздействия оппонентов друг на друга выше по интенсивности, чем были в предыдущей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стадии.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2699792" y="328613"/>
            <a:ext cx="6105758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Эскалация (усиление) </a:t>
            </a:r>
          </a:p>
          <a:p>
            <a:pPr algn="ct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24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4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4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0"/>
            <a:ext cx="5352752" cy="8596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826131"/>
            <a:ext cx="3517697" cy="469432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1124744"/>
            <a:ext cx="47525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(КС) - это условие возникновения конфликта; это представления человека о существующем противоречии, о своих целях, возможностях и т.п., об оппоненте - его целях.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перерастания КС в конфликт необходимо внешнее воздействие, толчок или инцидент.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действия участников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провоцирующие резкое обострение противоречия и начало борьбы между ними.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Конфликтогены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слова, действия (или бездействия), способствующие возникновению и развитию конфликта, то есть приводящие к конфликту непосредственно.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5433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332656"/>
            <a:ext cx="7778824" cy="1280890"/>
          </a:xfrm>
        </p:spPr>
        <p:txBody>
          <a:bodyPr>
            <a:normAutofit fontScale="90000"/>
          </a:bodyPr>
          <a:lstStyle/>
          <a:p>
            <a:pPr marL="514350" indent="-514350"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конфликтами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268760"/>
            <a:ext cx="8424935" cy="5184576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конфликтами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целенаправленные действия по устранению (минимизации) причин, породивших конфликт, либо если это невозможно, коррекция поведения участников конфликта, либо, при достаточной квалификации руководителя подразделения, поддержание уровня конфликтности в контролируемых пределах для обеспечения необходимого уровня результативности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18487" cy="266541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и правила разрешения конфликтов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устранения конфликтов используют </a:t>
            </a:r>
            <a:r>
              <a:rPr lang="ru-RU" sz="3200" b="1" dirty="0" smtClean="0">
                <a:latin typeface="Book Antiqua" pitchFamily="18" charset="0"/>
              </a:rPr>
              <a:t>:</a:t>
            </a:r>
            <a:r>
              <a:rPr lang="ru-RU" sz="4000" dirty="0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476375" y="3644900"/>
            <a:ext cx="7129463" cy="2219325"/>
          </a:xfrm>
        </p:spPr>
        <p:txBody>
          <a:bodyPr/>
          <a:lstStyle/>
          <a:p>
            <a:pPr algn="just" eaLnBrk="1" hangingPunct="1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методы</a:t>
            </a:r>
          </a:p>
          <a:p>
            <a:pPr algn="just" eaLnBrk="1" hangingPunct="1">
              <a:buClr>
                <a:srgbClr val="FFFF00"/>
              </a:buClr>
              <a:buFont typeface="Wingdings" pitchFamily="2" charset="2"/>
              <a:buChar char="Ø"/>
              <a:defRPr/>
            </a:pP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Межличностные методы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методы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12875"/>
            <a:ext cx="8675687" cy="5040313"/>
          </a:xfrm>
        </p:spPr>
        <p:txBody>
          <a:bodyPr>
            <a:normAutofit/>
          </a:bodyPr>
          <a:lstStyle/>
          <a:p>
            <a:pPr algn="just" eaLnBrk="1" hangingPunct="1"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 требований к работе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rgbClr val="FFCC00"/>
              </a:buClr>
              <a:buFont typeface="Wingdings" pitchFamily="2" charset="2"/>
              <a:buChar char="q"/>
              <a:defRPr/>
            </a:pP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Координационные и интеграционные механизмы 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rgbClr val="FFCC00"/>
              </a:buClr>
              <a:buFont typeface="Wingdings" pitchFamily="2" charset="2"/>
              <a:buChar char="q"/>
              <a:defRPr/>
            </a:pP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Общеорганизационные комплексные цели 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rgbClr val="FFCC00"/>
              </a:buClr>
              <a:buFont typeface="Wingdings" pitchFamily="2" charset="2"/>
              <a:buChar char="q"/>
              <a:defRPr/>
            </a:pP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системы вознаграждений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1052736"/>
            <a:ext cx="8291513" cy="5904185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скоординированное использование системы вознаграждений для поощрения тех, кто способствует осуществлению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общеорганизационных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целей, помогает людям понять, как им следует поступать в конфликтной ситуации, чтобы это соответствовало желаниям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AutoShape 2"/>
          <p:cNvSpPr>
            <a:spLocks noChangeArrowheads="1"/>
          </p:cNvSpPr>
          <p:nvPr/>
        </p:nvSpPr>
        <p:spPr bwMode="auto">
          <a:xfrm>
            <a:off x="2411413" y="549275"/>
            <a:ext cx="3744912" cy="1223963"/>
          </a:xfrm>
          <a:prstGeom prst="flowChartProcess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600" dirty="0">
                <a:latin typeface="Tahoma" pitchFamily="34" charset="0"/>
              </a:rPr>
              <a:t>Управление </a:t>
            </a:r>
          </a:p>
          <a:p>
            <a:pPr algn="ctr" eaLnBrk="1" hangingPunct="1"/>
            <a:r>
              <a:rPr lang="ru-RU" sz="2600" dirty="0">
                <a:latin typeface="Tahoma" pitchFamily="34" charset="0"/>
              </a:rPr>
              <a:t>межгрупповыми </a:t>
            </a:r>
          </a:p>
          <a:p>
            <a:pPr algn="ctr" eaLnBrk="1" hangingPunct="1"/>
            <a:r>
              <a:rPr lang="ru-RU" sz="2600" dirty="0">
                <a:latin typeface="Tahoma" pitchFamily="34" charset="0"/>
              </a:rPr>
              <a:t>конфликтами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79388" y="2276475"/>
            <a:ext cx="410527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методы профилактики </a:t>
            </a:r>
          </a:p>
          <a:p>
            <a:pPr algn="ctr" eaLnBrk="1" hangingPunct="1"/>
            <a:r>
              <a:rPr lang="ru-RU" sz="2400" dirty="0">
                <a:latin typeface="Tahoma" pitchFamily="34" charset="0"/>
              </a:rPr>
              <a:t>межгрупповых конфликтов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395288" y="3500438"/>
            <a:ext cx="3887787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разъяснение требований </a:t>
            </a:r>
          </a:p>
          <a:p>
            <a:pPr algn="ctr" eaLnBrk="1" hangingPunct="1"/>
            <a:r>
              <a:rPr lang="ru-RU" sz="2400" dirty="0">
                <a:latin typeface="Tahoma" pitchFamily="34" charset="0"/>
              </a:rPr>
              <a:t>и задач </a:t>
            </a:r>
          </a:p>
          <a:p>
            <a:pPr algn="ctr" eaLnBrk="1" hangingPunct="1"/>
            <a:r>
              <a:rPr lang="ru-RU" sz="2400" dirty="0">
                <a:latin typeface="Tahoma" pitchFamily="34" charset="0"/>
              </a:rPr>
              <a:t>деятельности групп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95288" y="4868863"/>
            <a:ext cx="38877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постановка комплексных</a:t>
            </a:r>
          </a:p>
          <a:p>
            <a:pPr algn="ctr" eaLnBrk="1" hangingPunct="1"/>
            <a:r>
              <a:rPr lang="ru-RU" sz="2400" dirty="0">
                <a:latin typeface="Tahoma" pitchFamily="34" charset="0"/>
              </a:rPr>
              <a:t> целей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395288" y="5876925"/>
            <a:ext cx="3887787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устранение объекта </a:t>
            </a:r>
          </a:p>
          <a:p>
            <a:pPr algn="ctr" eaLnBrk="1" hangingPunct="1"/>
            <a:r>
              <a:rPr lang="ru-RU" sz="2400" dirty="0">
                <a:latin typeface="Tahoma" pitchFamily="34" charset="0"/>
              </a:rPr>
              <a:t>конфликта</a:t>
            </a: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4643438" y="2276475"/>
            <a:ext cx="4321175" cy="7921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методы управления </a:t>
            </a:r>
          </a:p>
          <a:p>
            <a:pPr algn="ctr" eaLnBrk="1" hangingPunct="1"/>
            <a:r>
              <a:rPr lang="ru-RU" sz="2400" dirty="0">
                <a:latin typeface="Tahoma" pitchFamily="34" charset="0"/>
              </a:rPr>
              <a:t>межгрупповыми конфликтами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5003800" y="3500438"/>
            <a:ext cx="3887788" cy="11525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административные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5003800" y="4868863"/>
            <a:ext cx="3887788" cy="7921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межгрупповые формы </a:t>
            </a:r>
          </a:p>
          <a:p>
            <a:pPr algn="ctr" eaLnBrk="1" hangingPunct="1"/>
            <a:r>
              <a:rPr lang="ru-RU" sz="2400" dirty="0">
                <a:latin typeface="Tahoma" pitchFamily="34" charset="0"/>
              </a:rPr>
              <a:t>взаимодействия</a:t>
            </a: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5003800" y="5876925"/>
            <a:ext cx="3887788" cy="7921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dirty="0">
                <a:latin typeface="Tahoma" pitchFamily="34" charset="0"/>
              </a:rPr>
              <a:t>переговоры</a:t>
            </a:r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>
            <a:off x="4427538" y="17732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>
            <a:off x="1908175" y="1989138"/>
            <a:ext cx="540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41" name="Line 13"/>
          <p:cNvSpPr>
            <a:spLocks noChangeShapeType="1"/>
          </p:cNvSpPr>
          <p:nvPr/>
        </p:nvSpPr>
        <p:spPr bwMode="auto">
          <a:xfrm>
            <a:off x="1908175" y="19891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42" name="Line 14"/>
          <p:cNvSpPr>
            <a:spLocks noChangeShapeType="1"/>
          </p:cNvSpPr>
          <p:nvPr/>
        </p:nvSpPr>
        <p:spPr bwMode="auto">
          <a:xfrm>
            <a:off x="7308850" y="19891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43" name="Line 15"/>
          <p:cNvSpPr>
            <a:spLocks noChangeShapeType="1"/>
          </p:cNvSpPr>
          <p:nvPr/>
        </p:nvSpPr>
        <p:spPr bwMode="auto">
          <a:xfrm>
            <a:off x="4643438" y="3068638"/>
            <a:ext cx="0" cy="3240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44" name="Line 16"/>
          <p:cNvSpPr>
            <a:spLocks noChangeShapeType="1"/>
          </p:cNvSpPr>
          <p:nvPr/>
        </p:nvSpPr>
        <p:spPr bwMode="auto">
          <a:xfrm>
            <a:off x="4643438" y="40767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45" name="Line 17"/>
          <p:cNvSpPr>
            <a:spLocks noChangeShapeType="1"/>
          </p:cNvSpPr>
          <p:nvPr/>
        </p:nvSpPr>
        <p:spPr bwMode="auto">
          <a:xfrm>
            <a:off x="4643438" y="522922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46" name="Line 18"/>
          <p:cNvSpPr>
            <a:spLocks noChangeShapeType="1"/>
          </p:cNvSpPr>
          <p:nvPr/>
        </p:nvSpPr>
        <p:spPr bwMode="auto">
          <a:xfrm>
            <a:off x="4643438" y="630872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47" name="Line 19"/>
          <p:cNvSpPr>
            <a:spLocks noChangeShapeType="1"/>
          </p:cNvSpPr>
          <p:nvPr/>
        </p:nvSpPr>
        <p:spPr bwMode="auto">
          <a:xfrm>
            <a:off x="179388" y="3068638"/>
            <a:ext cx="0" cy="3313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48" name="Line 20"/>
          <p:cNvSpPr>
            <a:spLocks noChangeShapeType="1"/>
          </p:cNvSpPr>
          <p:nvPr/>
        </p:nvSpPr>
        <p:spPr bwMode="auto">
          <a:xfrm>
            <a:off x="179388" y="41497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49" name="Line 21"/>
          <p:cNvSpPr>
            <a:spLocks noChangeShapeType="1"/>
          </p:cNvSpPr>
          <p:nvPr/>
        </p:nvSpPr>
        <p:spPr bwMode="auto">
          <a:xfrm>
            <a:off x="179388" y="52292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3750" name="Line 22"/>
          <p:cNvSpPr>
            <a:spLocks noChangeShapeType="1"/>
          </p:cNvSpPr>
          <p:nvPr/>
        </p:nvSpPr>
        <p:spPr bwMode="auto">
          <a:xfrm>
            <a:off x="179388" y="63817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межгрупповыми конфликтами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2017713"/>
            <a:ext cx="8128000" cy="411480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профилактики межгрупповых конфликтов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представляют собой совокупность способов взаимодействия на группы, которая уменьшает вероятность возникновения межгрупповых конфликтов.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96488" y="116632"/>
            <a:ext cx="6589199" cy="12808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межгрупповыми конфликтами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97522"/>
            <a:ext cx="8703568" cy="4734991"/>
          </a:xfrm>
        </p:spPr>
        <p:txBody>
          <a:bodyPr>
            <a:no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 требований и задач деятельности групп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концентрирование внимания на особенностях решаемых задач при определении системы показателей:</a:t>
            </a:r>
          </a:p>
          <a:p>
            <a:pPr algn="just" eaLnBrk="1" hangingPunct="1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оценки результатов деятельности</a:t>
            </a:r>
          </a:p>
          <a:p>
            <a:pPr algn="just" eaLnBrk="1" hangingPunct="1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распределения заданий </a:t>
            </a:r>
          </a:p>
          <a:p>
            <a:pPr algn="just" eaLnBrk="1" hangingPunct="1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 между группами</a:t>
            </a:r>
          </a:p>
          <a:p>
            <a:pPr algn="just" eaLnBrk="1" hangingPunct="1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групповых потоков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260648"/>
            <a:ext cx="6589199" cy="12808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межгрупповыми конфликтами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773238"/>
            <a:ext cx="7921625" cy="4824412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комплексных целей перед подразделениями (достижение которых невозможно без из взаимного сотрудничества) позволяет:</a:t>
            </a:r>
          </a:p>
          <a:p>
            <a:pPr algn="just" eaLnBrk="1" hangingPunct="1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 сплотить группу</a:t>
            </a:r>
          </a:p>
          <a:p>
            <a:pPr algn="just" eaLnBrk="1" hangingPunct="1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устранению конфликтной ситуации НА ПЕРИОД СОВМЕСТНОЙ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объекта конфликта 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подведение одной из конфликтующих групп под отказ от объекта конфликта в пользу другой стороны.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648"/>
            <a:ext cx="7707312" cy="12808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межгрупповыми конфликтами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616744" y="1541538"/>
            <a:ext cx="8128000" cy="4114800"/>
          </a:xfrm>
        </p:spPr>
        <p:txBody>
          <a:bodyPr>
            <a:no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Административные методы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 использование ресурса власти руководителя для:</a:t>
            </a:r>
          </a:p>
          <a:p>
            <a:pPr algn="just" eaLnBrk="1" hangingPunct="1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состава групп</a:t>
            </a:r>
          </a:p>
          <a:p>
            <a:pPr algn="just" eaLnBrk="1" hangingPunct="1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вхождения в одну из конфликтующих групп в качестве наблюдателя</a:t>
            </a:r>
          </a:p>
          <a:p>
            <a:pPr algn="just" eaLnBrk="1" hangingPunct="1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переговоров с противоборствующими сторонами в качестве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посредника.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922840" cy="12808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межгрупповыми конфликтами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288665" y="1469530"/>
            <a:ext cx="8568630" cy="519983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Переговоры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набор тактических приемов, направленных на поиск взаимоприемлемого решения для конфликтующих сторон.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условиям возможности ведения переговоров относится:</a:t>
            </a:r>
          </a:p>
          <a:p>
            <a:pPr algn="just" eaLnBrk="1" hangingPunct="1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взаимозависимость конфликтующих сторон </a:t>
            </a:r>
          </a:p>
          <a:p>
            <a:pPr algn="just" eaLnBrk="1" hangingPunct="1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значительного перевеса в силе</a:t>
            </a:r>
          </a:p>
          <a:p>
            <a:pPr algn="just" eaLnBrk="1" hangingPunct="1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стадии развития конфликта возможностям переговоров</a:t>
            </a:r>
          </a:p>
          <a:p>
            <a:pPr algn="just" eaLnBrk="1" hangingPunct="1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сторон, реально имеющих принимать право в сложившейся ситуации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Как избежать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</a:rPr>
              <a:t>конфликтогенов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в процессе общения?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00808"/>
            <a:ext cx="8486775" cy="3697288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</a:rPr>
              <a:t>Быть аккуратными с неосторожными высказываниями (</a:t>
            </a:r>
            <a:r>
              <a:rPr lang="ru-RU" sz="2400" dirty="0" smtClean="0">
                <a:latin typeface="Times New Roman" pitchFamily="18" charset="0"/>
                <a:hlinkClick r:id="rId2" action="ppaction://hlinksldjump"/>
              </a:rPr>
              <a:t>в силу эскалации </a:t>
            </a:r>
            <a:r>
              <a:rPr lang="ru-RU" sz="2400" dirty="0" err="1" smtClean="0">
                <a:latin typeface="Times New Roman" pitchFamily="18" charset="0"/>
                <a:hlinkClick r:id="rId2" action="ppaction://hlinksldjump"/>
              </a:rPr>
              <a:t>конфликтогенов</a:t>
            </a:r>
            <a:r>
              <a:rPr lang="ru-RU" sz="2400" dirty="0" smtClean="0">
                <a:latin typeface="Times New Roman" pitchFamily="18" charset="0"/>
              </a:rPr>
              <a:t>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</a:rPr>
              <a:t>Проявлять ЭМПАТИЮ к собеседнику</a:t>
            </a:r>
          </a:p>
          <a:p>
            <a:pPr marL="1371600" lvl="2" indent="-457200" algn="just" eaLnBrk="1" hangingPunct="1">
              <a:buFontTx/>
              <a:buNone/>
            </a:pPr>
            <a:r>
              <a:rPr lang="ru-RU" sz="2400" b="1" dirty="0" err="1" smtClean="0">
                <a:latin typeface="Times New Roman" pitchFamily="18" charset="0"/>
              </a:rPr>
              <a:t>Эмпатия</a:t>
            </a:r>
            <a:r>
              <a:rPr lang="ru-RU" sz="2400" dirty="0" smtClean="0">
                <a:latin typeface="Times New Roman" pitchFamily="18" charset="0"/>
              </a:rPr>
              <a:t> – это механизм, который позволяет поставить себя на место другого человека, пережить схожие чувства, но отнюдь не гарантирует достижение такого же состояния.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854" y="4288528"/>
            <a:ext cx="3060457" cy="2219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571" y="-21913"/>
            <a:ext cx="8368858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конфликтов между руководителем 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подчиненным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286412"/>
          </a:xfrm>
        </p:spPr>
        <p:txBody>
          <a:bodyPr>
            <a:noAutofit/>
          </a:bodyPr>
          <a:lstStyle/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отбор специалистов в организацию;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мотивации к добросовестному труду;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справедливость и гласность в организации деятельности;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интересов всех лиц, которых затрагивает управленческое решение;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своевременное информирование людей по важным для них проблемам;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социально-психологической напряженности путем проведения совместного отдыха, в том числе с участием членов семей;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трудового взаимодействия по типу «сотрудничество»;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рационализация рабочего времени управленцев и исполнителей.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366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 разрешения конфликтов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628775"/>
            <a:ext cx="8424936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УКЛОНЕНИЕ (избегание)</a:t>
            </a: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СГЛАЖИВАНИЕ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приспособление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ПРИНУЖДЕНИЕ (подавление, конкуренция)</a:t>
            </a: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КОМПРОМИСС </a:t>
            </a: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CC00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 (сотрудничество)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5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49860" name="Rectangle 4"/>
          <p:cNvSpPr>
            <a:spLocks noChangeArrowheads="1"/>
          </p:cNvSpPr>
          <p:nvPr/>
        </p:nvSpPr>
        <p:spPr bwMode="auto">
          <a:xfrm>
            <a:off x="5092506" y="328614"/>
            <a:ext cx="3713045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 от конфликта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874" name="Text Box 18"/>
          <p:cNvSpPr txBox="1">
            <a:spLocks noChangeArrowheads="1"/>
          </p:cNvSpPr>
          <p:nvPr/>
        </p:nvSpPr>
        <p:spPr bwMode="auto">
          <a:xfrm>
            <a:off x="467544" y="632645"/>
            <a:ext cx="5688632" cy="617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03000"/>
              </a:lnSpc>
              <a:spcBef>
                <a:spcPts val="800"/>
              </a:spcBef>
              <a:buClr>
                <a:srgbClr val="4D81BD"/>
              </a:buClr>
              <a:buFont typeface="Century Gothic" pitchFamily="34" charset="0"/>
              <a:buChar char="•"/>
            </a:pPr>
            <a:r>
              <a:rPr lang="ru-RU" sz="2000" dirty="0">
                <a:solidFill>
                  <a:srgbClr val="4D81BD"/>
                </a:solidFill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 с отсутствием личной настойчивости и желания кооперироваться с другими по 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3000"/>
              </a:lnSpc>
              <a:spcBef>
                <a:spcPts val="800"/>
              </a:spcBef>
              <a:buClr>
                <a:srgbClr val="4D81BD"/>
              </a:buClr>
              <a:buFont typeface="Century Gothic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Налицо попытка стоять в стороне от конфликта, не брать на себя ответственность за разрешение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3000"/>
              </a:lnSpc>
              <a:spcBef>
                <a:spcPts val="800"/>
              </a:spcBef>
              <a:buClr>
                <a:srgbClr val="4D81BD"/>
              </a:buClr>
              <a:buFont typeface="Century Gothic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таком подходе в конфликте проигрывают обе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3000"/>
              </a:lnSpc>
              <a:spcBef>
                <a:spcPts val="800"/>
              </a:spcBef>
              <a:buClr>
                <a:srgbClr val="4D81BD"/>
              </a:buClr>
              <a:buFont typeface="Century Gothic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Такой стиль приводит к неодобрению бездействия со стороны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9876" name="Picture 20" descr="04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6517" y="3140076"/>
            <a:ext cx="249954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9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9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4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49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49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4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4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6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6175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0100" name="Rectangle 4"/>
          <p:cNvSpPr>
            <a:spLocks noChangeArrowheads="1"/>
          </p:cNvSpPr>
          <p:nvPr/>
        </p:nvSpPr>
        <p:spPr bwMode="auto">
          <a:xfrm>
            <a:off x="1514965" y="328613"/>
            <a:ext cx="7177769" cy="14487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 от конфликта целесообразно применять в случае: </a:t>
            </a:r>
          </a:p>
          <a:p>
            <a:pPr marL="342900" indent="-342900"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solidFill>
                  <a:srgbClr val="95C7D7"/>
                </a:solidFill>
                <a:latin typeface="Century Gothic" pitchFamily="34" charset="0"/>
              </a:rPr>
              <a:t> </a:t>
            </a:r>
            <a:endParaRPr lang="en-GB" sz="3200" b="1" dirty="0">
              <a:solidFill>
                <a:srgbClr val="95C7D7"/>
              </a:solidFill>
              <a:latin typeface="Century Gothic" pitchFamily="34" charset="0"/>
            </a:endParaRP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395537" y="1341438"/>
            <a:ext cx="816387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200" dirty="0">
                <a:solidFill>
                  <a:srgbClr val="4D81BD"/>
                </a:solidFill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банальности проблемы, лежащей в основе конфликта</a:t>
            </a:r>
          </a:p>
          <a:p>
            <a:pPr algn="just">
              <a:buClr>
                <a:srgbClr val="4D81BD"/>
              </a:buClr>
              <a:buFontTx/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наличия более важных проблем, требующих своего решения </a:t>
            </a: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потребности выбирать время для сбора необходимой информации и ухода от принятия немедленного решения </a:t>
            </a: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подключения других сил для разрешения конфликта </a:t>
            </a: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наличия страха перед противоположной стороной или надвигающимся конфликтом </a:t>
            </a:r>
          </a:p>
          <a:p>
            <a:endParaRPr lang="ru-RU" sz="2200" dirty="0">
              <a:solidFill>
                <a:srgbClr val="4D81B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60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60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60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60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60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7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51908" name="Rectangle 4"/>
          <p:cNvSpPr>
            <a:spLocks noChangeArrowheads="1"/>
          </p:cNvSpPr>
          <p:nvPr/>
        </p:nvSpPr>
        <p:spPr bwMode="auto">
          <a:xfrm>
            <a:off x="7108762" y="328614"/>
            <a:ext cx="1696789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Уступка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922" name="Text Box 18"/>
          <p:cNvSpPr txBox="1">
            <a:spLocks noChangeArrowheads="1"/>
          </p:cNvSpPr>
          <p:nvPr/>
        </p:nvSpPr>
        <p:spPr bwMode="auto">
          <a:xfrm>
            <a:off x="395535" y="649057"/>
            <a:ext cx="500803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4D81BD"/>
              </a:buClr>
              <a:buFont typeface="Calibri" charset="0"/>
              <a:buChar char="•"/>
            </a:pPr>
            <a:r>
              <a:rPr lang="ru-RU" sz="2000" dirty="0">
                <a:solidFill>
                  <a:srgbClr val="4D81BD"/>
                </a:solidFill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Побуждает войти в положение другой стороны</a:t>
            </a:r>
          </a:p>
          <a:p>
            <a:pPr>
              <a:buClr>
                <a:srgbClr val="4D81BD"/>
              </a:buClr>
              <a:buFont typeface="Calibri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 typeface="Calibri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Принесение в жертву собственных интересов ради интересов другой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 typeface="Calibri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 typeface="Calibri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 основе лежит стремление кооперироваться с другими, но без внесения в эту кооперацию своего сильного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1923" name="Picture 19" descr="04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03573" y="2077033"/>
            <a:ext cx="3722946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5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51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5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51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8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2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6175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1116444" y="328613"/>
            <a:ext cx="7576290" cy="956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уступки в конфликте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 применять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случае: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>
            <a:off x="395536" y="1195607"/>
            <a:ext cx="8496943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400" dirty="0">
                <a:solidFill>
                  <a:srgbClr val="4D81BD"/>
                </a:solidFill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 обнаруживает свою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неправоту,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 столкновения более важен для другой стороны, а не для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вас,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необходима минимизация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потери,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превосходство явно на другой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стороне,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проигрываете,</a:t>
            </a: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гармония и стабильность особо важны.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6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62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62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62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621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9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53956" name="Rectangle 4"/>
          <p:cNvSpPr>
            <a:spLocks noChangeArrowheads="1"/>
          </p:cNvSpPr>
          <p:nvPr/>
        </p:nvSpPr>
        <p:spPr bwMode="auto">
          <a:xfrm>
            <a:off x="5647402" y="328614"/>
            <a:ext cx="3158149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Доминирование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3970" name="Text Box 18"/>
          <p:cNvSpPr txBox="1">
            <a:spLocks noChangeArrowheads="1"/>
          </p:cNvSpPr>
          <p:nvPr/>
        </p:nvSpPr>
        <p:spPr bwMode="auto">
          <a:xfrm>
            <a:off x="683568" y="328614"/>
            <a:ext cx="4963834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конфликта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силой.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большой личной вовлеченностью и заинтересованностью в разрешении конфликта, но без учета позиций другой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«выигрыш – проигрыш»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межличностном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конфликте.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применения данного стиля необходимо обладать властью или физическими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преимуществами.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3972" name="Picture 20" descr="32копирова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8437" y="1916114"/>
            <a:ext cx="2870228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53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53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53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539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539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6325920" y="328614"/>
            <a:ext cx="2479631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Компромисс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18" name="Text Box 18"/>
          <p:cNvSpPr txBox="1">
            <a:spLocks noChangeArrowheads="1"/>
          </p:cNvSpPr>
          <p:nvPr/>
        </p:nvSpPr>
        <p:spPr bwMode="auto">
          <a:xfrm>
            <a:off x="395536" y="602023"/>
            <a:ext cx="50405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000" dirty="0">
                <a:solidFill>
                  <a:srgbClr val="4D81BD"/>
                </a:solidFill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Умеренный учет интересов каждой из сторон, а отсюда и необходимость идти на определенные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уступки.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Непроигрыш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непроигрыш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достичь быстрого разрешения конфликта, особенно в случаях, когда одна из сторон имеет явное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19" name="Picture 19" descr="0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9035" y="3068639"/>
            <a:ext cx="3189631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5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5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5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560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6175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1315705" y="328613"/>
            <a:ext cx="7377029" cy="956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компромисса целесообразно применять в случае: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auto">
          <a:xfrm>
            <a:off x="467544" y="1557339"/>
            <a:ext cx="84244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4D81BD"/>
              </a:buClr>
              <a:buFontTx/>
              <a:buChar char="•"/>
            </a:pPr>
            <a:r>
              <a:rPr lang="ru-RU" sz="2000" dirty="0">
                <a:solidFill>
                  <a:srgbClr val="4D81BD"/>
                </a:solidFill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конфликта достаточно важны, но не стоят больших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усилий.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Tx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Имеются условия для достижения целесообразных решений в условиях дефицита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Tx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Имеется выход из конфликта в условиях, когда сотрудничество или соперничество не дают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успеха.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Tx/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Стороны обладают достаточным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временем.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Tx/>
              <a:buChar char="•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Tx/>
              <a:buChar char="•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ресурсы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ограничены.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 typeface="Wingdings" pitchFamily="2" charset="2"/>
              <a:buNone/>
            </a:pPr>
            <a:endParaRPr lang="ru-RU" sz="2400" dirty="0">
              <a:solidFill>
                <a:srgbClr val="4D81B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64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64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64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64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64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64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12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2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0898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58052" name="Rectangle 4"/>
          <p:cNvSpPr>
            <a:spLocks noChangeArrowheads="1"/>
          </p:cNvSpPr>
          <p:nvPr/>
        </p:nvSpPr>
        <p:spPr bwMode="auto">
          <a:xfrm>
            <a:off x="5609121" y="328614"/>
            <a:ext cx="3196429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8066" name="Text Box 18"/>
          <p:cNvSpPr txBox="1">
            <a:spLocks noChangeArrowheads="1"/>
          </p:cNvSpPr>
          <p:nvPr/>
        </p:nvSpPr>
        <p:spPr bwMode="auto">
          <a:xfrm>
            <a:off x="539552" y="793872"/>
            <a:ext cx="557891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000" dirty="0">
                <a:solidFill>
                  <a:srgbClr val="4D81BD"/>
                </a:solidFill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высокой степенью личной вовлеченности в него так и сильным желанием кооперировать свои усилия с другими для разрешения межличностного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Выигрывают обе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 typeface="Calibri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Участники считают, что каждый участник конфликта имеет равные права при его разрешении и точка зрения каждого имеет право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существование.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8067" name="Picture 19" descr="08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8466" y="2349500"/>
            <a:ext cx="265778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58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5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5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5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8" name="AutoShape 103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Hom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332656"/>
            <a:ext cx="5763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конфликтогенных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2247" y="1269995"/>
            <a:ext cx="899564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превосходству (хвастовство; категоричность и подшучивание; навязывание советов др.)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агрессии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эгоизма (преобладание личных интересов)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Открытое недоверие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Неблагоприятное стечение обстоятельств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Перебивание собеседника, принижение его значимости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Подчеркивание различий между собой и собеседником не в его пользу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 нежелание признавать свои ошибки или чью-то правоту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навязывание своей точки зрения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Неискренность в суждениях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Резкое увеличение темпа беседы и неожиданное ее окончание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выслушать и понять точку зрения другого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www.bitobe.ru</a:t>
            </a:r>
          </a:p>
        </p:txBody>
      </p:sp>
      <p:pic>
        <p:nvPicPr>
          <p:cNvPr id="13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569" y="1"/>
            <a:ext cx="7252491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6175" y="6524626"/>
            <a:ext cx="7252491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244" name="Rectangle 4"/>
          <p:cNvSpPr>
            <a:spLocks noChangeArrowheads="1"/>
          </p:cNvSpPr>
          <p:nvPr/>
        </p:nvSpPr>
        <p:spPr bwMode="auto">
          <a:xfrm>
            <a:off x="899592" y="288926"/>
            <a:ext cx="8136904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сотрудничества </a:t>
            </a:r>
          </a:p>
          <a:p>
            <a:pPr marL="342900" indent="-342900"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 применять </a:t>
            </a:r>
          </a:p>
          <a:p>
            <a:pPr marL="342900" indent="-342900" algn="r">
              <a:lnSpc>
                <a:spcPct val="100000"/>
              </a:lnSpc>
              <a:buClr>
                <a:srgbClr val="95BFD7"/>
              </a:buClr>
              <a:buFont typeface="Century Gothic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случае: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539552" y="2060576"/>
            <a:ext cx="849694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400" dirty="0">
                <a:solidFill>
                  <a:srgbClr val="4D81BD"/>
                </a:solidFill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выработки интегративного решения, когда проблемы обеих сторон очень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одна из сторон нуждается в выяснении своих целей в данном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4D81BD"/>
              </a:buClr>
              <a:buFontTx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Clr>
                <a:srgbClr val="4D81BD"/>
              </a:buClr>
              <a:buFontTx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имеется достаточно времени для поиска альтернативы, удовлетворяющей интересы обеих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D81BD"/>
              </a:buClr>
              <a:buFont typeface="Wingdings" pitchFamily="2" charset="2"/>
              <a:buNone/>
            </a:pPr>
            <a:endParaRPr lang="ru-RU" sz="2400" dirty="0">
              <a:solidFill>
                <a:srgbClr val="4D81BD"/>
              </a:solidFill>
            </a:endParaRPr>
          </a:p>
          <a:p>
            <a:pPr>
              <a:buClr>
                <a:srgbClr val="4D81BD"/>
              </a:buClr>
              <a:buFont typeface="Wingdings" pitchFamily="2" charset="2"/>
              <a:buNone/>
            </a:pPr>
            <a:endParaRPr lang="ru-RU" sz="2000" dirty="0">
              <a:solidFill>
                <a:srgbClr val="4D81BD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66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66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66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66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5968" y="116632"/>
            <a:ext cx="7850832" cy="128089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по использованию стиля «РЕШЕНИЕ ПРОБЛЕМЫ»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Сосредоточьте внимание на проблеме, а не на личных качествах другой стороны.</a:t>
            </a: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атмосферу доверия, увеличив взаимное влияние и обмен информацией.</a:t>
            </a: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общения создайте положительное отношение друг к другу, проявляя симпатию и выслушивая мнение другой стороны.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332656"/>
            <a:ext cx="49441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</a:t>
            </a:r>
            <a:r>
              <a:rPr lang="ru-RU" dirty="0"/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582341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ценностях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Участники деятельности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наделяют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для себя определенным ценностным смыслом (зачем, ради чего, что главное). Возникающие противоречия часто касаются именно ценностей деятельности.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Различие в целях.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внутри одной организации или отдельные личности как известно могут преследовать собственные цели, не совпадающие с целями других участников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563825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Различия в способах достижения цели.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Участники совместной деятельности могут иметь различные взгляды на пути и способы достижения цели.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defTabSz="914400"/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Неудовлетворительные коммуникации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Конфликты в педагогической среде часто связанны с неудовлетворительными коммуникациями («почему мне не сообщили вовремя?», «я не знал об изменениях в расписании» и т.д.). Плохая коммуникация препятствует управлению конфликтами.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defTabSz="914400"/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Взаимозависимость.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Возможность возникновения конфликта существует везде, где один человек (или группа) зависит от другого человека (или группы) в решении какой-либо задачи.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119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24744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Распределение ресурсов.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Даже в самых крупных и богатых организациях ресурсы всегда ограниченны. Время, деньги, помещение, оборудование – все это ресурсы, необходимые для выполнения работы. Необходимость что-то распределять практически неизбежно ведет к конфликтам, потому что люди всегда хотят получить больше и собственные желания всегда кажутся более обоснованными.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/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Различия в психологических особенностях.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Не следует считать ее главной причиной, но и игнорировать роль психологических особенностей тоже нельзя. Каждый человек обладает определенным темпераментом, характером, потребностями, установками, привычками. Порой эти различия участников деятельности могут осложнять взаимодействие.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31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477</TotalTime>
  <Words>3128</Words>
  <Application>Microsoft Office PowerPoint</Application>
  <PresentationFormat>Экран (4:3)</PresentationFormat>
  <Paragraphs>442</Paragraphs>
  <Slides>61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73" baseType="lpstr">
      <vt:lpstr>Arial</vt:lpstr>
      <vt:lpstr>Arial Black</vt:lpstr>
      <vt:lpstr>Book Antiqua</vt:lpstr>
      <vt:lpstr>Calibri</vt:lpstr>
      <vt:lpstr>Century Gothic</vt:lpstr>
      <vt:lpstr>Garamond</vt:lpstr>
      <vt:lpstr>メイリオ</vt:lpstr>
      <vt:lpstr>Tahoma</vt:lpstr>
      <vt:lpstr>Times New Roman</vt:lpstr>
      <vt:lpstr>Wingdings</vt:lpstr>
      <vt:lpstr>Wingdings 3</vt:lpstr>
      <vt:lpstr>Легкий дым</vt:lpstr>
      <vt:lpstr>Конфликты в организации: содержание и методы разрешения</vt:lpstr>
      <vt:lpstr>Презентация PowerPoint</vt:lpstr>
      <vt:lpstr>1. Сущность конфликтов</vt:lpstr>
      <vt:lpstr>Презентация PowerPoint</vt:lpstr>
      <vt:lpstr>Как избежать конфликтогенов в процессе общения?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Формулы конфликта</vt:lpstr>
      <vt:lpstr>Подходы к оценке конфликтов</vt:lpstr>
      <vt:lpstr>Подходы к оценке конфликтов</vt:lpstr>
      <vt:lpstr>Подходы к пониманию конфликта</vt:lpstr>
      <vt:lpstr>Презентация PowerPoint</vt:lpstr>
      <vt:lpstr>Последствия конфликта </vt:lpstr>
      <vt:lpstr>Последствия конфликтов для организации  Дисфункциональные</vt:lpstr>
      <vt:lpstr>Последствия конфликта</vt:lpstr>
      <vt:lpstr>Последствия конфликтов для организации  Функциональные</vt:lpstr>
      <vt:lpstr>Презентация PowerPoint</vt:lpstr>
      <vt:lpstr>Необъективность руководителя </vt:lpstr>
      <vt:lpstr>Необъективность руководителя</vt:lpstr>
      <vt:lpstr>Классификация конфликтов по характеру причин</vt:lpstr>
      <vt:lpstr>Конфликтность инновации</vt:lpstr>
      <vt:lpstr>Классификация Льюиса Коузера</vt:lpstr>
      <vt:lpstr>Участники конфликта</vt:lpstr>
      <vt:lpstr>Чтобы точно описать конфликт, надо:</vt:lpstr>
      <vt:lpstr>Стадии конфликта</vt:lpstr>
      <vt:lpstr>Презентация PowerPoint</vt:lpstr>
      <vt:lpstr>Презентация PowerPoint</vt:lpstr>
      <vt:lpstr>Презентация PowerPoint</vt:lpstr>
      <vt:lpstr>Методы управления конфликтами</vt:lpstr>
      <vt:lpstr>Способы и правила разрешения конфликтов   Для устранения конфликтов используют : </vt:lpstr>
      <vt:lpstr>Структурные методы</vt:lpstr>
      <vt:lpstr>Систематическое скоординированное использование системы вознаграждений для поощрения тех, кто способствует осуществлению общеорганизационных целей, помогает людям понять, как им следует поступать в конфликтной ситуации, чтобы это соответствовало желаниям руководства.</vt:lpstr>
      <vt:lpstr>Презентация PowerPoint</vt:lpstr>
      <vt:lpstr>Управление межгрупповыми конфликтами</vt:lpstr>
      <vt:lpstr>Управление межгрупповыми конфликтами</vt:lpstr>
      <vt:lpstr>Управление межгрупповыми конфликтами</vt:lpstr>
      <vt:lpstr>Управление межгрупповыми конфликтами</vt:lpstr>
      <vt:lpstr>Управление межгрупповыми конфликтами</vt:lpstr>
      <vt:lpstr> Предупреждение конфликтов между руководителем и подчиненным </vt:lpstr>
      <vt:lpstr>Межличностные стили разрешения конфликтов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Предложения по использованию стиля «РЕШЕНИЕ ПРОБЛЕМЫ»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4. Конфликты в организации: профилактика и методы разрешения</dc:title>
  <dc:creator>Марина</dc:creator>
  <cp:lastModifiedBy>Пользователь Windows</cp:lastModifiedBy>
  <cp:revision>41</cp:revision>
  <dcterms:created xsi:type="dcterms:W3CDTF">2013-01-26T16:59:58Z</dcterms:created>
  <dcterms:modified xsi:type="dcterms:W3CDTF">2019-04-14T06:25:03Z</dcterms:modified>
</cp:coreProperties>
</file>