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1" r:id="rId35"/>
    <p:sldId id="290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3CCF8C-D961-44BF-8BA3-ADC3C2610ED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BCA1EEC-8EED-4C89-B9BC-0CDED7F09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72407" cy="1008556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Лексикология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275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1944334" cy="74515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88832" cy="42038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Итак, слова бывают</a:t>
            </a:r>
          </a:p>
          <a:p>
            <a:pPr marL="68580" indent="0" algn="ctr">
              <a:buNone/>
            </a:pPr>
            <a:endParaRPr lang="ru-RU" sz="2800" dirty="0">
              <a:latin typeface="Calibri" panose="020F0502020204030204" pitchFamily="34" charset="0"/>
            </a:endParaRPr>
          </a:p>
          <a:p>
            <a:pPr marL="68580" indent="0" algn="ctr">
              <a:buNone/>
            </a:pPr>
            <a:endParaRPr lang="ru-RU" sz="2800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3200" b="1" dirty="0" smtClean="0">
                <a:latin typeface="Calibri" panose="020F0502020204030204" pitchFamily="34" charset="0"/>
              </a:rPr>
              <a:t>однозначными</a:t>
            </a:r>
            <a:r>
              <a:rPr lang="ru-RU" sz="3200" dirty="0" smtClean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           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многозначными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56710" y="2132856"/>
            <a:ext cx="2039226" cy="108012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20072" y="2132856"/>
            <a:ext cx="2232248" cy="108012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269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2088350" cy="88916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776864" cy="504056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Многозначные слова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имеют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прямые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переносные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значения. 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Выделяют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главное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(основное, исходное,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первичное - прямое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 значение слова 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производные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(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переносные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 значения.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Переносное значение возникает у слова в результате переноса наименования (внешней звуковой оболочки слова) с одного предмета действительности на другой: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золотое кольцо – золотые руки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открыть окно – открыть душу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71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0405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1. </a:t>
            </a:r>
            <a:r>
              <a:rPr lang="ru-RU" sz="2800" b="1" dirty="0" smtClean="0">
                <a:latin typeface="Calibri" panose="020F0502020204030204" pitchFamily="34" charset="0"/>
              </a:rPr>
              <a:t>Определите лексическое значение слов.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Беллетристика, иерархия, иллюминация, ландшафт, свежий, ветер, дом.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2. </a:t>
            </a:r>
            <a:r>
              <a:rPr lang="ru-RU" sz="2800" b="1" dirty="0" smtClean="0">
                <a:latin typeface="Calibri" panose="020F0502020204030204" pitchFamily="34" charset="0"/>
              </a:rPr>
              <a:t>Определите грамматическое значение слов.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Городской, (на) реке, приготовьте, завершила.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3</a:t>
            </a:r>
            <a:r>
              <a:rPr lang="ru-RU" sz="2800" b="1" dirty="0" smtClean="0">
                <a:latin typeface="Calibri" panose="020F0502020204030204" pitchFamily="34" charset="0"/>
              </a:rPr>
              <a:t>. Назовите однозначные слова.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Синонимы, весна, ясность, лететь, суффикс, гипотенуза, жизнь, умение, цилиндр, окружность, корабль, любовь, фонетика.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2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0405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4. </a:t>
            </a:r>
            <a:r>
              <a:rPr lang="ru-RU" sz="2800" b="1" dirty="0" smtClean="0">
                <a:latin typeface="Calibri" panose="020F0502020204030204" pitchFamily="34" charset="0"/>
              </a:rPr>
              <a:t>Назовите словосочетания, в которых  слова употреблены в переносном значении.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Старуха зима, лисья хитрость, заячий хвост, железный занавес, стальные нервы, хрустальный бокал, медный таз, хрустальный голос, изумрудное ожерелье, вишнёвое варенье, изумрудные листочки, медвежьи зубы, жемчужные зубы.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765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2592406" cy="88916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Омонимы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704856" cy="4752528"/>
          </a:xfrm>
        </p:spPr>
        <p:txBody>
          <a:bodyPr>
            <a:normAutofit/>
          </a:bodyPr>
          <a:lstStyle/>
          <a:p>
            <a:pPr marL="68580" lvl="0" indent="0">
              <a:buClr>
                <a:srgbClr val="94C600"/>
              </a:buClr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Основной вид омонимов – </a:t>
            </a:r>
            <a:r>
              <a:rPr lang="ru-RU" sz="2800" b="1" dirty="0" smtClean="0">
                <a:latin typeface="Calibri" panose="020F0502020204030204" pitchFamily="34" charset="0"/>
              </a:rPr>
              <a:t>лексические омонимы</a:t>
            </a:r>
            <a:r>
              <a:rPr lang="ru-RU" sz="2800" dirty="0" smtClean="0">
                <a:latin typeface="Calibri" panose="020F0502020204030204" pitchFamily="34" charset="0"/>
              </a:rPr>
              <a:t>, слова одной и той же части речи, имеющие одинаковое </a:t>
            </a:r>
            <a:r>
              <a:rPr lang="ru-RU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звучание, </a:t>
            </a:r>
            <a:r>
              <a:rPr lang="ru-RU" sz="2800" dirty="0" smtClean="0">
                <a:latin typeface="Calibri" panose="020F0502020204030204" pitchFamily="34" charset="0"/>
              </a:rPr>
              <a:t>написание, грамматическое оформление</a:t>
            </a:r>
            <a:r>
              <a:rPr lang="ru-RU" sz="2800" smtClean="0">
                <a:latin typeface="Calibri" panose="020F0502020204030204" pitchFamily="34" charset="0"/>
              </a:rPr>
              <a:t>, но </a:t>
            </a:r>
            <a:r>
              <a:rPr lang="ru-RU" sz="2800" dirty="0" smtClean="0">
                <a:latin typeface="Calibri" panose="020F0502020204030204" pitchFamily="34" charset="0"/>
              </a:rPr>
              <a:t>разное значение.</a:t>
            </a:r>
          </a:p>
          <a:p>
            <a:pPr marL="68580" lvl="0" indent="0" algn="ctr">
              <a:buClr>
                <a:srgbClr val="94C600"/>
              </a:buClr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гриф </a:t>
            </a:r>
            <a:r>
              <a:rPr lang="ru-RU" sz="2800" i="1" dirty="0" smtClean="0">
                <a:latin typeface="Calibri" panose="020F0502020204030204" pitchFamily="34" charset="0"/>
              </a:rPr>
              <a:t>(птица) </a:t>
            </a:r>
            <a:r>
              <a:rPr lang="ru-RU" sz="2800" b="1" i="1" dirty="0" smtClean="0">
                <a:latin typeface="Calibri" panose="020F0502020204030204" pitchFamily="34" charset="0"/>
              </a:rPr>
              <a:t>– гриф </a:t>
            </a:r>
            <a:r>
              <a:rPr lang="ru-RU" sz="2800" i="1" dirty="0" smtClean="0">
                <a:latin typeface="Calibri" panose="020F0502020204030204" pitchFamily="34" charset="0"/>
              </a:rPr>
              <a:t>(печать) </a:t>
            </a:r>
            <a:r>
              <a:rPr lang="ru-RU" sz="2800" b="1" i="1" dirty="0" smtClean="0">
                <a:latin typeface="Calibri" panose="020F0502020204030204" pitchFamily="34" charset="0"/>
              </a:rPr>
              <a:t>– гриф </a:t>
            </a:r>
            <a:r>
              <a:rPr lang="ru-RU" sz="2800" i="1" dirty="0" smtClean="0">
                <a:latin typeface="Calibri" panose="020F0502020204030204" pitchFamily="34" charset="0"/>
              </a:rPr>
              <a:t>(гитары)</a:t>
            </a:r>
          </a:p>
          <a:p>
            <a:pPr marL="68580" lvl="0" indent="0" algn="ctr">
              <a:buClr>
                <a:srgbClr val="94C600"/>
              </a:buClr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мешать </a:t>
            </a:r>
            <a:r>
              <a:rPr lang="ru-RU" sz="2800" i="1" dirty="0" smtClean="0">
                <a:latin typeface="Calibri" panose="020F0502020204030204" pitchFamily="34" charset="0"/>
              </a:rPr>
              <a:t>(перемешивать) </a:t>
            </a:r>
            <a:r>
              <a:rPr lang="ru-RU" sz="2800" b="1" i="1" dirty="0" smtClean="0">
                <a:latin typeface="Calibri" panose="020F0502020204030204" pitchFamily="34" charset="0"/>
              </a:rPr>
              <a:t>– мешать </a:t>
            </a:r>
            <a:r>
              <a:rPr lang="ru-RU" sz="2800" i="1" dirty="0" smtClean="0">
                <a:latin typeface="Calibri" panose="020F0502020204030204" pitchFamily="34" charset="0"/>
              </a:rPr>
              <a:t>(быть помехой) </a:t>
            </a:r>
          </a:p>
          <a:p>
            <a:pPr marL="68580" lvl="0" indent="0" algn="ctr">
              <a:buClr>
                <a:srgbClr val="94C600"/>
              </a:buClr>
              <a:buNone/>
            </a:pPr>
            <a:endParaRPr lang="ru-RU" sz="28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2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Омонимы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Фонетические омонимы </a:t>
            </a:r>
            <a:r>
              <a:rPr lang="ru-RU" sz="2800" dirty="0" smtClean="0">
                <a:latin typeface="Calibri" panose="020F0502020204030204" pitchFamily="34" charset="0"/>
              </a:rPr>
              <a:t>(</a:t>
            </a:r>
            <a:r>
              <a:rPr lang="ru-RU" sz="2800" b="1" i="1" dirty="0" smtClean="0">
                <a:latin typeface="Calibri" panose="020F0502020204030204" pitchFamily="34" charset="0"/>
              </a:rPr>
              <a:t>омофоны</a:t>
            </a:r>
            <a:r>
              <a:rPr lang="ru-RU" sz="2800" dirty="0" smtClean="0">
                <a:latin typeface="Calibri" panose="020F0502020204030204" pitchFamily="34" charset="0"/>
              </a:rPr>
              <a:t>) различно пишутся, но одинаково произносятся:</a:t>
            </a:r>
          </a:p>
          <a:p>
            <a:pPr marL="68580" indent="0" algn="ctr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код – кот, пруд – прут.</a:t>
            </a:r>
          </a:p>
          <a:p>
            <a:pPr marL="68580" indent="0">
              <a:buNone/>
            </a:pPr>
            <a:endParaRPr lang="ru-RU" sz="2800" b="1" i="1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Грамматические омонимы</a:t>
            </a:r>
            <a:r>
              <a:rPr lang="ru-RU" sz="2800" i="1" dirty="0" smtClean="0">
                <a:latin typeface="Calibri" panose="020F0502020204030204" pitchFamily="34" charset="0"/>
              </a:rPr>
              <a:t> (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омоформы</a:t>
            </a:r>
            <a:r>
              <a:rPr lang="ru-RU" sz="2800" i="1" dirty="0" smtClean="0">
                <a:latin typeface="Calibri" panose="020F0502020204030204" pitchFamily="34" charset="0"/>
              </a:rPr>
              <a:t>) – </a:t>
            </a:r>
            <a:r>
              <a:rPr lang="ru-RU" sz="2800" dirty="0" smtClean="0">
                <a:latin typeface="Calibri" panose="020F0502020204030204" pitchFamily="34" charset="0"/>
              </a:rPr>
              <a:t>разные слова, совпадающие в отдельных грамматических формах, например,</a:t>
            </a:r>
          </a:p>
          <a:p>
            <a:pPr marL="68580" indent="0">
              <a:buNone/>
            </a:pPr>
            <a:r>
              <a:rPr lang="ru-RU" sz="2800" i="1" dirty="0" smtClean="0">
                <a:latin typeface="Calibri" panose="020F0502020204030204" pitchFamily="34" charset="0"/>
              </a:rPr>
              <a:t>лететь</a:t>
            </a:r>
            <a:r>
              <a:rPr lang="ru-RU" sz="2800" dirty="0" smtClean="0">
                <a:latin typeface="Calibri" panose="020F0502020204030204" pitchFamily="34" charset="0"/>
              </a:rPr>
              <a:t> и </a:t>
            </a:r>
            <a:r>
              <a:rPr lang="ru-RU" sz="2800" i="1" dirty="0" smtClean="0">
                <a:latin typeface="Calibri" panose="020F0502020204030204" pitchFamily="34" charset="0"/>
              </a:rPr>
              <a:t>лечить</a:t>
            </a:r>
            <a:r>
              <a:rPr lang="ru-RU" sz="2800" dirty="0" smtClean="0">
                <a:latin typeface="Calibri" panose="020F0502020204030204" pitchFamily="34" charset="0"/>
              </a:rPr>
              <a:t> совпадают в форме 1л., </a:t>
            </a:r>
            <a:r>
              <a:rPr lang="ru-RU" sz="2800" dirty="0" err="1" smtClean="0">
                <a:latin typeface="Calibri" panose="020F0502020204030204" pitchFamily="34" charset="0"/>
              </a:rPr>
              <a:t>ед.ч</a:t>
            </a:r>
            <a:r>
              <a:rPr lang="ru-RU" sz="2800" dirty="0" smtClean="0">
                <a:latin typeface="Calibri" panose="020F0502020204030204" pitchFamily="34" charset="0"/>
              </a:rPr>
              <a:t>., </a:t>
            </a:r>
            <a:r>
              <a:rPr lang="ru-RU" sz="2800" dirty="0" err="1" smtClean="0">
                <a:latin typeface="Calibri" panose="020F0502020204030204" pitchFamily="34" charset="0"/>
              </a:rPr>
              <a:t>наст.вр</a:t>
            </a:r>
            <a:r>
              <a:rPr lang="ru-RU" sz="2800" dirty="0" smtClean="0">
                <a:latin typeface="Calibri" panose="020F0502020204030204" pitchFamily="34" charset="0"/>
              </a:rPr>
              <a:t>. - </a:t>
            </a:r>
            <a:r>
              <a:rPr lang="ru-RU" sz="2800" b="1" i="1" dirty="0" smtClean="0">
                <a:latin typeface="Calibri" panose="020F0502020204030204" pitchFamily="34" charset="0"/>
              </a:rPr>
              <a:t>лечу</a:t>
            </a:r>
            <a:endParaRPr lang="ru-RU" sz="28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176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Омонимы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Графические омонимы </a:t>
            </a:r>
            <a:r>
              <a:rPr lang="ru-RU" sz="2800" dirty="0" smtClean="0">
                <a:latin typeface="Calibri" panose="020F0502020204030204" pitchFamily="34" charset="0"/>
              </a:rPr>
              <a:t>(</a:t>
            </a:r>
            <a:r>
              <a:rPr lang="ru-RU" sz="2800" b="1" i="1" dirty="0" smtClean="0">
                <a:latin typeface="Calibri" panose="020F0502020204030204" pitchFamily="34" charset="0"/>
              </a:rPr>
              <a:t>омографы</a:t>
            </a:r>
            <a:r>
              <a:rPr lang="ru-RU" sz="2800" dirty="0" smtClean="0">
                <a:latin typeface="Calibri" panose="020F0502020204030204" pitchFamily="34" charset="0"/>
              </a:rPr>
              <a:t>) – слова, одинаково </a:t>
            </a:r>
            <a:r>
              <a:rPr lang="ru-RU" sz="2800" dirty="0" err="1" smtClean="0">
                <a:latin typeface="Calibri" panose="020F0502020204030204" pitchFamily="34" charset="0"/>
              </a:rPr>
              <a:t>пишущиеся</a:t>
            </a:r>
            <a:r>
              <a:rPr lang="ru-RU" sz="2800" dirty="0" smtClean="0">
                <a:latin typeface="Calibri" panose="020F0502020204030204" pitchFamily="34" charset="0"/>
              </a:rPr>
              <a:t>, но различно </a:t>
            </a:r>
            <a:r>
              <a:rPr lang="ru-RU" sz="2800" dirty="0" err="1" smtClean="0">
                <a:latin typeface="Calibri" panose="020F0502020204030204" pitchFamily="34" charset="0"/>
              </a:rPr>
              <a:t>произносящиеся</a:t>
            </a:r>
            <a:r>
              <a:rPr lang="ru-RU" sz="2800" dirty="0" smtClean="0">
                <a:latin typeface="Calibri" panose="020F0502020204030204" pitchFamily="34" charset="0"/>
              </a:rPr>
              <a:t> за счёт различия в ударении:</a:t>
            </a:r>
          </a:p>
          <a:p>
            <a:pPr marL="68580" indent="0">
              <a:buNone/>
            </a:pPr>
            <a:endParaRPr lang="ru-RU" sz="2800" b="1" i="1" dirty="0">
              <a:latin typeface="Calibri" panose="020F0502020204030204" pitchFamily="34" charset="0"/>
            </a:endParaRPr>
          </a:p>
          <a:p>
            <a:pPr marL="68580" indent="0" algn="ctr">
              <a:buNone/>
            </a:pPr>
            <a:r>
              <a:rPr lang="ru-RU" sz="2800" b="1" i="1" dirty="0" err="1" smtClean="0">
                <a:latin typeface="Calibri" panose="020F0502020204030204" pitchFamily="34" charset="0"/>
              </a:rPr>
              <a:t>зАмок</a:t>
            </a:r>
            <a:r>
              <a:rPr lang="ru-RU" sz="2800" b="1" i="1" dirty="0" smtClean="0">
                <a:latin typeface="Calibri" panose="020F0502020204030204" pitchFamily="34" charset="0"/>
              </a:rPr>
              <a:t> –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замОк</a:t>
            </a:r>
            <a:r>
              <a:rPr lang="ru-RU" sz="2800" b="1" i="1" dirty="0" smtClean="0">
                <a:latin typeface="Calibri" panose="020F0502020204030204" pitchFamily="34" charset="0"/>
              </a:rPr>
              <a:t>,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мУка</a:t>
            </a:r>
            <a:r>
              <a:rPr lang="ru-RU" sz="2800" b="1" i="1" dirty="0" smtClean="0">
                <a:latin typeface="Calibri" panose="020F0502020204030204" pitchFamily="34" charset="0"/>
              </a:rPr>
              <a:t> –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мукА</a:t>
            </a:r>
            <a:r>
              <a:rPr lang="ru-RU" sz="2800" b="1" i="1" dirty="0" smtClean="0">
                <a:latin typeface="Calibri" panose="020F0502020204030204" pitchFamily="34" charset="0"/>
              </a:rPr>
              <a:t>, </a:t>
            </a:r>
          </a:p>
          <a:p>
            <a:pPr marL="68580" indent="0" algn="ctr">
              <a:buNone/>
            </a:pPr>
            <a:r>
              <a:rPr lang="ru-RU" sz="2800" b="1" i="1" dirty="0" err="1" smtClean="0">
                <a:latin typeface="Calibri" panose="020F0502020204030204" pitchFamily="34" charset="0"/>
              </a:rPr>
              <a:t>пАрить</a:t>
            </a:r>
            <a:r>
              <a:rPr lang="ru-RU" sz="2800" b="1" i="1" dirty="0" smtClean="0">
                <a:latin typeface="Calibri" panose="020F0502020204030204" pitchFamily="34" charset="0"/>
              </a:rPr>
              <a:t> – </a:t>
            </a:r>
            <a:r>
              <a:rPr lang="ru-RU" sz="2800" b="1" i="1" dirty="0" err="1" smtClean="0">
                <a:latin typeface="Calibri" panose="020F0502020204030204" pitchFamily="34" charset="0"/>
              </a:rPr>
              <a:t>парИть</a:t>
            </a:r>
            <a:endParaRPr lang="ru-RU" sz="2800" b="1" i="1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b="1" i="1" dirty="0"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latin typeface="Calibri" panose="020F0502020204030204" pitchFamily="34" charset="0"/>
              </a:rPr>
              <a:t>  Омонимия </a:t>
            </a:r>
            <a:r>
              <a:rPr lang="ru-RU" sz="2800" i="1" dirty="0" smtClean="0">
                <a:latin typeface="Calibri" panose="020F0502020204030204" pitchFamily="34" charset="0"/>
              </a:rPr>
              <a:t>употребляется как средство языковой игры – </a:t>
            </a:r>
            <a:r>
              <a:rPr lang="ru-RU" sz="2800" b="1" i="1" dirty="0" smtClean="0">
                <a:latin typeface="Calibri" panose="020F0502020204030204" pitchFamily="34" charset="0"/>
              </a:rPr>
              <a:t>каламбура:</a:t>
            </a:r>
          </a:p>
          <a:p>
            <a:pPr marL="68580" indent="0" algn="ctr">
              <a:buNone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Говорят, у сов есть... совесть.</a:t>
            </a:r>
            <a:b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Никогда не буду сов есть!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20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Синонимы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Лексические синонимы –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слова,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пишущиеся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по-разному, но имеющие близкие или совпадающие значения, обозначающие одно понятие: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свобода – независимость – воля.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Стилистические синонимы –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слова, обозначающие одно понятие, но различающиеся стилистической окраской и сферой употребления: 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ложь, враньё, выдумки, враки.</a:t>
            </a:r>
          </a:p>
          <a:p>
            <a:pPr marL="68580" indent="0">
              <a:buNone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25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Синонимы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51125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Контекстуальные синонимы –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слова, вступающие в синонимические отношения только в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пределённом контексте (смысловая сочетаемость слов к конкретном тексте):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Грузное тело его исполнено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гибкой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звериной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грации (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М.Шолохов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).</a:t>
            </a:r>
          </a:p>
          <a:p>
            <a:pPr marL="6858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Меня поразила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хрустальная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родниковая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красота незнакомки (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Г.Андреев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).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Только кочки и буераки указывали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направление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тропы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Да и то эта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тоненькая ниточка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не уводила далеко.</a:t>
            </a:r>
          </a:p>
        </p:txBody>
      </p:sp>
    </p:spTree>
    <p:extLst>
      <p:ext uri="{BB962C8B-B14F-4D97-AF65-F5344CB8AC3E}">
        <p14:creationId xmlns="" xmlns:p14="http://schemas.microsoft.com/office/powerpoint/2010/main" val="4525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Синонимы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Не являются синонимами слова, обозначающие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родо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видовые отношения:</a:t>
            </a:r>
          </a:p>
          <a:p>
            <a:pPr marL="6858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дерево – берёза, собака – болонка, </a:t>
            </a:r>
          </a:p>
          <a:p>
            <a:pPr marL="6858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птица – воробей;</a:t>
            </a:r>
          </a:p>
          <a:p>
            <a:pPr marL="68580" indent="0" algn="ctr"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слова, обозначающие смежные понятия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marL="6858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дом, квартира.</a:t>
            </a:r>
          </a:p>
        </p:txBody>
      </p:sp>
    </p:spTree>
    <p:extLst>
      <p:ext uri="{BB962C8B-B14F-4D97-AF65-F5344CB8AC3E}">
        <p14:creationId xmlns="" xmlns:p14="http://schemas.microsoft.com/office/powerpoint/2010/main" val="35714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176464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Лексикология</a:t>
            </a:r>
            <a:r>
              <a:rPr lang="ru-RU" dirty="0" smtClean="0">
                <a:latin typeface="Calibri" panose="020F0502020204030204" pitchFamily="34" charset="0"/>
              </a:rPr>
              <a:t> 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475252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- раздел языкознания, изучающий слово как единицу языка (лексики) и всю лексическую систему языка.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b="1" dirty="0" smtClean="0">
                <a:latin typeface="Calibri" panose="020F0502020204030204" pitchFamily="34" charset="0"/>
              </a:rPr>
              <a:t>Лексикография</a:t>
            </a:r>
            <a:r>
              <a:rPr lang="ru-RU" sz="2800" dirty="0" smtClean="0">
                <a:latin typeface="Calibri" panose="020F0502020204030204" pitchFamily="34" charset="0"/>
              </a:rPr>
              <a:t> – наука о составлении словарей.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49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0405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1. </a:t>
            </a:r>
            <a:r>
              <a:rPr lang="ru-RU" sz="2800" b="1" dirty="0" smtClean="0">
                <a:latin typeface="Calibri" panose="020F0502020204030204" pitchFamily="34" charset="0"/>
              </a:rPr>
              <a:t>Определите, в каких рядах все слова являются синонимами.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А) Большой – громадный, огромный, колоссальный, величественный, несоизмеримый.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Б) Доброта – великодушие, добродушие, мягкосердечие, кротость, спокойствие.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В) Грусть – печаль, тоска, страдание, злоба.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Г) Постоянный – неизменный, вечный, стабильный.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227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1845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2. </a:t>
            </a:r>
            <a:r>
              <a:rPr lang="ru-RU" sz="2800" b="1" dirty="0" smtClean="0">
                <a:latin typeface="Calibri" panose="020F0502020204030204" pitchFamily="34" charset="0"/>
              </a:rPr>
              <a:t>Назовите слово, которое будет первым, доминирующим в этом ряду.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Огромный – большой – колоссальный – громадный; обиталище – берлога – логово – жилище; раскрыть – открыть – отворить – распахнуть; бояться – опасаться – пугаться – робеть – страшиться – трусить – ужасаться.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3. </a:t>
            </a:r>
            <a:r>
              <a:rPr lang="ru-RU" sz="2800" b="1" dirty="0" smtClean="0">
                <a:latin typeface="Calibri" panose="020F0502020204030204" pitchFamily="34" charset="0"/>
              </a:rPr>
              <a:t>Подберите синонимы к словам.</a:t>
            </a:r>
          </a:p>
          <a:p>
            <a:pPr marL="68580" indent="0">
              <a:buNone/>
            </a:pPr>
            <a:r>
              <a:rPr lang="ru-RU" sz="2600" i="1" dirty="0" smtClean="0">
                <a:latin typeface="Calibri" panose="020F0502020204030204" pitchFamily="34" charset="0"/>
              </a:rPr>
              <a:t>Тонкая</a:t>
            </a:r>
            <a:r>
              <a:rPr lang="ru-RU" sz="2600" dirty="0" smtClean="0">
                <a:latin typeface="Calibri" panose="020F0502020204030204" pitchFamily="34" charset="0"/>
              </a:rPr>
              <a:t> натура, </a:t>
            </a:r>
            <a:r>
              <a:rPr lang="ru-RU" sz="2600" i="1" dirty="0" smtClean="0">
                <a:latin typeface="Calibri" panose="020F0502020204030204" pitchFamily="34" charset="0"/>
              </a:rPr>
              <a:t>тонкий</a:t>
            </a:r>
            <a:r>
              <a:rPr lang="ru-RU" sz="2600" dirty="0" smtClean="0">
                <a:latin typeface="Calibri" panose="020F0502020204030204" pitchFamily="34" charset="0"/>
              </a:rPr>
              <a:t> слух; </a:t>
            </a:r>
            <a:r>
              <a:rPr lang="ru-RU" sz="2600" i="1" dirty="0" smtClean="0">
                <a:latin typeface="Calibri" panose="020F0502020204030204" pitchFamily="34" charset="0"/>
              </a:rPr>
              <a:t>крепкий</a:t>
            </a:r>
            <a:r>
              <a:rPr lang="ru-RU" sz="2600" dirty="0" smtClean="0">
                <a:latin typeface="Calibri" panose="020F0502020204030204" pitchFamily="34" charset="0"/>
              </a:rPr>
              <a:t> мороз, </a:t>
            </a:r>
            <a:r>
              <a:rPr lang="ru-RU" sz="2600" i="1" dirty="0" smtClean="0">
                <a:latin typeface="Calibri" panose="020F0502020204030204" pitchFamily="34" charset="0"/>
              </a:rPr>
              <a:t>крепкий</a:t>
            </a:r>
            <a:r>
              <a:rPr lang="ru-RU" sz="2600" dirty="0" smtClean="0">
                <a:latin typeface="Calibri" panose="020F0502020204030204" pitchFamily="34" charset="0"/>
              </a:rPr>
              <a:t> сон; </a:t>
            </a:r>
            <a:r>
              <a:rPr lang="ru-RU" sz="2600" i="1" dirty="0" smtClean="0">
                <a:latin typeface="Calibri" panose="020F0502020204030204" pitchFamily="34" charset="0"/>
              </a:rPr>
              <a:t>глубокие</a:t>
            </a:r>
            <a:r>
              <a:rPr lang="ru-RU" sz="2600" dirty="0" smtClean="0">
                <a:latin typeface="Calibri" panose="020F0502020204030204" pitchFamily="34" charset="0"/>
              </a:rPr>
              <a:t> чувства, </a:t>
            </a:r>
            <a:r>
              <a:rPr lang="ru-RU" sz="2600" i="1" dirty="0" smtClean="0">
                <a:latin typeface="Calibri" panose="020F0502020204030204" pitchFamily="34" charset="0"/>
              </a:rPr>
              <a:t>глубокие</a:t>
            </a:r>
            <a:r>
              <a:rPr lang="ru-RU" sz="2600" dirty="0" smtClean="0">
                <a:latin typeface="Calibri" panose="020F0502020204030204" pitchFamily="34" charset="0"/>
              </a:rPr>
              <a:t> познания, </a:t>
            </a:r>
            <a:r>
              <a:rPr lang="ru-RU" sz="2600" i="1" dirty="0" smtClean="0">
                <a:latin typeface="Calibri" panose="020F0502020204030204" pitchFamily="34" charset="0"/>
              </a:rPr>
              <a:t>глубокое</a:t>
            </a:r>
            <a:r>
              <a:rPr lang="ru-RU" sz="2600" dirty="0" smtClean="0">
                <a:latin typeface="Calibri" panose="020F0502020204030204" pitchFamily="34" charset="0"/>
              </a:rPr>
              <a:t> озеро; </a:t>
            </a:r>
            <a:r>
              <a:rPr lang="ru-RU" sz="2600" i="1" dirty="0" smtClean="0">
                <a:latin typeface="Calibri" panose="020F0502020204030204" pitchFamily="34" charset="0"/>
              </a:rPr>
              <a:t>пустой</a:t>
            </a:r>
            <a:r>
              <a:rPr lang="ru-RU" sz="2600" dirty="0" smtClean="0">
                <a:latin typeface="Calibri" panose="020F0502020204030204" pitchFamily="34" charset="0"/>
              </a:rPr>
              <a:t> чемодан, </a:t>
            </a:r>
            <a:r>
              <a:rPr lang="ru-RU" sz="2600" i="1" dirty="0" smtClean="0">
                <a:latin typeface="Calibri" panose="020F0502020204030204" pitchFamily="34" charset="0"/>
              </a:rPr>
              <a:t>пустая</a:t>
            </a:r>
            <a:r>
              <a:rPr lang="ru-RU" sz="2600" dirty="0" smtClean="0">
                <a:latin typeface="Calibri" panose="020F0502020204030204" pitchFamily="34" charset="0"/>
              </a:rPr>
              <a:t> книга, </a:t>
            </a:r>
            <a:r>
              <a:rPr lang="ru-RU" sz="2600" i="1" dirty="0" smtClean="0">
                <a:latin typeface="Calibri" panose="020F0502020204030204" pitchFamily="34" charset="0"/>
              </a:rPr>
              <a:t>пустой</a:t>
            </a:r>
            <a:r>
              <a:rPr lang="ru-RU" sz="2600" dirty="0" smtClean="0">
                <a:latin typeface="Calibri" panose="020F0502020204030204" pitchFamily="34" charset="0"/>
              </a:rPr>
              <a:t> разговор.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227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Антонимы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632848" cy="5112568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слова одной и той же части речи, имеющие соотносительные друг с другом противоположные значения: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молодой – старый, умный – глупый, хорошо – плохо, смелость – трусость, взлетать – приземляться, от – к. 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Не все слова имеют антонимы, а лишь те, которые имеют в своём значении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качественный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или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количественный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признак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Нет антонимов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у конкретных существительных (дверь, телевизор), числительных, большинства местоимений, имён собственных.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559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Антонимы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76864" cy="51125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По структуре антонимы подразделяются на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однокоренные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разнокоренные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гармония – дисгармония, порядок – беспорядок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злой – добрый, утро – вечер.</a:t>
            </a:r>
          </a:p>
          <a:p>
            <a:pPr marL="68580" indent="0">
              <a:buNone/>
            </a:pP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" indent="0" algn="just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Антонимы, как и синонимы могут быть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контекстуальными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если вступают в антонимические отношения только в определённом контексте, например: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Лучше синица в руках, чем журавль в небе.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7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Антонимы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125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Редким, но интересным случаем является так называемая внутренняя антонимия, когда противоположный смысл имеют разные значения многозначного слова: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одолжить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(взять в долг) –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одолжить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(дать в долг).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В тексте антонимы создают приёмы выразительности: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антитеза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оксюморон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Я глупая, а ты умён. Живой, а я остолбенелая…</a:t>
            </a:r>
          </a:p>
          <a:p>
            <a:pPr marL="68580" indent="0" algn="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М. Цветаева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мёртвые души, живой труп, взрослые дети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7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845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1. </a:t>
            </a:r>
            <a:r>
              <a:rPr lang="ru-RU" sz="2800" b="1" dirty="0" smtClean="0">
                <a:latin typeface="Calibri" panose="020F0502020204030204" pitchFamily="34" charset="0"/>
              </a:rPr>
              <a:t>Подберите антонимы к словам.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600" dirty="0" smtClean="0">
                <a:latin typeface="Calibri" panose="020F0502020204030204" pitchFamily="34" charset="0"/>
              </a:rPr>
              <a:t>Мягкий, свежий, холодный, сильный; отказаться, отвернуть, завершить.</a:t>
            </a:r>
            <a:endParaRPr lang="ru-RU" sz="26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2. </a:t>
            </a:r>
            <a:r>
              <a:rPr lang="ru-RU" sz="2800" b="1" dirty="0" smtClean="0">
                <a:latin typeface="Calibri" panose="020F0502020204030204" pitchFamily="34" charset="0"/>
              </a:rPr>
              <a:t>Укажите, какие пары не являются антонимами.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Любовь – ненависть, холодный – горячий, амортизатор – </a:t>
            </a:r>
            <a:r>
              <a:rPr lang="ru-RU" sz="2600" dirty="0" err="1" smtClean="0">
                <a:latin typeface="Calibri" panose="020F0502020204030204" pitchFamily="34" charset="0"/>
              </a:rPr>
              <a:t>ароматизатор</a:t>
            </a:r>
            <a:r>
              <a:rPr lang="ru-RU" sz="2600" dirty="0" smtClean="0">
                <a:latin typeface="Calibri" panose="020F0502020204030204" pitchFamily="34" charset="0"/>
              </a:rPr>
              <a:t>, ласковый – приветливый, луг – лук, кот наплакал – куры не клюют, бал – балл, слепой – глухой, близкий – далёкий, кривой – хромой, космический – косметический, печально – радостно.</a:t>
            </a:r>
            <a:endParaRPr lang="ru-RU" sz="2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4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1845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3. </a:t>
            </a:r>
            <a:r>
              <a:rPr lang="ru-RU" sz="2600" b="1" dirty="0" smtClean="0">
                <a:latin typeface="Calibri" panose="020F0502020204030204" pitchFamily="34" charset="0"/>
              </a:rPr>
              <a:t>Найдите антонимы в приведённых предложениях. Определите контекстуальные антонимы.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Врага уничтожить – большая заслуга, но друга спасти – это высшая честь. 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Не знаю, долог ли был сон, но странно было пробужденье.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Жизнь человека делится на будни, которых у неё много, и на праздники, которых в ней мало.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Они сошлись: волна и камень, стихи проза, лёд и пламень не столь различны меж собой.</a:t>
            </a:r>
            <a:endParaRPr lang="ru-RU" sz="2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4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Паронимы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1256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это слова со схожим, но не тождественным звучанием и разным значением. В отличие от омонимов, паронимы никогда полностью не совпадают ни в произношении, ни в написании.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невежа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(невоспитанный человек)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невежда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(необразованный человек)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надеть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(на себя)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одеть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(кого-то)</a:t>
            </a:r>
          </a:p>
          <a:p>
            <a:pPr marL="6858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освоить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(научиться пользоваться)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усвоить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(хорошо запомнить, понять)</a:t>
            </a:r>
          </a:p>
          <a:p>
            <a:pPr marL="6858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экономичный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(не требующий больших затрат)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  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экономный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(тратящий много)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экономический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(относящийся к экономике)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550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2448390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Паронимы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12568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Правильное употребление паронимов позволяет говорящему более точно выразить свою мысль, сравните: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рыбный суп – рыбий плавник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экономная хозяйка – экономическая газета.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Кроме того, паронимы используются как средства выразительности, например: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 прежний сняв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венок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они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венец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терновый, увитый лаврами, надели на него… 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М.Лермонтов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Служить бы рад – прислуживаться тошно</a:t>
            </a:r>
          </a:p>
          <a:p>
            <a:pPr marL="68580" indent="0" algn="r">
              <a:buNone/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А.Грибоедов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1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1845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dirty="0" smtClean="0">
                <a:latin typeface="Calibri" panose="020F0502020204030204" pitchFamily="34" charset="0"/>
              </a:rPr>
              <a:t>1.Укажите, какие пары являются паронимами.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Обхватить - охватить, сыскать – снискать, белый – чёрный, работа – занятия, патриотический – патриотичный, туш – тушь, битва – сражение, поступок – проступок, мирный – мировой, всеобщий – глобальный, искусный – искусственный, тёмный – светлый.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2. </a:t>
            </a:r>
            <a:r>
              <a:rPr lang="ru-RU" sz="2800" b="1" dirty="0" smtClean="0">
                <a:latin typeface="Calibri" panose="020F0502020204030204" pitchFamily="34" charset="0"/>
              </a:rPr>
              <a:t>Составьте словосочетания.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Абонент – абонемент (аккуратны, театральный, городской, библиотечный); белеть – белить (снег, платье, стены, потолок); двойной – двойственный (рама, чувство, польза, натура).</a:t>
            </a:r>
            <a:endParaRPr lang="ru-RU" sz="2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2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3312368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89654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 smtClean="0"/>
              <a:t> - </a:t>
            </a:r>
            <a:r>
              <a:rPr lang="ru-RU" sz="2800" dirty="0" smtClean="0">
                <a:latin typeface="Calibri" panose="020F0502020204030204" pitchFamily="34" charset="0"/>
              </a:rPr>
              <a:t>это языковая единица, которая служит для обозначения (наименования) предметов, признаков и отношений и при этом характеризуется фонетической и грамматической </a:t>
            </a:r>
            <a:r>
              <a:rPr lang="ru-RU" sz="2800" dirty="0" err="1" smtClean="0">
                <a:latin typeface="Calibri" panose="020F0502020204030204" pitchFamily="34" charset="0"/>
              </a:rPr>
              <a:t>оформленностью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Фонетическая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оформленность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это звуковая последовательность, которая может ограничиваться паузами и ударением.</a:t>
            </a:r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Грамматическая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оформленность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это принадлежность слова определённой части речи с присущими этой части речи грамматическими признаками.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1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2448390" cy="74515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Задания.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1845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3. </a:t>
            </a:r>
            <a:r>
              <a:rPr lang="ru-RU" sz="2600" b="1" dirty="0" smtClean="0">
                <a:latin typeface="Calibri" panose="020F0502020204030204" pitchFamily="34" charset="0"/>
              </a:rPr>
              <a:t>Вместо точек вставьте один из паронимов.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Дама в новом платье выглядела весьма… (эффектно, эффективно).  Деканат регулярно… (проводит, производит) собрания студенческого актива.  Лучшему работнику предприятия должны… (представить, предоставить) внеочередной отпуск.</a:t>
            </a:r>
          </a:p>
          <a:p>
            <a:pPr marL="68580" indent="0">
              <a:buNone/>
            </a:pPr>
            <a:r>
              <a:rPr lang="ru-RU" sz="2600" dirty="0" smtClean="0">
                <a:latin typeface="Calibri" panose="020F0502020204030204" pitchFamily="34" charset="0"/>
              </a:rPr>
              <a:t>Результаты научного исследования должны быть … (апробированы, опробованы).  Сегодня очень холодно, придётся … (одеть, надеть) варежки.  Обувь должна быть не только красивой, но и … (практичной, практической).  Мы так давно не виделись, что я его не… (узнал, признал).</a:t>
            </a:r>
          </a:p>
        </p:txBody>
      </p:sp>
    </p:spTree>
    <p:extLst>
      <p:ext uri="{BB962C8B-B14F-4D97-AF65-F5344CB8AC3E}">
        <p14:creationId xmlns="" xmlns:p14="http://schemas.microsoft.com/office/powerpoint/2010/main" val="5912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Происхождение лексики русского языка.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7776864" cy="45365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Словарный состав языка складывался на протяжении столетий и включает в себя различные лексические пласты: </a:t>
            </a:r>
            <a:r>
              <a:rPr lang="ru-RU" sz="2800" i="1" dirty="0" smtClean="0">
                <a:latin typeface="Calibri" panose="020F0502020204030204" pitchFamily="34" charset="0"/>
              </a:rPr>
              <a:t>индоевропейский пласт</a:t>
            </a:r>
            <a:r>
              <a:rPr lang="ru-RU" sz="2800" dirty="0">
                <a:latin typeface="Calibri" panose="020F0502020204030204" pitchFamily="34" charset="0"/>
              </a:rPr>
              <a:t>;</a:t>
            </a:r>
            <a:r>
              <a:rPr lang="ru-RU" sz="2800" dirty="0" smtClean="0">
                <a:latin typeface="Calibri" panose="020F0502020204030204" pitchFamily="34" charset="0"/>
              </a:rPr>
              <a:t> </a:t>
            </a:r>
            <a:r>
              <a:rPr lang="ru-RU" sz="2800" i="1" dirty="0" smtClean="0">
                <a:latin typeface="Calibri" panose="020F0502020204030204" pitchFamily="34" charset="0"/>
              </a:rPr>
              <a:t>общеславянскую лексику</a:t>
            </a:r>
            <a:r>
              <a:rPr lang="ru-RU" sz="2800" dirty="0" smtClean="0">
                <a:latin typeface="Calibri" panose="020F0502020204030204" pitchFamily="34" charset="0"/>
              </a:rPr>
              <a:t>, </a:t>
            </a:r>
            <a:r>
              <a:rPr lang="ru-RU" sz="2800" i="1" dirty="0" smtClean="0">
                <a:latin typeface="Calibri" panose="020F0502020204030204" pitchFamily="34" charset="0"/>
              </a:rPr>
              <a:t>слова</a:t>
            </a:r>
            <a:r>
              <a:rPr lang="ru-RU" sz="2800" dirty="0" smtClean="0">
                <a:latin typeface="Calibri" panose="020F0502020204030204" pitchFamily="34" charset="0"/>
              </a:rPr>
              <a:t>, появившиеся в </a:t>
            </a:r>
            <a:r>
              <a:rPr lang="ru-RU" sz="2800" i="1" dirty="0" err="1" smtClean="0">
                <a:latin typeface="Calibri" panose="020F0502020204030204" pitchFamily="34" charset="0"/>
              </a:rPr>
              <a:t>общевосточнославянский</a:t>
            </a:r>
            <a:r>
              <a:rPr lang="ru-RU" sz="2800" i="1" dirty="0" smtClean="0">
                <a:latin typeface="Calibri" panose="020F0502020204030204" pitchFamily="34" charset="0"/>
              </a:rPr>
              <a:t> период (древнерусский)</a:t>
            </a:r>
            <a:r>
              <a:rPr lang="ru-RU" sz="2800" dirty="0" smtClean="0">
                <a:latin typeface="Calibri" panose="020F0502020204030204" pitchFamily="34" charset="0"/>
              </a:rPr>
              <a:t>, собственно русские слова – </a:t>
            </a:r>
            <a:r>
              <a:rPr lang="ru-RU" sz="2800" b="1" i="1" dirty="0" smtClean="0">
                <a:latin typeface="Calibri" panose="020F0502020204030204" pitchFamily="34" charset="0"/>
              </a:rPr>
              <a:t>исконно русские </a:t>
            </a:r>
            <a:r>
              <a:rPr lang="ru-RU" sz="2800" dirty="0" smtClean="0">
                <a:latin typeface="Calibri" panose="020F0502020204030204" pitchFamily="34" charset="0"/>
              </a:rPr>
              <a:t>слова; </a:t>
            </a:r>
            <a:r>
              <a:rPr lang="ru-RU" sz="2800" b="1" i="1" dirty="0" smtClean="0">
                <a:latin typeface="Calibri" panose="020F0502020204030204" pitchFamily="34" charset="0"/>
              </a:rPr>
              <a:t>заимствованные</a:t>
            </a:r>
            <a:r>
              <a:rPr lang="ru-RU" sz="2800" dirty="0" smtClean="0">
                <a:latin typeface="Calibri" panose="020F0502020204030204" pitchFamily="34" charset="0"/>
              </a:rPr>
              <a:t> слова.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1335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024744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Исконно русские слова: общеславянские.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53650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Calibri" panose="020F0502020204030204" pitchFamily="34" charset="0"/>
              </a:rPr>
              <a:t>Эти слова можно объединить в группы: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- названия сельскохозяйственных и иных орудий:  </a:t>
            </a:r>
            <a:r>
              <a:rPr lang="ru-RU" sz="2800" b="1" i="1" dirty="0" smtClean="0">
                <a:latin typeface="Calibri" panose="020F0502020204030204" pitchFamily="34" charset="0"/>
              </a:rPr>
              <a:t>борона, серп, коса, копьё, лук, щит </a:t>
            </a:r>
            <a:r>
              <a:rPr lang="ru-RU" sz="2800" dirty="0" smtClean="0">
                <a:latin typeface="Calibri" panose="020F0502020204030204" pitchFamily="34" charset="0"/>
              </a:rPr>
              <a:t>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названия растений и продуктов питания: </a:t>
            </a:r>
            <a:r>
              <a:rPr lang="ru-RU" sz="2800" b="1" i="1" dirty="0" smtClean="0">
                <a:latin typeface="Calibri" panose="020F0502020204030204" pitchFamily="34" charset="0"/>
              </a:rPr>
              <a:t>рожь, овёс, пшеница, берёза, дуб, хлеб, каша, сыр, масло</a:t>
            </a:r>
            <a:r>
              <a:rPr lang="ru-RU" sz="2800" dirty="0" smtClean="0">
                <a:latin typeface="Calibri" panose="020F0502020204030204" pitchFamily="34" charset="0"/>
              </a:rPr>
              <a:t>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название отрезков времени и явлений природы: </a:t>
            </a:r>
            <a:r>
              <a:rPr lang="ru-RU" sz="2800" b="1" i="1" dirty="0" smtClean="0">
                <a:latin typeface="Calibri" panose="020F0502020204030204" pitchFamily="34" charset="0"/>
              </a:rPr>
              <a:t>день, ночь, век, дождь, роса, солнце </a:t>
            </a:r>
            <a:r>
              <a:rPr lang="ru-RU" sz="2800" dirty="0" smtClean="0">
                <a:latin typeface="Calibri" panose="020F0502020204030204" pitchFamily="34" charset="0"/>
              </a:rPr>
              <a:t>и др.; 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названия частей тела: </a:t>
            </a:r>
            <a:r>
              <a:rPr lang="ru-RU" sz="2800" b="1" i="1" dirty="0" smtClean="0">
                <a:latin typeface="Calibri" panose="020F0502020204030204" pitchFamily="34" charset="0"/>
              </a:rPr>
              <a:t>рука, нога, нос, бровь </a:t>
            </a:r>
            <a:r>
              <a:rPr lang="ru-RU" sz="2800" dirty="0" smtClean="0">
                <a:latin typeface="Calibri" panose="020F0502020204030204" pitchFamily="34" charset="0"/>
              </a:rPr>
              <a:t>и др.;</a:t>
            </a:r>
          </a:p>
          <a:p>
            <a:pPr>
              <a:buFontTx/>
              <a:buChar char="-"/>
            </a:pPr>
            <a:endParaRPr lang="ru-RU" sz="2800" dirty="0" smtClean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ru-RU" sz="2800" dirty="0" smtClean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3245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024744" cy="93610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Исконно русские слова: общеславянские.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68052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названия животных, птиц, рыб: </a:t>
            </a:r>
            <a:r>
              <a:rPr lang="ru-RU" sz="2800" b="1" i="1" dirty="0" smtClean="0">
                <a:latin typeface="Calibri" panose="020F0502020204030204" pitchFamily="34" charset="0"/>
              </a:rPr>
              <a:t>волк, медведь, коза, овца, ястреб, дятел, окунь, щука </a:t>
            </a:r>
            <a:r>
              <a:rPr lang="ru-RU" sz="2800" dirty="0" smtClean="0">
                <a:latin typeface="Calibri" panose="020F0502020204030204" pitchFamily="34" charset="0"/>
              </a:rPr>
              <a:t>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названия абстрактных понятий: </a:t>
            </a:r>
            <a:r>
              <a:rPr lang="ru-RU" sz="2800" b="1" i="1" dirty="0" smtClean="0">
                <a:latin typeface="Calibri" panose="020F0502020204030204" pitchFamily="34" charset="0"/>
              </a:rPr>
              <a:t>гнев, воля, добро</a:t>
            </a:r>
            <a:r>
              <a:rPr lang="ru-RU" sz="2800" dirty="0" smtClean="0">
                <a:latin typeface="Calibri" panose="020F0502020204030204" pitchFamily="34" charset="0"/>
              </a:rPr>
              <a:t> и др.; 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имена числительные: </a:t>
            </a:r>
            <a:r>
              <a:rPr lang="ru-RU" sz="2800" b="1" i="1" dirty="0" smtClean="0">
                <a:latin typeface="Calibri" panose="020F0502020204030204" pitchFamily="34" charset="0"/>
              </a:rPr>
              <a:t>один, два, три </a:t>
            </a:r>
            <a:r>
              <a:rPr lang="ru-RU" sz="2800" dirty="0" smtClean="0">
                <a:latin typeface="Calibri" panose="020F0502020204030204" pitchFamily="34" charset="0"/>
              </a:rPr>
              <a:t>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глаголы: </a:t>
            </a:r>
            <a:r>
              <a:rPr lang="ru-RU" sz="2800" b="1" i="1" dirty="0" smtClean="0">
                <a:latin typeface="Calibri" panose="020F0502020204030204" pitchFamily="34" charset="0"/>
              </a:rPr>
              <a:t>идти, спать, уметь </a:t>
            </a:r>
            <a:r>
              <a:rPr lang="ru-RU" sz="2800" dirty="0" smtClean="0">
                <a:latin typeface="Calibri" panose="020F0502020204030204" pitchFamily="34" charset="0"/>
              </a:rPr>
              <a:t>и др.; 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имена прилагательные: </a:t>
            </a:r>
            <a:r>
              <a:rPr lang="ru-RU" sz="2800" b="1" i="1" dirty="0" smtClean="0">
                <a:latin typeface="Calibri" panose="020F0502020204030204" pitchFamily="34" charset="0"/>
              </a:rPr>
              <a:t>сильный, крепкий, добрый </a:t>
            </a:r>
            <a:r>
              <a:rPr lang="ru-RU" sz="2800" dirty="0" smtClean="0">
                <a:latin typeface="Calibri" panose="020F0502020204030204" pitchFamily="34" charset="0"/>
              </a:rPr>
              <a:t>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местоимения, наречия, служебные слова:</a:t>
            </a:r>
            <a:r>
              <a:rPr lang="ru-RU" sz="2800" b="1" i="1" dirty="0" smtClean="0">
                <a:latin typeface="Calibri" panose="020F0502020204030204" pitchFamily="34" charset="0"/>
              </a:rPr>
              <a:t> я, ты, там, тогда, высоко, над, да, по </a:t>
            </a:r>
            <a:r>
              <a:rPr lang="ru-RU" sz="2800" dirty="0" smtClean="0">
                <a:latin typeface="Calibri" panose="020F0502020204030204" pitchFamily="34" charset="0"/>
              </a:rPr>
              <a:t>и др. </a:t>
            </a:r>
          </a:p>
        </p:txBody>
      </p:sp>
    </p:spTree>
    <p:extLst>
      <p:ext uri="{BB962C8B-B14F-4D97-AF65-F5344CB8AC3E}">
        <p14:creationId xmlns="" xmlns:p14="http://schemas.microsoft.com/office/powerpoint/2010/main" val="41776669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024744" cy="64807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Собственно </a:t>
            </a:r>
            <a:r>
              <a:rPr lang="ru-RU" b="1" dirty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русские </a:t>
            </a:r>
            <a:r>
              <a:rPr lang="ru-RU" b="1" dirty="0" smtClean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слова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возникли после </a:t>
            </a:r>
            <a:r>
              <a:rPr lang="cs-CZ" sz="2800" dirty="0" smtClean="0">
                <a:latin typeface="Calibri" panose="020F0502020204030204" pitchFamily="34" charset="0"/>
              </a:rPr>
              <a:t>XIV</a:t>
            </a:r>
            <a:r>
              <a:rPr lang="ru-RU" sz="2800" dirty="0" smtClean="0">
                <a:latin typeface="Calibri" panose="020F0502020204030204" pitchFamily="34" charset="0"/>
              </a:rPr>
              <a:t>века. Это почти все слова с суффиксами –чик-/-</a:t>
            </a:r>
            <a:r>
              <a:rPr lang="ru-RU" sz="2800" dirty="0" err="1" smtClean="0">
                <a:latin typeface="Calibri" panose="020F0502020204030204" pitchFamily="34" charset="0"/>
              </a:rPr>
              <a:t>щик</a:t>
            </a:r>
            <a:r>
              <a:rPr lang="ru-RU" sz="2800" dirty="0" smtClean="0">
                <a:latin typeface="Calibri" panose="020F0502020204030204" pitchFamily="34" charset="0"/>
              </a:rPr>
              <a:t>-, - </a:t>
            </a:r>
            <a:r>
              <a:rPr lang="ru-RU" sz="2800" dirty="0" err="1" smtClean="0">
                <a:latin typeface="Calibri" panose="020F0502020204030204" pitchFamily="34" charset="0"/>
              </a:rPr>
              <a:t>тельств</a:t>
            </a:r>
            <a:r>
              <a:rPr lang="ru-RU" sz="2800" dirty="0" smtClean="0">
                <a:latin typeface="Calibri" panose="020F0502020204030204" pitchFamily="34" charset="0"/>
              </a:rPr>
              <a:t>, -</a:t>
            </a:r>
            <a:r>
              <a:rPr lang="ru-RU" sz="2800" dirty="0" err="1" smtClean="0">
                <a:latin typeface="Calibri" panose="020F0502020204030204" pitchFamily="34" charset="0"/>
              </a:rPr>
              <a:t>лк</a:t>
            </a:r>
            <a:r>
              <a:rPr lang="ru-RU" sz="2800" dirty="0" smtClean="0">
                <a:latin typeface="Calibri" panose="020F0502020204030204" pitchFamily="34" charset="0"/>
              </a:rPr>
              <a:t>(а), -</a:t>
            </a:r>
            <a:r>
              <a:rPr lang="ru-RU" sz="2800" dirty="0" err="1" smtClean="0">
                <a:latin typeface="Calibri" panose="020F0502020204030204" pitchFamily="34" charset="0"/>
              </a:rPr>
              <a:t>ность</a:t>
            </a:r>
            <a:r>
              <a:rPr lang="ru-RU" sz="2800" dirty="0" smtClean="0">
                <a:latin typeface="Calibri" panose="020F0502020204030204" pitchFamily="34" charset="0"/>
              </a:rPr>
              <a:t>, и многими другими и сложносокращённые слова: </a:t>
            </a:r>
            <a:r>
              <a:rPr lang="ru-RU" sz="2800" b="1" i="1" dirty="0" smtClean="0">
                <a:latin typeface="Calibri" panose="020F0502020204030204" pitchFamily="34" charset="0"/>
              </a:rPr>
              <a:t>бабушка, лётчик, пароход, МГУ</a:t>
            </a:r>
            <a:r>
              <a:rPr lang="ru-RU" sz="2800" dirty="0" smtClean="0">
                <a:latin typeface="Calibri" panose="020F0502020204030204" pitchFamily="34" charset="0"/>
              </a:rPr>
              <a:t>. Слова, изменившие своё первоначальное значение, например, </a:t>
            </a:r>
            <a:r>
              <a:rPr lang="ru-RU" sz="2800" b="1" i="1" dirty="0" smtClean="0">
                <a:latin typeface="Calibri" panose="020F0502020204030204" pitchFamily="34" charset="0"/>
              </a:rPr>
              <a:t>красный</a:t>
            </a:r>
            <a:r>
              <a:rPr lang="ru-RU" sz="2800" dirty="0" smtClean="0">
                <a:latin typeface="Calibri" panose="020F0502020204030204" pitchFamily="34" charset="0"/>
              </a:rPr>
              <a:t>: </a:t>
            </a:r>
            <a:r>
              <a:rPr lang="ru-RU" sz="2800" i="1" dirty="0" smtClean="0">
                <a:latin typeface="Calibri" panose="020F0502020204030204" pitchFamily="34" charset="0"/>
              </a:rPr>
              <a:t>хороший, красивый </a:t>
            </a:r>
            <a:r>
              <a:rPr lang="ru-RU" sz="2800" dirty="0" smtClean="0">
                <a:latin typeface="Calibri" panose="020F0502020204030204" pitchFamily="34" charset="0"/>
              </a:rPr>
              <a:t>на значение </a:t>
            </a:r>
            <a:r>
              <a:rPr lang="ru-RU" sz="2800" i="1" dirty="0" smtClean="0">
                <a:latin typeface="Calibri" panose="020F0502020204030204" pitchFamily="34" charset="0"/>
              </a:rPr>
              <a:t>цвета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531651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9361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Заимствованные слова.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Слова заимствованные из других языков: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греческого: ангел, алфавит, грамматика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латинского: аксиома, легион, арена, литература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тюркских языков: арбуз, барсук, вишня, деньги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французского: абажур, акварель, ателье, вестибюль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английского: вокзал, лидер и др.;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- немецкого: аппетит, армия, автобус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40871161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9361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94C600">
                    <a:lumMod val="50000"/>
                  </a:srgbClr>
                </a:solidFill>
                <a:latin typeface="Calibri" panose="020F0502020204030204" pitchFamily="34" charset="0"/>
              </a:rPr>
              <a:t>Заимствованные слова.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489654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  В период преобразований Петра </a:t>
            </a:r>
            <a:r>
              <a:rPr lang="cs-CZ" sz="2800" dirty="0" smtClean="0">
                <a:latin typeface="Calibri" panose="020F0502020204030204" pitchFamily="34" charset="0"/>
              </a:rPr>
              <a:t>I</a:t>
            </a:r>
            <a:r>
              <a:rPr lang="ru-RU" sz="2800" dirty="0" smtClean="0">
                <a:latin typeface="Calibri" panose="020F0502020204030204" pitchFamily="34" charset="0"/>
              </a:rPr>
              <a:t> многие слова были заимствованы из голландского и немецкого языка.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  В </a:t>
            </a:r>
            <a:r>
              <a:rPr lang="cs-CZ" sz="2800" dirty="0" smtClean="0">
                <a:latin typeface="Calibri" panose="020F0502020204030204" pitchFamily="34" charset="0"/>
              </a:rPr>
              <a:t>XVIII </a:t>
            </a:r>
            <a:r>
              <a:rPr lang="ru-RU" sz="2800" dirty="0" smtClean="0">
                <a:latin typeface="Calibri" panose="020F0502020204030204" pitchFamily="34" charset="0"/>
              </a:rPr>
              <a:t>–</a:t>
            </a:r>
            <a:r>
              <a:rPr lang="cs-CZ" sz="2800" dirty="0" smtClean="0">
                <a:latin typeface="Calibri" panose="020F0502020204030204" pitchFamily="34" charset="0"/>
              </a:rPr>
              <a:t> XIX</a:t>
            </a:r>
            <a:r>
              <a:rPr lang="ru-RU" sz="2800" dirty="0" smtClean="0">
                <a:latin typeface="Calibri" panose="020F0502020204030204" pitchFamily="34" charset="0"/>
              </a:rPr>
              <a:t> веках большие заимствования были из французского, итальянского, испанского, польского языков.</a:t>
            </a:r>
          </a:p>
          <a:p>
            <a:pPr marL="68580" indent="0">
              <a:buNone/>
            </a:pPr>
            <a:r>
              <a:rPr lang="cs-CZ" sz="2800" dirty="0">
                <a:solidFill>
                  <a:srgbClr val="3E3D2D"/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  В </a:t>
            </a:r>
            <a:r>
              <a:rPr lang="cs-CZ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XX</a:t>
            </a:r>
            <a:r>
              <a:rPr lang="ru-RU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 веке  основным источником заимствований стал английский язык.</a:t>
            </a:r>
          </a:p>
          <a:p>
            <a:pPr marL="68580" indent="0">
              <a:buNone/>
            </a:pPr>
            <a:r>
              <a:rPr lang="ru-RU" sz="2800" dirty="0">
                <a:solidFill>
                  <a:srgbClr val="3E3D2D"/>
                </a:solidFill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  Заимствования происходили и из скандинавских, и их восточных (китайский, японский</a:t>
            </a:r>
            <a:r>
              <a:rPr lang="ru-RU" sz="2800" smtClean="0">
                <a:solidFill>
                  <a:srgbClr val="3E3D2D"/>
                </a:solidFill>
                <a:latin typeface="Calibri" panose="020F0502020204030204" pitchFamily="34" charset="0"/>
              </a:rPr>
              <a:t>) языков.</a:t>
            </a:r>
            <a:endParaRPr lang="ru-RU" sz="28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endParaRPr lang="ru-RU" sz="28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3586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2736304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89654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Лексическое значение слова </a:t>
            </a:r>
            <a:r>
              <a:rPr lang="ru-RU" sz="2800" dirty="0" smtClean="0">
                <a:latin typeface="Calibri" panose="020F0502020204030204" pitchFamily="34" charset="0"/>
              </a:rPr>
              <a:t>– это то, что позволяет нам объединить все реалии (признаки), называемые данным словом, и отделить их от реалий, называемых другими словами.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Например,  </a:t>
            </a:r>
            <a:r>
              <a:rPr lang="ru-RU" sz="2800" b="1" i="1" dirty="0" smtClean="0">
                <a:latin typeface="Calibri" panose="020F0502020204030204" pitchFamily="34" charset="0"/>
              </a:rPr>
              <a:t>столом </a:t>
            </a:r>
            <a:r>
              <a:rPr lang="ru-RU" sz="2800" dirty="0" smtClean="0">
                <a:latin typeface="Calibri" panose="020F0502020204030204" pitchFamily="34" charset="0"/>
              </a:rPr>
              <a:t>называют предметы разного размера, формы и назначения, а мы отвлекаемся от индивидуальных особенностей конкретных предметов и сосредотачиваем внимание на их основных чертах признаках.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87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3024336" cy="7200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4968552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Calibri" panose="020F0502020204030204" pitchFamily="34" charset="0"/>
              </a:rPr>
              <a:t>В значении слова отражаются не все признаки обозначаемой реалии, а только самые существенные, позволяющие отличить данную реалию от других, называемых другими словами.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 Например, прозрачная, бесцветная жидкость, образующая ручьи, реки, озёра, моря…</a:t>
            </a:r>
          </a:p>
          <a:p>
            <a:pPr marL="68580" indent="0">
              <a:buNone/>
            </a:pP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                                                                          Вода 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42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3528392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632848" cy="4824536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Calibri" panose="020F0502020204030204" pitchFamily="34" charset="0"/>
              </a:rPr>
              <a:t>Следует различать лексическое и грамматическое значения слова.</a:t>
            </a: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Например, </a:t>
            </a:r>
            <a:r>
              <a:rPr lang="ru-RU" sz="2800" b="1" i="1" dirty="0" smtClean="0">
                <a:latin typeface="Calibri" panose="020F0502020204030204" pitchFamily="34" charset="0"/>
              </a:rPr>
              <a:t>вещь.</a:t>
            </a:r>
          </a:p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Лексическое значение: </a:t>
            </a:r>
            <a:r>
              <a:rPr lang="ru-RU" sz="2800" dirty="0" smtClean="0">
                <a:latin typeface="Calibri" panose="020F0502020204030204" pitchFamily="34" charset="0"/>
              </a:rPr>
              <a:t>всякий отдельный </a:t>
            </a:r>
            <a:r>
              <a:rPr lang="ru-RU" sz="2800" b="1" i="1" dirty="0" smtClean="0">
                <a:latin typeface="Calibri" panose="020F0502020204030204" pitchFamily="34" charset="0"/>
              </a:rPr>
              <a:t>предмет</a:t>
            </a:r>
            <a:r>
              <a:rPr lang="ru-RU" sz="2800" dirty="0" smtClean="0">
                <a:latin typeface="Calibri" panose="020F0502020204030204" pitchFamily="34" charset="0"/>
              </a:rPr>
              <a:t> бытового обихода, трудовой деятельности и т.д.</a:t>
            </a:r>
          </a:p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Грамматическое значение: </a:t>
            </a:r>
            <a:r>
              <a:rPr lang="ru-RU" sz="2800" dirty="0" smtClean="0">
                <a:latin typeface="Calibri" panose="020F0502020204030204" pitchFamily="34" charset="0"/>
              </a:rPr>
              <a:t>раз это </a:t>
            </a:r>
            <a:r>
              <a:rPr lang="ru-RU" sz="2800" b="1" i="1" dirty="0" smtClean="0">
                <a:latin typeface="Calibri" panose="020F0502020204030204" pitchFamily="34" charset="0"/>
              </a:rPr>
              <a:t>предмет</a:t>
            </a:r>
            <a:r>
              <a:rPr lang="ru-RU" sz="2800" dirty="0" smtClean="0">
                <a:latin typeface="Calibri" panose="020F0502020204030204" pitchFamily="34" charset="0"/>
              </a:rPr>
              <a:t>, то относится к разряду имён существительных: ж. р., </a:t>
            </a:r>
            <a:r>
              <a:rPr lang="ru-RU" sz="2800" dirty="0" err="1" smtClean="0">
                <a:latin typeface="Calibri" panose="020F0502020204030204" pitchFamily="34" charset="0"/>
              </a:rPr>
              <a:t>ед.ч</a:t>
            </a:r>
            <a:r>
              <a:rPr lang="ru-RU" sz="2800" dirty="0" smtClean="0">
                <a:latin typeface="Calibri" panose="020F0502020204030204" pitchFamily="34" charset="0"/>
              </a:rPr>
              <a:t>., </a:t>
            </a:r>
            <a:r>
              <a:rPr lang="ru-RU" sz="2800" dirty="0" err="1" smtClean="0">
                <a:latin typeface="Calibri" panose="020F0502020204030204" pitchFamily="34" charset="0"/>
              </a:rPr>
              <a:t>И.п</a:t>
            </a:r>
            <a:r>
              <a:rPr lang="ru-RU" sz="2800" dirty="0" smtClean="0">
                <a:latin typeface="Calibri" panose="020F0502020204030204" pitchFamily="34" charset="0"/>
              </a:rPr>
              <a:t>., </a:t>
            </a:r>
            <a:r>
              <a:rPr lang="ru-RU" sz="2800" dirty="0" err="1" smtClean="0">
                <a:latin typeface="Calibri" panose="020F0502020204030204" pitchFamily="34" charset="0"/>
              </a:rPr>
              <a:t>неодуш</a:t>
            </a:r>
            <a:r>
              <a:rPr lang="ru-RU" sz="2800" dirty="0" smtClean="0">
                <a:latin typeface="Calibri" panose="020F0502020204030204" pitchFamily="34" charset="0"/>
              </a:rPr>
              <a:t>. Значения подобного рода относят к грамматическим.</a:t>
            </a:r>
            <a:endParaRPr lang="ru-RU" sz="28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627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2016342" cy="88916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704856" cy="439248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Итак, </a:t>
            </a:r>
            <a:r>
              <a:rPr lang="ru-RU" sz="2800" b="1" i="1" dirty="0" smtClean="0">
                <a:latin typeface="Calibri" panose="020F0502020204030204" pitchFamily="34" charset="0"/>
              </a:rPr>
              <a:t>слово</a:t>
            </a:r>
            <a:r>
              <a:rPr lang="ru-RU" sz="2800" dirty="0" smtClean="0">
                <a:latin typeface="Calibri" panose="020F0502020204030204" pitchFamily="34" charset="0"/>
              </a:rPr>
              <a:t> – единица языка, обладающая лексическим и грамматическим значением.</a:t>
            </a:r>
          </a:p>
          <a:p>
            <a:pPr marL="68580" indent="0">
              <a:buNone/>
            </a:pPr>
            <a:endParaRPr lang="ru-RU" sz="2800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Грамматическое значение возникает у слова в предложении, а значит изменяться у большинства слов, в отличие от лексического.</a:t>
            </a:r>
          </a:p>
          <a:p>
            <a:pPr marL="68580" indent="0">
              <a:buNone/>
            </a:pPr>
            <a:r>
              <a:rPr lang="ru-RU" sz="2800" i="1" dirty="0" smtClean="0">
                <a:latin typeface="Calibri" panose="020F0502020204030204" pitchFamily="34" charset="0"/>
              </a:rPr>
              <a:t>Мы купили мяч     . </a:t>
            </a:r>
          </a:p>
          <a:p>
            <a:pPr marL="68580" indent="0">
              <a:buNone/>
            </a:pPr>
            <a:r>
              <a:rPr lang="ru-RU" sz="2800" i="1" dirty="0">
                <a:latin typeface="Calibri" panose="020F0502020204030204" pitchFamily="34" charset="0"/>
              </a:rPr>
              <a:t> </a:t>
            </a:r>
            <a:r>
              <a:rPr lang="ru-RU" sz="2800" i="1" dirty="0" smtClean="0">
                <a:latin typeface="Calibri" panose="020F0502020204030204" pitchFamily="34" charset="0"/>
              </a:rPr>
              <a:t>                         Мы играли мячом. </a:t>
            </a:r>
          </a:p>
          <a:p>
            <a:pPr marL="68580" indent="0">
              <a:buNone/>
            </a:pPr>
            <a:r>
              <a:rPr lang="ru-RU" sz="2800" i="1" dirty="0" smtClean="0">
                <a:latin typeface="Calibri" panose="020F0502020204030204" pitchFamily="34" charset="0"/>
              </a:rPr>
              <a:t>                                                         А у нас нет мяча .</a:t>
            </a:r>
            <a:endParaRPr lang="ru-RU" sz="2800" i="1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5157192"/>
            <a:ext cx="43204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566124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72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2016342" cy="8171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776864" cy="51125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 Слова, имеющие одно лексическое значение, называют </a:t>
            </a:r>
            <a:r>
              <a:rPr lang="ru-RU" sz="2800" b="1" i="1" dirty="0" smtClean="0">
                <a:latin typeface="Calibri" panose="020F0502020204030204" pitchFamily="34" charset="0"/>
              </a:rPr>
              <a:t>однозначными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marL="68580" indent="0">
              <a:buNone/>
            </a:pPr>
            <a:endParaRPr lang="ru-RU" sz="2800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Верфь</a:t>
            </a:r>
            <a:r>
              <a:rPr lang="ru-RU" sz="2800" dirty="0" smtClean="0">
                <a:latin typeface="Calibri" panose="020F0502020204030204" pitchFamily="34" charset="0"/>
              </a:rPr>
              <a:t> – предприятие для постройки и ремонта судов.</a:t>
            </a:r>
          </a:p>
          <a:p>
            <a:pPr marL="68580" indent="0">
              <a:buNone/>
            </a:pPr>
            <a:r>
              <a:rPr lang="ru-RU" sz="2800" b="1" i="1" dirty="0" smtClean="0">
                <a:latin typeface="Calibri" panose="020F0502020204030204" pitchFamily="34" charset="0"/>
              </a:rPr>
              <a:t>Партер</a:t>
            </a:r>
            <a:r>
              <a:rPr lang="ru-RU" sz="2800" dirty="0" smtClean="0">
                <a:latin typeface="Calibri" panose="020F0502020204030204" pitchFamily="34" charset="0"/>
              </a:rPr>
              <a:t> – нижний этаж зрительного зала (в театре) с местами для публики.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154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2088350" cy="81716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Слово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824536"/>
          </a:xfrm>
        </p:spPr>
        <p:txBody>
          <a:bodyPr>
            <a:normAutofit lnSpcReduction="10000"/>
          </a:bodyPr>
          <a:lstStyle/>
          <a:p>
            <a:pPr marL="68580" lvl="0" indent="0">
              <a:buClr>
                <a:srgbClr val="94C600"/>
              </a:buClr>
              <a:buNone/>
            </a:pPr>
            <a:r>
              <a:rPr lang="ru-RU" sz="2800" dirty="0">
                <a:solidFill>
                  <a:srgbClr val="3E3D2D"/>
                </a:solidFill>
                <a:latin typeface="Calibri" panose="020F0502020204030204" pitchFamily="34" charset="0"/>
              </a:rPr>
              <a:t>Слова, имеющие несколько значений, называют </a:t>
            </a:r>
            <a:r>
              <a:rPr lang="ru-RU" sz="2800" b="1" i="1" dirty="0">
                <a:solidFill>
                  <a:srgbClr val="3E3D2D"/>
                </a:solidFill>
                <a:latin typeface="Calibri" panose="020F0502020204030204" pitchFamily="34" charset="0"/>
              </a:rPr>
              <a:t>многозначными</a:t>
            </a:r>
            <a:r>
              <a:rPr lang="ru-RU" sz="2800" dirty="0" smtClean="0">
                <a:solidFill>
                  <a:srgbClr val="3E3D2D"/>
                </a:solidFill>
                <a:latin typeface="Calibri" panose="020F0502020204030204" pitchFamily="34" charset="0"/>
              </a:rPr>
              <a:t>. Они имеют общую смысловую базу.</a:t>
            </a:r>
            <a:endParaRPr lang="ru-RU" dirty="0" smtClean="0"/>
          </a:p>
          <a:p>
            <a:pPr marL="68580" indent="0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Инициатива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 </a:t>
            </a:r>
          </a:p>
          <a:p>
            <a:pPr marL="525780" indent="-457200">
              <a:buAutoNum type="arabicParenR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почин, внутреннее побуждение к делу;</a:t>
            </a:r>
          </a:p>
          <a:p>
            <a:pPr marL="525780" indent="-457200">
              <a:buAutoNum type="arabicParenR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руководящая роль в каких-л. действиях;</a:t>
            </a:r>
          </a:p>
          <a:p>
            <a:pPr marL="525780" indent="-457200">
              <a:buAutoNum type="arabicParenR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определённый порядок проведения чего-л.;</a:t>
            </a:r>
          </a:p>
          <a:p>
            <a:pPr marL="525780" indent="-457200">
              <a:buAutoNum type="arabicParenR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место, расположение какого-л. предмета в перспективе;</a:t>
            </a:r>
          </a:p>
          <a:p>
            <a:pPr marL="525780" indent="-457200">
              <a:buAutoNum type="arabicParenR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способ рассмотрения чего-л., точка зрения.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07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253</TotalTime>
  <Words>2231</Words>
  <Application>Microsoft Office PowerPoint</Application>
  <PresentationFormat>Экран (4:3)</PresentationFormat>
  <Paragraphs>191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Остин</vt:lpstr>
      <vt:lpstr>Лексикология</vt:lpstr>
      <vt:lpstr>Лексикология </vt:lpstr>
      <vt:lpstr>Слово </vt:lpstr>
      <vt:lpstr>Слово</vt:lpstr>
      <vt:lpstr>Слово </vt:lpstr>
      <vt:lpstr>Слово</vt:lpstr>
      <vt:lpstr>Слово</vt:lpstr>
      <vt:lpstr>Слово </vt:lpstr>
      <vt:lpstr>Слово </vt:lpstr>
      <vt:lpstr>Слово </vt:lpstr>
      <vt:lpstr>Слово </vt:lpstr>
      <vt:lpstr>Задания.</vt:lpstr>
      <vt:lpstr>Задания.</vt:lpstr>
      <vt:lpstr>Омонимы </vt:lpstr>
      <vt:lpstr>Омонимы </vt:lpstr>
      <vt:lpstr>Омонимы </vt:lpstr>
      <vt:lpstr>Синонимы </vt:lpstr>
      <vt:lpstr>Синонимы </vt:lpstr>
      <vt:lpstr>Синонимы </vt:lpstr>
      <vt:lpstr>Задания.</vt:lpstr>
      <vt:lpstr>Задания.</vt:lpstr>
      <vt:lpstr>Антонимы </vt:lpstr>
      <vt:lpstr>Антонимы </vt:lpstr>
      <vt:lpstr>Антонимы </vt:lpstr>
      <vt:lpstr>Задания.</vt:lpstr>
      <vt:lpstr>Задания.</vt:lpstr>
      <vt:lpstr>Паронимы </vt:lpstr>
      <vt:lpstr>Паронимы </vt:lpstr>
      <vt:lpstr>Задания.</vt:lpstr>
      <vt:lpstr>Задания.</vt:lpstr>
      <vt:lpstr>Происхождение лексики русского языка.</vt:lpstr>
      <vt:lpstr>Исконно русские слова: общеславянские.</vt:lpstr>
      <vt:lpstr>Исконно русские слова: общеславянские.</vt:lpstr>
      <vt:lpstr>Собственно русские слова</vt:lpstr>
      <vt:lpstr>Заимствованные слова.</vt:lpstr>
      <vt:lpstr>Заимствованные слова.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Лексикология</dc:title>
  <dc:creator>user</dc:creator>
  <cp:lastModifiedBy>Арсений Арсеньев</cp:lastModifiedBy>
  <cp:revision>31</cp:revision>
  <dcterms:created xsi:type="dcterms:W3CDTF">2020-05-10T08:17:44Z</dcterms:created>
  <dcterms:modified xsi:type="dcterms:W3CDTF">2022-11-10T16:45:18Z</dcterms:modified>
</cp:coreProperties>
</file>