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70768" y="213023"/>
            <a:ext cx="8480534" cy="574600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9071" y="4714242"/>
            <a:ext cx="4607740" cy="942356"/>
          </a:xfrm>
        </p:spPr>
        <p:txBody>
          <a:bodyPr/>
          <a:lstStyle>
            <a:lvl1pPr algn="ctr">
              <a:defRPr sz="4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12134" y="4954635"/>
            <a:ext cx="2987069" cy="918361"/>
          </a:xfrm>
        </p:spPr>
        <p:txBody>
          <a:bodyPr vert="horz" lIns="91440" tIns="45720" rIns="91440" bIns="45720" rtlCol="0" anchor="ctr"/>
          <a:lstStyle>
            <a:lvl1pPr algn="r">
              <a:defRPr lang="en-US" sz="42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1518" y="38199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5-Point Star 32"/>
          <p:cNvSpPr/>
          <p:nvPr/>
        </p:nvSpPr>
        <p:spPr>
          <a:xfrm rot="21420000">
            <a:off x="3121951" y="505718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23965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346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060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04280" y="8878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7147" y="290648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08402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8841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178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8184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090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477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224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957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714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137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448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60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258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111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8B120CB-4DF9-4F1F-9F2A-F5017F4C59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AD9649D-AEB6-4BFD-99BF-8DC9AA41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951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620688"/>
            <a:ext cx="6264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ноябре 1920 г. в 41 губернии Советской России работало примерно 12 тыс. школ грамоты, однако работа их не была полностью налажена, не хватало ни учебников, ни методик: старые азбуки (в основном детские) категорически не годились для новых людей</a:t>
            </a:r>
          </a:p>
        </p:txBody>
      </p:sp>
      <p:pic>
        <p:nvPicPr>
          <p:cNvPr id="4" name="Рисунок 3" descr="96941280_origina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2420888"/>
            <a:ext cx="2788217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книгистопка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1988840"/>
            <a:ext cx="2246381" cy="39014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250F95A-A162-46D8-A68B-D8D0DA1A335B}"/>
              </a:ext>
            </a:extLst>
          </p:cNvPr>
          <p:cNvSpPr/>
          <p:nvPr/>
        </p:nvSpPr>
        <p:spPr>
          <a:xfrm>
            <a:off x="2286000" y="2839768"/>
            <a:ext cx="4572000" cy="81047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440"/>
              </a:lnSpc>
            </a:pPr>
            <a:r>
              <a:rPr lang="ru-RU" dirty="0">
                <a:solidFill>
                  <a:srgbClr val="3F3F3A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3F3F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Неграмотность взрослого населения, хоть и не будучи до конца ликвидированной, утратила характер острой социальной проблемы, и кампания по ликбезу в СССР была официально завершена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36B16A4-626C-4506-8A52-34CA7C16908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275" y="4293096"/>
            <a:ext cx="2273449" cy="202084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0823A0F-EFA2-4E53-B6F6-BD769AC7DF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775" y="451418"/>
            <a:ext cx="2857500" cy="2066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86344BE-3D18-4002-BFFE-8C952A77B28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578097"/>
            <a:ext cx="3244602" cy="21014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8996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5934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Новые буквари начали создавать уже в первые годы Советской власти. По первым учебникам особенно заметна основная цель ликбеза – создание человека с новым сознанием. Буквари были мощнейшим средством политической и социальной пропаганды: читать и писать учили по лозунгам и манифестам</a:t>
            </a:r>
          </a:p>
        </p:txBody>
      </p:sp>
      <p:sp>
        <p:nvSpPr>
          <p:cNvPr id="4" name="TextBox 3"/>
          <p:cNvSpPr txBox="1"/>
          <p:nvPr/>
        </p:nvSpPr>
        <p:spPr>
          <a:xfrm rot="20131363">
            <a:off x="741485" y="109379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«Заводы наши»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rot="835376">
            <a:off x="845715" y="3852664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«Мы были рабы капитала… Мы строим заводы»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20080598">
            <a:off x="5377766" y="3808326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«Советы установили 7 часов работы»</a:t>
            </a:r>
            <a:endParaRPr lang="ru-RU" dirty="0"/>
          </a:p>
        </p:txBody>
      </p:sp>
      <p:pic>
        <p:nvPicPr>
          <p:cNvPr id="7" name="Рисунок 6" descr="школ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620688"/>
            <a:ext cx="1913409" cy="170080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000" y="5018648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«Советы дали рабочим бесплатное лечение»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20688"/>
            <a:ext cx="439248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1920–1924 годах вышли два издания первого советского массового букваря для взрослых Букварь назывался «Долой неграмотность» и открывался известным лозунгом «Мы – не рабы, рабы – не мы».</a:t>
            </a:r>
          </a:p>
          <a:p>
            <a:endParaRPr lang="ru-RU" dirty="0"/>
          </a:p>
        </p:txBody>
      </p:sp>
      <p:pic>
        <p:nvPicPr>
          <p:cNvPr id="5" name="Рисунок 4" descr="e92416c7c67a1a7e57b274b979e72fc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56141">
            <a:off x="432689" y="2038408"/>
            <a:ext cx="2583613" cy="15905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original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700808"/>
            <a:ext cx="2740409" cy="4221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29651">
            <a:off x="2437779" y="3913750"/>
            <a:ext cx="2136699" cy="2525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20688"/>
            <a:ext cx="56886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Кампания по ликбезу активно проводилась и в Красной армии: по воспоминаниям С.М. Буденного, на спины кавалеристов, отправлявшихся на передовую, комиссар прикалывал листы бумаги с буквами и лозунгами. Шедшие сзади невольно учили буквы и слова по лозунгам «Даешь Врангеля!» и «Бей гада!»</a:t>
            </a:r>
          </a:p>
        </p:txBody>
      </p:sp>
      <p:pic>
        <p:nvPicPr>
          <p:cNvPr id="3" name="Рисунок 2" descr="7_c84a10d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2132856"/>
            <a:ext cx="3043849" cy="4005064"/>
          </a:xfrm>
          <a:prstGeom prst="rect">
            <a:avLst/>
          </a:prstGeom>
        </p:spPr>
      </p:pic>
      <p:pic>
        <p:nvPicPr>
          <p:cNvPr id="4" name="Рисунок 3" descr="в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276872"/>
            <a:ext cx="986940" cy="1052736"/>
          </a:xfrm>
          <a:prstGeom prst="rect">
            <a:avLst/>
          </a:prstGeom>
        </p:spPr>
      </p:pic>
      <p:pic>
        <p:nvPicPr>
          <p:cNvPr id="5" name="Рисунок 4" descr="б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3645024"/>
            <a:ext cx="1622538" cy="19168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404664"/>
            <a:ext cx="4392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Первый год кампании серьезных побед не принес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9592" y="1844824"/>
            <a:ext cx="273630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1922 г. был проведен Первый Всесоюзный съезд по ликвидации неграмотности: там было решено в первую очередь обучать грамоте рабочих промышленных предприятий и совхозов в возрасте 18-30 лет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88024" y="1412776"/>
            <a:ext cx="29523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1923 г. по инициативе ВЧК  было создано добровольное общество «Долой неграмотность»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92080" y="3645024"/>
            <a:ext cx="28083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Ни к 10-летию, ни к 15-летию Октября (к 1932 г.) взятые обязательства по искоренению неграмотности выполнить не успели.</a:t>
            </a:r>
          </a:p>
          <a:p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195736" y="764704"/>
            <a:ext cx="216024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3" idx="3"/>
          </p:cNvCxnSpPr>
          <p:nvPr/>
        </p:nvCxnSpPr>
        <p:spPr>
          <a:xfrm flipV="1">
            <a:off x="3635896" y="1772816"/>
            <a:ext cx="1152128" cy="8722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6228184" y="2204864"/>
            <a:ext cx="72008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 descr="грусть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3645024"/>
            <a:ext cx="1868438" cy="18684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04664"/>
            <a:ext cx="410445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Однако трудностей было немало, не хватало помещений, мебели, учебников и пособий как для учащихся, так и для учителей, письменных принадлежностей.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Особенно сильно бедствовали в селах: там приходилось проявлять большую изобретательность – из газетных вырезок и журнальных иллюстраций составляли азбуки, вместо карандашей и перьев использовали древесный уголь, свинцовые палочки, чернила из свеклы, сажи, клюквы и шишек</a:t>
            </a:r>
          </a:p>
          <a:p>
            <a:endParaRPr lang="ru-RU" dirty="0"/>
          </a:p>
        </p:txBody>
      </p:sp>
      <p:pic>
        <p:nvPicPr>
          <p:cNvPr id="3" name="Рисунок 2" descr="школьные прин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356992"/>
            <a:ext cx="3789357" cy="2440509"/>
          </a:xfrm>
          <a:prstGeom prst="rect">
            <a:avLst/>
          </a:prstGeom>
        </p:spPr>
      </p:pic>
      <p:pic>
        <p:nvPicPr>
          <p:cNvPr id="4" name="Рисунок 3" descr="1918_g_gazeta_izvestija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573016"/>
            <a:ext cx="3563888" cy="20046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620688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Перепись 1926 г. </a:t>
            </a:r>
            <a:r>
              <a:rPr lang="ru-RU"/>
              <a:t>показала умеренный прогресс в кампании ликбеза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EF2CFB-1D27-4977-BD6F-E534B83D8A44}"/>
              </a:ext>
            </a:extLst>
          </p:cNvPr>
          <p:cNvSpPr txBox="1"/>
          <p:nvPr/>
        </p:nvSpPr>
        <p:spPr>
          <a:xfrm>
            <a:off x="3851920" y="3098642"/>
            <a:ext cx="42484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городах – 60%, а в селе – 35,4%. Разница между полами была значительна: среди мужчин грамотных было 52,3%, среди женщин – 30,1%.</a:t>
            </a:r>
          </a:p>
          <a:p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891557-D714-4A21-A4C1-6E22B0DB07A6}"/>
              </a:ext>
            </a:extLst>
          </p:cNvPr>
          <p:cNvSpPr txBox="1"/>
          <p:nvPr/>
        </p:nvSpPr>
        <p:spPr>
          <a:xfrm>
            <a:off x="611560" y="4490153"/>
            <a:ext cx="41044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1928 г. по инициативе ВЛКСМ был начат всесоюзный культпоход: необычные формы агитации: например, выставки, а также передвижные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агитвагоны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агитпоезда: создавали новые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ликпункты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организовывали курсы и конференции, привозили учебники.</a:t>
            </a:r>
          </a:p>
          <a:p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7AD7EF6-B598-487A-83D7-1B74D80E304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404664"/>
            <a:ext cx="2952276" cy="21541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BDE43CA-CDAB-4E52-BD90-A04C02D5FAB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044" y="1838857"/>
            <a:ext cx="2721497" cy="2111506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8A018881-DAAA-46D1-9C9C-90078C8D782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4158411"/>
            <a:ext cx="1202365" cy="20882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AFF3AC-C4AF-4AA8-B3E3-0D2EFBF49336}"/>
              </a:ext>
            </a:extLst>
          </p:cNvPr>
          <p:cNvSpPr txBox="1"/>
          <p:nvPr/>
        </p:nvSpPr>
        <p:spPr>
          <a:xfrm>
            <a:off x="1331640" y="476672"/>
            <a:ext cx="26642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Серьезным событием стало введение в 1930 г. всеобщего начального обучения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C874BF1-75E7-46D1-9F62-BDD510BFAEBF}"/>
              </a:ext>
            </a:extLst>
          </p:cNvPr>
          <p:cNvSpPr/>
          <p:nvPr/>
        </p:nvSpPr>
        <p:spPr>
          <a:xfrm>
            <a:off x="467544" y="1828562"/>
            <a:ext cx="4572001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solidFill>
                  <a:srgbClr val="3F3F3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середине 1930-х гг. официальная печать утверждала, что СССР стала страной сплошной грамотности – отчасти поэтому от очередной переписи 1937 г. ожидали стопроцентных показателей в этой сфере. Сплошной грамотности не было, но данные были неплохие: в населении старше 9 лет грамотных мужчин было 86%, а грамотных женщин – 66,2%.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22BFA4F-A100-4EDF-A876-79529DD5E0F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3501008"/>
            <a:ext cx="2664296" cy="194470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AC40D68-D25C-4113-A999-AC0F79BBDD2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12900"/>
            <a:ext cx="2915816" cy="209695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F505198-977C-4B26-90FC-A1A6A186C2D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861048"/>
            <a:ext cx="1363577" cy="148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122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A6C031B-0CCD-4909-A873-B9D505048555}"/>
              </a:ext>
            </a:extLst>
          </p:cNvPr>
          <p:cNvSpPr/>
          <p:nvPr/>
        </p:nvSpPr>
        <p:spPr>
          <a:xfrm>
            <a:off x="683568" y="908720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440"/>
              </a:lnSpc>
            </a:pPr>
            <a:r>
              <a:rPr lang="ru-RU" sz="1400" dirty="0">
                <a:solidFill>
                  <a:srgbClr val="3F3F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Данные следующей, 1939 года, переписи были изначально скорректированы: по ним грамотность лиц в возрасте от 16 до 50 лет составляла почти 90%, таким образом получалось, что к концу 1930-х годов в ходе кампании было обучено грамоте около 50 миллионов человек.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7AC0EEF-EF01-48C9-8D07-F23C29D21F8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2924944"/>
            <a:ext cx="3926210" cy="26174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635E6F7-CAD7-4F14-A5C7-78535DF0A4C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4513717"/>
            <a:ext cx="18288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19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171</TotalTime>
  <Words>563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Impact</vt:lpstr>
      <vt:lpstr>Times New Roman</vt:lpstr>
      <vt:lpstr>Главное мероприятие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Ликвидация неграмотности</dc:title>
  <dc:creator>User</dc:creator>
  <cp:lastModifiedBy>User</cp:lastModifiedBy>
  <cp:revision>20</cp:revision>
  <dcterms:created xsi:type="dcterms:W3CDTF">2022-01-20T14:00:39Z</dcterms:created>
  <dcterms:modified xsi:type="dcterms:W3CDTF">2022-11-10T14:09:43Z</dcterms:modified>
</cp:coreProperties>
</file>