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5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4187428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2805452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28951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1068858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83682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672948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575186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3555817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1656340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A0A6EAE-00FE-44CC-816F-A308B63E060F}" type="datetimeFigureOut">
              <a:rPr lang="ru-RU" smtClean="0"/>
              <a:t>10.11.2022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267438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A0A6EAE-00FE-44CC-816F-A308B63E060F}" type="datetimeFigureOut">
              <a:rPr lang="ru-RU" smtClean="0"/>
              <a:t>10.11.2022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605419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A0A6EAE-00FE-44CC-816F-A308B63E060F}" type="datetimeFigureOut">
              <a:rPr lang="ru-RU" smtClean="0"/>
              <a:t>10.11.2022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3304375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A0A6EAE-00FE-44CC-816F-A308B63E060F}" type="datetimeFigureOut">
              <a:rPr lang="ru-RU" smtClean="0"/>
              <a:t>10.11.2022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3209918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A6EAE-00FE-44CC-816F-A308B63E060F}" type="datetimeFigureOut">
              <a:rPr lang="ru-RU" smtClean="0"/>
              <a:t>10.11.2022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82940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A0A6EAE-00FE-44CC-816F-A308B63E060F}" type="datetimeFigureOut">
              <a:rPr lang="ru-RU" smtClean="0"/>
              <a:t>10.11.2022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2223429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A0A6EAE-00FE-44CC-816F-A308B63E060F}" type="datetimeFigureOut">
              <a:rPr lang="ru-RU" smtClean="0"/>
              <a:t>10.11.2022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0082F25-610E-469C-83BF-F3ECA040E0C0}" type="slidenum">
              <a:rPr lang="ru-RU" smtClean="0"/>
              <a:t>‹#›</a:t>
            </a:fld>
            <a:endParaRPr lang="ru-RU"/>
          </a:p>
        </p:txBody>
      </p:sp>
    </p:spTree>
    <p:extLst>
      <p:ext uri="{BB962C8B-B14F-4D97-AF65-F5344CB8AC3E}">
        <p14:creationId xmlns:p14="http://schemas.microsoft.com/office/powerpoint/2010/main" val="2038939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A0A6EAE-00FE-44CC-816F-A308B63E060F}" type="datetimeFigureOut">
              <a:rPr lang="ru-RU" smtClean="0"/>
              <a:t>10.11.2022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0082F25-610E-469C-83BF-F3ECA040E0C0}" type="slidenum">
              <a:rPr lang="ru-RU" smtClean="0"/>
              <a:t>‹#›</a:t>
            </a:fld>
            <a:endParaRPr lang="ru-RU"/>
          </a:p>
        </p:txBody>
      </p:sp>
    </p:spTree>
    <p:extLst>
      <p:ext uri="{BB962C8B-B14F-4D97-AF65-F5344CB8AC3E}">
        <p14:creationId xmlns:p14="http://schemas.microsoft.com/office/powerpoint/2010/main" val="3316929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7952" y="304800"/>
            <a:ext cx="7766936" cy="3774001"/>
          </a:xfrm>
        </p:spPr>
        <p:txBody>
          <a:bodyPr/>
          <a:lstStyle/>
          <a:p>
            <a:pPr algn="ctr"/>
            <a:r>
              <a:rPr lang="ru-RU" sz="1600" dirty="0">
                <a:latin typeface="Arial"/>
                <a:ea typeface="+mj-lt"/>
                <a:cs typeface="+mj-lt"/>
              </a:rPr>
              <a:t>БЮДЖЕТНОЕ УЧРЕЖДЕНИЕ </a:t>
            </a:r>
            <a:r>
              <a:rPr lang="ru-RU" sz="1600" dirty="0">
                <a:latin typeface="Arial"/>
                <a:cs typeface="Arial"/>
              </a:rPr>
              <a:t/>
            </a:r>
            <a:br>
              <a:rPr lang="ru-RU" sz="1600" dirty="0">
                <a:latin typeface="Arial"/>
                <a:cs typeface="Arial"/>
              </a:rPr>
            </a:br>
            <a:r>
              <a:rPr lang="ru-RU" sz="1600" dirty="0">
                <a:latin typeface="Arial"/>
                <a:ea typeface="+mj-lt"/>
                <a:cs typeface="+mj-lt"/>
              </a:rPr>
              <a:t>ПРОФЕССИОНАЛЬНОГО ОБРАЗОВАНИЯ </a:t>
            </a:r>
            <a:r>
              <a:rPr lang="ru-RU" sz="1600" dirty="0">
                <a:latin typeface="Arial"/>
                <a:cs typeface="Arial"/>
              </a:rPr>
              <a:t/>
            </a:r>
            <a:br>
              <a:rPr lang="ru-RU" sz="1600" dirty="0">
                <a:latin typeface="Arial"/>
                <a:cs typeface="Arial"/>
              </a:rPr>
            </a:br>
            <a:r>
              <a:rPr lang="ru-RU" sz="1600" dirty="0">
                <a:latin typeface="Arial"/>
                <a:ea typeface="+mj-lt"/>
                <a:cs typeface="+mj-lt"/>
              </a:rPr>
              <a:t>ХАНТЫ-МАНСИЙСКОГО АВТОНОМНОГО ОКРУГА – ЮГРЫ </a:t>
            </a:r>
            <a:r>
              <a:rPr lang="ru-RU" sz="1600" dirty="0">
                <a:latin typeface="Arial"/>
                <a:cs typeface="Arial"/>
              </a:rPr>
              <a:t/>
            </a:r>
            <a:br>
              <a:rPr lang="ru-RU" sz="1600" dirty="0">
                <a:latin typeface="Arial"/>
                <a:cs typeface="Arial"/>
              </a:rPr>
            </a:br>
            <a:r>
              <a:rPr lang="ru-RU" sz="1600" dirty="0">
                <a:latin typeface="Arial"/>
                <a:ea typeface="+mj-lt"/>
                <a:cs typeface="+mj-lt"/>
              </a:rPr>
              <a:t>«ЛАНГЕПАССКИЙ ПОЛИТЕХНИЧЕСКИЙ КОЛЛЕДЖ» </a:t>
            </a:r>
            <a:r>
              <a:rPr lang="ru-RU" sz="1600" dirty="0" smtClean="0">
                <a:latin typeface="Arial"/>
                <a:cs typeface="Arial"/>
              </a:rPr>
              <a:t/>
            </a:r>
            <a:br>
              <a:rPr lang="ru-RU" sz="1600" dirty="0" smtClean="0">
                <a:latin typeface="Arial"/>
                <a:cs typeface="Arial"/>
              </a:rPr>
            </a:br>
            <a:r>
              <a:rPr lang="ru-RU" sz="1600" dirty="0" smtClean="0">
                <a:latin typeface="Arial"/>
                <a:ea typeface="+mj-lt"/>
                <a:cs typeface="+mj-lt"/>
              </a:rPr>
              <a:t>ФИЛИАЛ </a:t>
            </a:r>
            <a:r>
              <a:rPr lang="ru-RU" sz="1600" dirty="0">
                <a:latin typeface="Arial"/>
                <a:ea typeface="+mj-lt"/>
                <a:cs typeface="+mj-lt"/>
              </a:rPr>
              <a:t>В ГОРОДЕ ПОКАЧИ</a:t>
            </a:r>
            <a:r>
              <a:rPr lang="ru-RU" sz="3600" dirty="0">
                <a:latin typeface="Arial"/>
                <a:ea typeface="+mj-lt"/>
                <a:cs typeface="+mj-lt"/>
              </a:rPr>
              <a:t> </a:t>
            </a:r>
            <a:r>
              <a:rPr lang="ru-RU" sz="3600" dirty="0" smtClean="0">
                <a:latin typeface="Arial"/>
                <a:ea typeface="+mj-lt"/>
                <a:cs typeface="+mj-lt"/>
              </a:rPr>
              <a:t/>
            </a:r>
            <a:br>
              <a:rPr lang="ru-RU" sz="3600" dirty="0" smtClean="0">
                <a:latin typeface="Arial"/>
                <a:ea typeface="+mj-lt"/>
                <a:cs typeface="+mj-lt"/>
              </a:rPr>
            </a:br>
            <a:r>
              <a:rPr lang="ru-RU" sz="3600" dirty="0">
                <a:latin typeface="Arial"/>
                <a:ea typeface="+mj-lt"/>
                <a:cs typeface="+mj-lt"/>
              </a:rPr>
              <a:t/>
            </a:r>
            <a:br>
              <a:rPr lang="ru-RU" sz="3600" dirty="0">
                <a:latin typeface="Arial"/>
                <a:ea typeface="+mj-lt"/>
                <a:cs typeface="+mj-lt"/>
              </a:rPr>
            </a:br>
            <a:r>
              <a:rPr lang="ru-RU" sz="3600" dirty="0" smtClean="0">
                <a:latin typeface="Arial" panose="020B0604020202020204" pitchFamily="34" charset="0"/>
                <a:cs typeface="Arial" panose="020B0604020202020204" pitchFamily="34" charset="0"/>
              </a:rPr>
              <a:t/>
            </a:r>
            <a:br>
              <a:rPr lang="ru-RU" sz="3600" dirty="0" smtClean="0">
                <a:latin typeface="Arial" panose="020B0604020202020204" pitchFamily="34" charset="0"/>
                <a:cs typeface="Arial" panose="020B0604020202020204" pitchFamily="34" charset="0"/>
              </a:rPr>
            </a:br>
            <a:r>
              <a:rPr lang="ru-RU" sz="3600" dirty="0" smtClean="0">
                <a:latin typeface="Arial" panose="020B0604020202020204" pitchFamily="34" charset="0"/>
                <a:cs typeface="Arial" panose="020B0604020202020204" pitchFamily="34" charset="0"/>
              </a:rPr>
              <a:t>Пейзажная лирика для </a:t>
            </a:r>
            <a:r>
              <a:rPr lang="ru-RU" sz="3600" dirty="0" smtClean="0">
                <a:latin typeface="Arial" panose="020B0604020202020204" pitchFamily="34" charset="0"/>
                <a:cs typeface="Arial" panose="020B0604020202020204" pitchFamily="34" charset="0"/>
              </a:rPr>
              <a:t>детей</a:t>
            </a:r>
            <a:endParaRPr lang="ru-RU" sz="3600" dirty="0">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4425064" y="5761101"/>
            <a:ext cx="7766936" cy="1096899"/>
          </a:xfrm>
        </p:spPr>
        <p:txBody>
          <a:bodyPr>
            <a:normAutofit/>
          </a:bodyPr>
          <a:lstStyle/>
          <a:p>
            <a:r>
              <a:rPr lang="ru-RU" sz="1600" dirty="0" smtClean="0">
                <a:solidFill>
                  <a:schemeClr val="tx1"/>
                </a:solidFill>
                <a:latin typeface="Arial" panose="020B0604020202020204" pitchFamily="34" charset="0"/>
                <a:cs typeface="Arial" panose="020B0604020202020204" pitchFamily="34" charset="0"/>
              </a:rPr>
              <a:t>Выполнила студентка группы ПДО-20</a:t>
            </a:r>
          </a:p>
          <a:p>
            <a:r>
              <a:rPr lang="ru-RU" sz="1600" dirty="0" err="1" smtClean="0">
                <a:solidFill>
                  <a:schemeClr val="tx1"/>
                </a:solidFill>
                <a:latin typeface="Arial" panose="020B0604020202020204" pitchFamily="34" charset="0"/>
                <a:cs typeface="Arial" panose="020B0604020202020204" pitchFamily="34" charset="0"/>
              </a:rPr>
              <a:t>Младшева</a:t>
            </a:r>
            <a:r>
              <a:rPr lang="ru-RU" sz="1600" dirty="0" smtClean="0">
                <a:solidFill>
                  <a:schemeClr val="tx1"/>
                </a:solidFill>
                <a:latin typeface="Arial" panose="020B0604020202020204" pitchFamily="34" charset="0"/>
                <a:cs typeface="Arial" panose="020B0604020202020204" pitchFamily="34" charset="0"/>
              </a:rPr>
              <a:t> Полина</a:t>
            </a:r>
            <a:endParaRPr lang="ru-RU"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9948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p:cNvSpPr>
            <a:spLocks noGrp="1"/>
          </p:cNvSpPr>
          <p:nvPr>
            <p:ph type="title"/>
          </p:nvPr>
        </p:nvSpPr>
        <p:spPr>
          <a:xfrm>
            <a:off x="211678" y="462618"/>
            <a:ext cx="11812176" cy="4034243"/>
          </a:xfrm>
        </p:spPr>
        <p:txBody>
          <a:bodyPr>
            <a:noAutofit/>
          </a:bodyPr>
          <a:lstStyle/>
          <a:p>
            <a:r>
              <a:rPr lang="ru-RU" sz="1600" dirty="0">
                <a:solidFill>
                  <a:schemeClr val="tx1"/>
                </a:solidFill>
                <a:latin typeface="Arial" panose="020B0604020202020204" pitchFamily="34" charset="0"/>
                <a:cs typeface="Arial" panose="020B0604020202020204" pitchFamily="34" charset="0"/>
              </a:rPr>
              <a:t>Первая треть XIX века была временем блистательного развития поэзии, достаточно назвать имена А. С. Пушкина, </a:t>
            </a:r>
            <a:r>
              <a:rPr lang="ru-RU" sz="1600" dirty="0" smtClean="0">
                <a:solidFill>
                  <a:schemeClr val="tx1"/>
                </a:solidFill>
                <a:latin typeface="Arial" panose="020B0604020202020204" pitchFamily="34" charset="0"/>
                <a:cs typeface="Arial" panose="020B0604020202020204" pitchFamily="34" charset="0"/>
              </a:rPr>
              <a:t>В.А. Жуковского</a:t>
            </a:r>
            <a:r>
              <a:rPr lang="ru-RU" sz="1600" dirty="0">
                <a:solidFill>
                  <a:schemeClr val="tx1"/>
                </a:solidFill>
                <a:latin typeface="Arial" panose="020B0604020202020204" pitchFamily="34" charset="0"/>
                <a:cs typeface="Arial" panose="020B0604020202020204" pitchFamily="34" charset="0"/>
              </a:rPr>
              <a:t>, </a:t>
            </a:r>
            <a:r>
              <a:rPr lang="ru-RU" sz="1600" dirty="0" smtClean="0">
                <a:solidFill>
                  <a:schemeClr val="tx1"/>
                </a:solidFill>
                <a:latin typeface="Arial" panose="020B0604020202020204" pitchFamily="34" charset="0"/>
                <a:cs typeface="Arial" panose="020B0604020202020204" pitchFamily="34" charset="0"/>
              </a:rPr>
              <a:t>К.А. Батюшкова</a:t>
            </a:r>
            <a:r>
              <a:rPr lang="ru-RU" sz="1600" dirty="0">
                <a:solidFill>
                  <a:schemeClr val="tx1"/>
                </a:solidFill>
                <a:latin typeface="Arial" panose="020B0604020202020204" pitchFamily="34" charset="0"/>
                <a:cs typeface="Arial" panose="020B0604020202020204" pitchFamily="34" charset="0"/>
              </a:rPr>
              <a:t>, Е.А</a:t>
            </a:r>
            <a:r>
              <a:rPr lang="ru-RU" sz="1600" dirty="0" smtClean="0">
                <a:solidFill>
                  <a:schemeClr val="tx1"/>
                </a:solidFill>
                <a:latin typeface="Arial" panose="020B0604020202020204" pitchFamily="34" charset="0"/>
                <a:cs typeface="Arial" panose="020B0604020202020204" pitchFamily="34" charset="0"/>
              </a:rPr>
              <a:t>. Баратынского, М.Ю. Лермонтова</a:t>
            </a:r>
            <a:r>
              <a:rPr lang="ru-RU" sz="1600" dirty="0">
                <a:solidFill>
                  <a:schemeClr val="tx1"/>
                </a:solidFill>
                <a:latin typeface="Arial" panose="020B0604020202020204" pitchFamily="34" charset="0"/>
                <a:cs typeface="Arial" panose="020B0604020202020204" pitchFamily="34" charset="0"/>
              </a:rPr>
              <a:t>. Однако это время почти не оказало влияния на поэзию для детей. Лишь где-то, понемногу, в детских журналах стали появляться отдельные стихотворения, подхваченные детьми, такие как «Завтра! завтра! не сегодня — Так ленивцы говорят...» </a:t>
            </a:r>
            <a:r>
              <a:rPr lang="ru-RU" sz="1600" dirty="0" smtClean="0">
                <a:solidFill>
                  <a:schemeClr val="tx1"/>
                </a:solidFill>
                <a:latin typeface="Arial" panose="020B0604020202020204" pitchFamily="34" charset="0"/>
                <a:cs typeface="Arial" panose="020B0604020202020204" pitchFamily="34" charset="0"/>
              </a:rPr>
              <a:t>Б.М. Федорова</a:t>
            </a:r>
            <a:r>
              <a:rPr lang="ru-RU" sz="1600" dirty="0">
                <a:solidFill>
                  <a:schemeClr val="tx1"/>
                </a:solidFill>
                <a:latin typeface="Arial" panose="020B0604020202020204" pitchFamily="34" charset="0"/>
                <a:cs typeface="Arial" panose="020B0604020202020204" pitchFamily="34" charset="0"/>
              </a:rPr>
              <a:t>; «Вечер был; Сверкали звезды; На дворе мороз трещал;...» («Сиротка» К. А. </a:t>
            </a:r>
            <a:r>
              <a:rPr lang="ru-RU" sz="1600" dirty="0" err="1" smtClean="0">
                <a:solidFill>
                  <a:schemeClr val="tx1"/>
                </a:solidFill>
                <a:latin typeface="Arial" panose="020B0604020202020204" pitchFamily="34" charset="0"/>
                <a:cs typeface="Arial" panose="020B0604020202020204" pitchFamily="34" charset="0"/>
              </a:rPr>
              <a:t>Петерсон</a:t>
            </a:r>
            <a:r>
              <a:rPr lang="ru-RU" sz="1600" dirty="0" err="1">
                <a:solidFill>
                  <a:schemeClr val="tx1"/>
                </a:solidFill>
                <a:latin typeface="Arial" panose="020B0604020202020204" pitchFamily="34" charset="0"/>
                <a:cs typeface="Arial" panose="020B0604020202020204" pitchFamily="34" charset="0"/>
              </a:rPr>
              <a:t>а</a:t>
            </a:r>
            <a:r>
              <a:rPr lang="ru-RU" sz="1600" dirty="0" smtClean="0">
                <a:solidFill>
                  <a:schemeClr val="tx1"/>
                </a:solidFill>
                <a:latin typeface="Arial" panose="020B0604020202020204" pitchFamily="34" charset="0"/>
                <a:cs typeface="Arial" panose="020B0604020202020204" pitchFamily="34" charset="0"/>
              </a:rPr>
              <a:t>); </a:t>
            </a:r>
            <a:r>
              <a:rPr lang="ru-RU" sz="1600" dirty="0">
                <a:solidFill>
                  <a:schemeClr val="tx1"/>
                </a:solidFill>
                <a:latin typeface="Arial" panose="020B0604020202020204" pitchFamily="34" charset="0"/>
                <a:cs typeface="Arial" panose="020B0604020202020204" pitchFamily="34" charset="0"/>
              </a:rPr>
              <a:t>«А, попалась, птичка, стой! Не уйдешь из сети...» («Птичка» А. А. </a:t>
            </a:r>
            <a:r>
              <a:rPr lang="ru-RU" sz="1600" dirty="0" err="1" smtClean="0">
                <a:solidFill>
                  <a:schemeClr val="tx1"/>
                </a:solidFill>
                <a:latin typeface="Arial" panose="020B0604020202020204" pitchFamily="34" charset="0"/>
                <a:cs typeface="Arial" panose="020B0604020202020204" pitchFamily="34" charset="0"/>
              </a:rPr>
              <a:t>Пчельниковой</a:t>
            </a:r>
            <a:r>
              <a:rPr lang="ru-RU" sz="1600" dirty="0" smtClean="0">
                <a:solidFill>
                  <a:schemeClr val="tx1"/>
                </a:solidFill>
                <a:latin typeface="Arial" panose="020B0604020202020204" pitchFamily="34" charset="0"/>
                <a:cs typeface="Arial" panose="020B0604020202020204" pitchFamily="34" charset="0"/>
              </a:rPr>
              <a:t>); </a:t>
            </a:r>
            <a:r>
              <a:rPr lang="ru-RU" sz="1600" dirty="0">
                <a:solidFill>
                  <a:schemeClr val="tx1"/>
                </a:solidFill>
                <a:latin typeface="Arial" panose="020B0604020202020204" pitchFamily="34" charset="0"/>
                <a:cs typeface="Arial" panose="020B0604020202020204" pitchFamily="34" charset="0"/>
              </a:rPr>
              <a:t>«Раз-два-три-четыре-пять» Ф. Б. Миллера. Эти стихи легко запоминались, в них играли, они становились считалками. Однако они не могли стать для детей открытием окружающего их мира. С начала 40-х годов XIX века в поэзию для детей один за другим стали приходить большие поэты.</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0369" y="3065086"/>
            <a:ext cx="2190836" cy="239131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678" y="3065086"/>
            <a:ext cx="1810212" cy="2237874"/>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2930" y="4340511"/>
            <a:ext cx="2104976" cy="2517489"/>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5042" y="4184041"/>
            <a:ext cx="2395887" cy="2673959"/>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92405" y="2897925"/>
            <a:ext cx="2131449" cy="2544973"/>
          </a:xfrm>
          <a:prstGeom prst="rect">
            <a:avLst/>
          </a:prstGeom>
        </p:spPr>
      </p:pic>
    </p:spTree>
    <p:extLst>
      <p:ext uri="{BB962C8B-B14F-4D97-AF65-F5344CB8AC3E}">
        <p14:creationId xmlns:p14="http://schemas.microsoft.com/office/powerpoint/2010/main" val="2143158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6238" y="0"/>
            <a:ext cx="7178962" cy="4045645"/>
          </a:xfrm>
        </p:spPr>
        <p:txBody>
          <a:bodyPr>
            <a:noAutofit/>
          </a:bodyPr>
          <a:lstStyle/>
          <a:p>
            <a:r>
              <a:rPr lang="ru-RU" dirty="0" smtClean="0">
                <a:solidFill>
                  <a:schemeClr val="tx1"/>
                </a:solidFill>
                <a:latin typeface="Arial" panose="020B0604020202020204" pitchFamily="34" charset="0"/>
                <a:cs typeface="Arial" panose="020B0604020202020204" pitchFamily="34" charset="0"/>
              </a:rPr>
              <a:t>А.А. Фет</a:t>
            </a:r>
            <a:br>
              <a:rPr lang="ru-RU" dirty="0" smtClean="0">
                <a:solidFill>
                  <a:schemeClr val="tx1"/>
                </a:solidFill>
                <a:latin typeface="Arial" panose="020B0604020202020204" pitchFamily="34" charset="0"/>
                <a:cs typeface="Arial" panose="020B0604020202020204" pitchFamily="34" charset="0"/>
              </a:rPr>
            </a:br>
            <a:r>
              <a:rPr lang="ru-RU" sz="1600" dirty="0">
                <a:solidFill>
                  <a:schemeClr val="tx1"/>
                </a:solidFill>
                <a:latin typeface="Arial" panose="020B0604020202020204" pitchFamily="34" charset="0"/>
                <a:cs typeface="Arial" panose="020B0604020202020204" pitchFamily="34" charset="0"/>
              </a:rPr>
              <a:t>«</a:t>
            </a:r>
            <a:r>
              <a:rPr lang="ru-RU" sz="1400" dirty="0">
                <a:solidFill>
                  <a:schemeClr val="tx1"/>
                </a:solidFill>
                <a:latin typeface="Arial" panose="020B0604020202020204" pitchFamily="34" charset="0"/>
                <a:cs typeface="Arial" panose="020B0604020202020204" pitchFamily="34" charset="0"/>
              </a:rPr>
              <a:t>Природы праздный соглядатай» - так сам </a:t>
            </a:r>
            <a:r>
              <a:rPr lang="ru-RU" sz="1400" b="1" dirty="0">
                <a:solidFill>
                  <a:schemeClr val="tx1"/>
                </a:solidFill>
                <a:latin typeface="Arial" panose="020B0604020202020204" pitchFamily="34" charset="0"/>
                <a:cs typeface="Arial" panose="020B0604020202020204" pitchFamily="34" charset="0"/>
              </a:rPr>
              <a:t>Фет</a:t>
            </a:r>
            <a:r>
              <a:rPr lang="ru-RU" sz="1400" dirty="0">
                <a:solidFill>
                  <a:schemeClr val="tx1"/>
                </a:solidFill>
                <a:latin typeface="Arial" panose="020B0604020202020204" pitchFamily="34" charset="0"/>
                <a:cs typeface="Arial" panose="020B0604020202020204" pitchFamily="34" charset="0"/>
              </a:rPr>
              <a:t> </a:t>
            </a:r>
            <a:r>
              <a:rPr lang="ru-RU" sz="1400" dirty="0" err="1">
                <a:solidFill>
                  <a:schemeClr val="tx1"/>
                </a:solidFill>
                <a:latin typeface="Arial" panose="020B0604020202020204" pitchFamily="34" charset="0"/>
                <a:cs typeface="Arial" panose="020B0604020202020204" pitchFamily="34" charset="0"/>
              </a:rPr>
              <a:t>полуиронически</a:t>
            </a:r>
            <a:r>
              <a:rPr lang="ru-RU" sz="1400" dirty="0">
                <a:solidFill>
                  <a:schemeClr val="tx1"/>
                </a:solidFill>
                <a:latin typeface="Arial" panose="020B0604020202020204" pitchFamily="34" charset="0"/>
                <a:cs typeface="Arial" panose="020B0604020202020204" pitchFamily="34" charset="0"/>
              </a:rPr>
              <a:t> определил свое отношение к одной из главных тем своего творчества. Именно так - как один из тончайших мастеров пейзажной лирики, Фет вошел в хрестоматии и многочисленные стихотворные сборники «поэтов природы» наряду с Тютчевым, </a:t>
            </a:r>
            <a:r>
              <a:rPr lang="ru-RU" sz="1400" dirty="0" err="1">
                <a:solidFill>
                  <a:schemeClr val="tx1"/>
                </a:solidFill>
                <a:latin typeface="Arial" panose="020B0604020202020204" pitchFamily="34" charset="0"/>
                <a:cs typeface="Arial" panose="020B0604020202020204" pitchFamily="34" charset="0"/>
              </a:rPr>
              <a:t>Майковым</a:t>
            </a:r>
            <a:r>
              <a:rPr lang="ru-RU" sz="1400" dirty="0">
                <a:solidFill>
                  <a:schemeClr val="tx1"/>
                </a:solidFill>
                <a:latin typeface="Arial" panose="020B0604020202020204" pitchFamily="34" charset="0"/>
                <a:cs typeface="Arial" panose="020B0604020202020204" pitchFamily="34" charset="0"/>
              </a:rPr>
              <a:t>, Полонским.</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А. Фет, как и Ф. Тютчев, достиг в пейзажной лирике блистательных художественных высот, став признанным певцом природы. Здесь проявились его удивительная острота зрения, любовное, трепетное внимание к мельчайшим подробностям родных пейзажей, их своеобразное, индивидуальное восприятие. Л.Н. Толстой очень тонко уловил неповторимое фетовское качество - способность передать природные ощущения в их органическом единстве, когда «запах переходит в цвет перламутра, в сияние светляка, а лунный свет или луч утренней зари переливаются в звук». Чувство природы у Фета универсально, ибо он обладает богатейшими возможностями поэтического «слуха» и «зрения». Фет расширил возможности поэтического изображения действительности, показав внутреннюю связь мира природы и мира человека, одухотворяя природу, создавая пейзажные картины, отражающие во всей полноте состояние души человека. И это было новым словом в русской поэзии</a:t>
            </a:r>
            <a:r>
              <a:rPr lang="ru-RU" sz="1400" dirty="0" smtClean="0">
                <a:solidFill>
                  <a:schemeClr val="tx1"/>
                </a:solidFill>
                <a:latin typeface="Arial" panose="020B0604020202020204" pitchFamily="34" charset="0"/>
                <a:cs typeface="Arial" panose="020B0604020202020204" pitchFamily="34" charset="0"/>
              </a:rPr>
              <a:t>.</a:t>
            </a:r>
            <a:br>
              <a:rPr lang="ru-RU" sz="1400" dirty="0" smtClean="0">
                <a:solidFill>
                  <a:schemeClr val="tx1"/>
                </a:solidFill>
                <a:latin typeface="Arial" panose="020B0604020202020204" pitchFamily="34" charset="0"/>
                <a:cs typeface="Arial" panose="020B0604020202020204" pitchFamily="34" charset="0"/>
              </a:rPr>
            </a:br>
            <a:r>
              <a:rPr lang="ru-RU" sz="1400" dirty="0" smtClean="0">
                <a:solidFill>
                  <a:schemeClr val="tx1"/>
                </a:solidFill>
                <a:latin typeface="Arial" panose="020B0604020202020204" pitchFamily="34" charset="0"/>
                <a:cs typeface="Arial" panose="020B0604020202020204" pitchFamily="34" charset="0"/>
              </a:rPr>
              <a:t>Фет больше всего любил изображать весну.</a:t>
            </a:r>
            <a:r>
              <a:rPr lang="ru-RU" sz="1400" dirty="0">
                <a:solidFill>
                  <a:schemeClr val="tx1"/>
                </a:solidFill>
                <a:latin typeface="Arial" panose="020B0604020202020204" pitchFamily="34" charset="0"/>
                <a:cs typeface="Arial" panose="020B0604020202020204" pitchFamily="34" charset="0"/>
              </a:rPr>
              <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«Фет стремится к фиксации изменений в природе. Наблюдения в его стихах постоянно группируются и воспринимаются как фенологические приметы. Пейзажи Фета не просто весенние, летние, осенние или зимние. Фет изображает более частные, более короткие и тем самым более конкретные отрезки сезонов».</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«Эта точность и четкость делает пейзажи Фета строго локальными: как правило, это пейзажи центральных областей России.</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Фет любит описывать точно определимое время суток, приметы той или иной погоды, начало того или иного явления в природе (например, дождя в стихотворении «Весенний дождь»).</a:t>
            </a:r>
            <a:br>
              <a:rPr lang="ru-RU" sz="1400" dirty="0">
                <a:solidFill>
                  <a:schemeClr val="tx1"/>
                </a:solidFill>
                <a:latin typeface="Arial" panose="020B0604020202020204" pitchFamily="34" charset="0"/>
                <a:cs typeface="Arial" panose="020B0604020202020204" pitchFamily="34" charset="0"/>
              </a:rPr>
            </a:br>
            <a:endParaRPr lang="ru-RU" sz="1400" dirty="0">
              <a:solidFill>
                <a:schemeClr val="tx1"/>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4173" y="375453"/>
            <a:ext cx="3092031" cy="3463179"/>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8689" y="4045645"/>
            <a:ext cx="3903000" cy="2812355"/>
          </a:xfrm>
          <a:prstGeom prst="rect">
            <a:avLst/>
          </a:prstGeom>
        </p:spPr>
      </p:pic>
    </p:spTree>
    <p:extLst>
      <p:ext uri="{BB962C8B-B14F-4D97-AF65-F5344CB8AC3E}">
        <p14:creationId xmlns:p14="http://schemas.microsoft.com/office/powerpoint/2010/main" val="1649767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616" y="397041"/>
            <a:ext cx="5852237" cy="6653463"/>
          </a:xfrm>
        </p:spPr>
        <p:txBody>
          <a:bodyPr>
            <a:normAutofit/>
          </a:bodyPr>
          <a:lstStyle/>
          <a:p>
            <a:r>
              <a:rPr lang="ru-RU" dirty="0" smtClean="0">
                <a:solidFill>
                  <a:schemeClr val="tx1"/>
                </a:solidFill>
                <a:latin typeface="Arial" panose="020B0604020202020204" pitchFamily="34" charset="0"/>
                <a:cs typeface="Arial" panose="020B0604020202020204" pitchFamily="34" charset="0"/>
              </a:rPr>
              <a:t>А.Н. Майков</a:t>
            </a:r>
            <a:r>
              <a:rPr lang="ru-RU" sz="1600" dirty="0" smtClean="0">
                <a:solidFill>
                  <a:schemeClr val="tx1"/>
                </a:solidFill>
                <a:latin typeface="Arial" panose="020B0604020202020204" pitchFamily="34" charset="0"/>
                <a:cs typeface="Arial" panose="020B0604020202020204" pitchFamily="34" charset="0"/>
              </a:rPr>
              <a:t/>
            </a:r>
            <a:br>
              <a:rPr lang="ru-RU" sz="1600" dirty="0" smtClean="0">
                <a:solidFill>
                  <a:schemeClr val="tx1"/>
                </a:solidFill>
                <a:latin typeface="Arial" panose="020B0604020202020204" pitchFamily="34" charset="0"/>
                <a:cs typeface="Arial" panose="020B0604020202020204" pitchFamily="34" charset="0"/>
              </a:rPr>
            </a:br>
            <a:r>
              <a:rPr lang="ru-RU" sz="1400" dirty="0" smtClean="0">
                <a:solidFill>
                  <a:schemeClr val="tx1"/>
                </a:solidFill>
                <a:latin typeface="Arial" panose="020B0604020202020204" pitchFamily="34" charset="0"/>
                <a:cs typeface="Arial" panose="020B0604020202020204" pitchFamily="34" charset="0"/>
              </a:rPr>
              <a:t>Радостен </a:t>
            </a:r>
            <a:r>
              <a:rPr lang="ru-RU" sz="1400" dirty="0">
                <a:solidFill>
                  <a:schemeClr val="tx1"/>
                </a:solidFill>
                <a:latin typeface="Arial" panose="020B0604020202020204" pitchFamily="34" charset="0"/>
                <a:cs typeface="Arial" panose="020B0604020202020204" pitchFamily="34" charset="0"/>
              </a:rPr>
              <a:t>мир природы и в стихах </a:t>
            </a:r>
            <a:r>
              <a:rPr lang="ru-RU" sz="1400" b="1" dirty="0">
                <a:solidFill>
                  <a:schemeClr val="tx1"/>
                </a:solidFill>
                <a:latin typeface="Arial" panose="020B0604020202020204" pitchFamily="34" charset="0"/>
                <a:cs typeface="Arial" panose="020B0604020202020204" pitchFamily="34" charset="0"/>
              </a:rPr>
              <a:t>Аполлона Николаевича </a:t>
            </a:r>
            <a:r>
              <a:rPr lang="ru-RU" sz="1400" b="1" dirty="0" err="1">
                <a:solidFill>
                  <a:schemeClr val="tx1"/>
                </a:solidFill>
                <a:latin typeface="Arial" panose="020B0604020202020204" pitchFamily="34" charset="0"/>
                <a:cs typeface="Arial" panose="020B0604020202020204" pitchFamily="34" charset="0"/>
              </a:rPr>
              <a:t>Май­кова</a:t>
            </a:r>
            <a:r>
              <a:rPr lang="ru-RU" sz="1400" b="1" dirty="0">
                <a:solidFill>
                  <a:schemeClr val="tx1"/>
                </a:solidFill>
                <a:latin typeface="Arial" panose="020B0604020202020204" pitchFamily="34" charset="0"/>
                <a:cs typeface="Arial" panose="020B0604020202020204" pitchFamily="34" charset="0"/>
              </a:rPr>
              <a:t> </a:t>
            </a:r>
            <a:r>
              <a:rPr lang="ru-RU" sz="1400" dirty="0">
                <a:solidFill>
                  <a:schemeClr val="tx1"/>
                </a:solidFill>
                <a:latin typeface="Arial" panose="020B0604020202020204" pitchFamily="34" charset="0"/>
                <a:cs typeface="Arial" panose="020B0604020202020204" pitchFamily="34" charset="0"/>
              </a:rPr>
              <a:t>(1821 — 1897). Гармоничность, светлое мироощущение свой­ственны были эллинистической поэзии. Близость к ней поэт ощу­щал настолько сильно, что и на русскую природу смотрел, по выражению Белинского, «глазами грека». Майков много путеше­ствовал, и впечатления от заграничных странствий находили от­ражение в его творчестве. Он увлеченно переводил стихи с других языков, а в 1870 году перевел с древнеславянского «Слово о пол­ку Игореве». Его перевод до сих пор считается одним из лучших (1856).</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В детское чтение вошли те стихи </a:t>
            </a:r>
            <a:r>
              <a:rPr lang="ru-RU" sz="1400" dirty="0" err="1">
                <a:solidFill>
                  <a:schemeClr val="tx1"/>
                </a:solidFill>
                <a:latin typeface="Arial" panose="020B0604020202020204" pitchFamily="34" charset="0"/>
                <a:cs typeface="Arial" panose="020B0604020202020204" pitchFamily="34" charset="0"/>
              </a:rPr>
              <a:t>Майкова</a:t>
            </a:r>
            <a:r>
              <a:rPr lang="ru-RU" sz="1400" dirty="0">
                <a:solidFill>
                  <a:schemeClr val="tx1"/>
                </a:solidFill>
                <a:latin typeface="Arial" panose="020B0604020202020204" pitchFamily="34" charset="0"/>
                <a:cs typeface="Arial" panose="020B0604020202020204" pitchFamily="34" charset="0"/>
              </a:rPr>
              <a:t>, которые, по выра­жению Белинского, отмечены благотворной печатью простоты и рисуют «пластические, благоуханные, грациозные образы».</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Для </a:t>
            </a:r>
            <a:r>
              <a:rPr lang="ru-RU" sz="1400" dirty="0" err="1">
                <a:solidFill>
                  <a:schemeClr val="tx1"/>
                </a:solidFill>
                <a:latin typeface="Arial" panose="020B0604020202020204" pitchFamily="34" charset="0"/>
                <a:cs typeface="Arial" panose="020B0604020202020204" pitchFamily="34" charset="0"/>
              </a:rPr>
              <a:t>Майкова</a:t>
            </a:r>
            <a:r>
              <a:rPr lang="ru-RU" sz="1400" dirty="0">
                <a:solidFill>
                  <a:schemeClr val="tx1"/>
                </a:solidFill>
                <a:latin typeface="Arial" panose="020B0604020202020204" pitchFamily="34" charset="0"/>
                <a:cs typeface="Arial" panose="020B0604020202020204" pitchFamily="34" charset="0"/>
              </a:rPr>
              <a:t> поэзия — это прекрасная форма, в которую облекаются идеи и наблюдения; это вечные высокохудожествен­ные создания, заключающие в себе «божественную тайну», «гар­монию стиха».</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3515" y="1756609"/>
            <a:ext cx="5245768" cy="3934326"/>
          </a:xfrm>
          <a:prstGeom prst="rect">
            <a:avLst/>
          </a:prstGeom>
        </p:spPr>
      </p:pic>
    </p:spTree>
    <p:extLst>
      <p:ext uri="{BB962C8B-B14F-4D97-AF65-F5344CB8AC3E}">
        <p14:creationId xmlns:p14="http://schemas.microsoft.com/office/powerpoint/2010/main" val="3631369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p:cNvSpPr>
            <a:spLocks noGrp="1"/>
          </p:cNvSpPr>
          <p:nvPr>
            <p:ph type="title"/>
          </p:nvPr>
        </p:nvSpPr>
        <p:spPr>
          <a:xfrm>
            <a:off x="276726" y="188494"/>
            <a:ext cx="6448927" cy="4888832"/>
          </a:xfrm>
        </p:spPr>
        <p:txBody>
          <a:bodyPr>
            <a:normAutofit/>
          </a:bodyPr>
          <a:lstStyle/>
          <a:p>
            <a:r>
              <a:rPr lang="ru-RU" sz="4000" dirty="0" smtClean="0">
                <a:solidFill>
                  <a:schemeClr val="tx1"/>
                </a:solidFill>
                <a:latin typeface="Arial" panose="020B0604020202020204" pitchFamily="34" charset="0"/>
                <a:cs typeface="Arial" panose="020B0604020202020204" pitchFamily="34" charset="0"/>
              </a:rPr>
              <a:t>А.К. Толстой</a:t>
            </a:r>
            <a:r>
              <a:rPr lang="ru-RU" sz="1800" dirty="0" smtClean="0">
                <a:solidFill>
                  <a:schemeClr val="tx1"/>
                </a:solidFill>
                <a:latin typeface="Arial" panose="020B0604020202020204" pitchFamily="34" charset="0"/>
                <a:cs typeface="Arial" panose="020B0604020202020204" pitchFamily="34" charset="0"/>
              </a:rPr>
              <a:t/>
            </a:r>
            <a:br>
              <a:rPr lang="ru-RU" sz="1800" dirty="0" smtClean="0">
                <a:solidFill>
                  <a:schemeClr val="tx1"/>
                </a:solidFill>
                <a:latin typeface="Arial" panose="020B0604020202020204" pitchFamily="34" charset="0"/>
                <a:cs typeface="Arial" panose="020B0604020202020204" pitchFamily="34" charset="0"/>
              </a:rPr>
            </a:br>
            <a:r>
              <a:rPr lang="ru-RU" sz="1400" dirty="0" smtClean="0">
                <a:solidFill>
                  <a:schemeClr val="tx1"/>
                </a:solidFill>
                <a:latin typeface="Arial" panose="020B0604020202020204" pitchFamily="34" charset="0"/>
                <a:cs typeface="Arial" panose="020B0604020202020204" pitchFamily="34" charset="0"/>
              </a:rPr>
              <a:t>Большая </a:t>
            </a:r>
            <a:r>
              <a:rPr lang="ru-RU" sz="1400" dirty="0">
                <a:solidFill>
                  <a:schemeClr val="tx1"/>
                </a:solidFill>
                <a:latin typeface="Arial" panose="020B0604020202020204" pitchFamily="34" charset="0"/>
                <a:cs typeface="Arial" panose="020B0604020202020204" pitchFamily="34" charset="0"/>
              </a:rPr>
              <a:t>часть пейзажных шедевров А. К. Толстого написана в семидесятые годы. Они уже свободны от явной фольклорной стилизации, надолго закрепившейся за именем их автора, учитывают всесторонний опыт современной лирики и даже прозы</a:t>
            </a:r>
            <a:r>
              <a:rPr lang="ru-RU" sz="1400" dirty="0" smtClean="0">
                <a:solidFill>
                  <a:schemeClr val="tx1"/>
                </a:solidFill>
                <a:latin typeface="Arial" panose="020B0604020202020204" pitchFamily="34" charset="0"/>
                <a:cs typeface="Arial" panose="020B0604020202020204" pitchFamily="34" charset="0"/>
              </a:rPr>
              <a:t>.</a:t>
            </a:r>
            <a:r>
              <a:rPr lang="ru-RU" sz="1400" dirty="0">
                <a:solidFill>
                  <a:schemeClr val="tx1"/>
                </a:solidFill>
                <a:latin typeface="Arial" panose="020B0604020202020204" pitchFamily="34" charset="0"/>
                <a:cs typeface="Arial" panose="020B0604020202020204" pitchFamily="34" charset="0"/>
              </a:rPr>
              <a:t>                                           </a:t>
            </a:r>
            <a:r>
              <a:rPr lang="ru-RU" sz="1400" dirty="0" smtClean="0">
                <a:solidFill>
                  <a:schemeClr val="tx1"/>
                </a:solidFill>
                <a:latin typeface="Arial" panose="020B0604020202020204" pitchFamily="34" charset="0"/>
                <a:cs typeface="Arial" panose="020B0604020202020204" pitchFamily="34" charset="0"/>
              </a:rPr>
              <a:t/>
            </a:r>
            <a:br>
              <a:rPr lang="ru-RU" sz="1400" dirty="0" smtClean="0">
                <a:solidFill>
                  <a:schemeClr val="tx1"/>
                </a:solidFill>
                <a:latin typeface="Arial" panose="020B0604020202020204" pitchFamily="34" charset="0"/>
                <a:cs typeface="Arial" panose="020B0604020202020204" pitchFamily="34" charset="0"/>
              </a:rPr>
            </a:br>
            <a:r>
              <a:rPr lang="ru-RU" sz="1400" dirty="0" smtClean="0">
                <a:solidFill>
                  <a:schemeClr val="tx1"/>
                </a:solidFill>
                <a:latin typeface="Arial" panose="020B0604020202020204" pitchFamily="34" charset="0"/>
                <a:cs typeface="Arial" panose="020B0604020202020204" pitchFamily="34" charset="0"/>
              </a:rPr>
              <a:t>Истинная </a:t>
            </a:r>
            <a:r>
              <a:rPr lang="ru-RU" sz="1400" dirty="0">
                <a:solidFill>
                  <a:schemeClr val="tx1"/>
                </a:solidFill>
                <a:latin typeface="Arial" panose="020B0604020202020204" pitchFamily="34" charset="0"/>
                <a:cs typeface="Arial" panose="020B0604020202020204" pitchFamily="34" charset="0"/>
              </a:rPr>
              <a:t>суть его музы – земная. Поэт мог бы повторить слова героя одной из своих былин – Садко: «Уж очень я к земле привязан». Отрывок из поэмы «Иоанн </a:t>
            </a:r>
            <a:r>
              <a:rPr lang="ru-RU" sz="1400" dirty="0" err="1">
                <a:solidFill>
                  <a:schemeClr val="tx1"/>
                </a:solidFill>
                <a:latin typeface="Arial" panose="020B0604020202020204" pitchFamily="34" charset="0"/>
                <a:cs typeface="Arial" panose="020B0604020202020204" pitchFamily="34" charset="0"/>
              </a:rPr>
              <a:t>Дамаскин</a:t>
            </a:r>
            <a:r>
              <a:rPr lang="ru-RU" sz="1400" dirty="0">
                <a:solidFill>
                  <a:schemeClr val="tx1"/>
                </a:solidFill>
                <a:latin typeface="Arial" panose="020B0604020202020204" pitchFamily="34" charset="0"/>
                <a:cs typeface="Arial" panose="020B0604020202020204" pitchFamily="34" charset="0"/>
              </a:rPr>
              <a:t>» «Благословляю вас, леса…» воспринимается как гимн земной красоте и свободному человеческому духу, который она питает. А в послании И. С. Аксакову поэт противопоставляет своей устремлённости к «беспредельному» страсть к «земному», которая обретает в стихотворении характер единственной подлинной </a:t>
            </a:r>
            <a:r>
              <a:rPr lang="ru-RU" sz="1400" dirty="0" smtClean="0">
                <a:solidFill>
                  <a:schemeClr val="tx1"/>
                </a:solidFill>
                <a:latin typeface="Arial" panose="020B0604020202020204" pitchFamily="34" charset="0"/>
                <a:cs typeface="Arial" panose="020B0604020202020204" pitchFamily="34" charset="0"/>
              </a:rPr>
              <a:t>реальности.</a:t>
            </a:r>
            <a:br>
              <a:rPr lang="ru-RU" sz="1400" dirty="0" smtClean="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Пейзажи А. К. Толстого семидесятых годов не претендуют на грандиозность или исключительность, в них не входят описания гор, моря, широких степей. Они часто строятся на очаровании отдельных, хорошо знакомых, даже примелькавшихся деталей, которые находятся буквально под </a:t>
            </a:r>
            <a:r>
              <a:rPr lang="ru-RU" sz="1400" dirty="0" smtClean="0">
                <a:solidFill>
                  <a:schemeClr val="tx1"/>
                </a:solidFill>
                <a:latin typeface="Arial" panose="020B0604020202020204" pitchFamily="34" charset="0"/>
                <a:cs typeface="Arial" panose="020B0604020202020204" pitchFamily="34" charset="0"/>
              </a:rPr>
              <a:t>рукой.</a:t>
            </a:r>
            <a:r>
              <a:rPr lang="ru-RU" sz="1800" dirty="0">
                <a:solidFill>
                  <a:schemeClr val="tx1"/>
                </a:solidFill>
                <a:latin typeface="Arial" panose="020B0604020202020204" pitchFamily="34" charset="0"/>
                <a:cs typeface="Arial" panose="020B0604020202020204" pitchFamily="34" charset="0"/>
              </a:rPr>
              <a:t/>
            </a:r>
            <a:br>
              <a:rPr lang="ru-RU" sz="1800" dirty="0">
                <a:solidFill>
                  <a:schemeClr val="tx1"/>
                </a:solidFill>
                <a:latin typeface="Arial" panose="020B0604020202020204" pitchFamily="34" charset="0"/>
                <a:cs typeface="Arial" panose="020B0604020202020204" pitchFamily="34" charset="0"/>
              </a:rPr>
            </a:br>
            <a:endParaRPr lang="ru-RU" sz="1800" dirty="0">
              <a:solidFill>
                <a:schemeClr val="tx1"/>
              </a:solidFill>
              <a:latin typeface="Arial" panose="020B0604020202020204" pitchFamily="34" charset="0"/>
              <a:cs typeface="Arial" panose="020B0604020202020204" pitchFamily="34"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6011" y="320841"/>
            <a:ext cx="2658979" cy="3429212"/>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763" y="3872164"/>
            <a:ext cx="4892842" cy="2829426"/>
          </a:xfrm>
          <a:prstGeom prst="rect">
            <a:avLst/>
          </a:prstGeom>
        </p:spPr>
      </p:pic>
    </p:spTree>
    <p:extLst>
      <p:ext uri="{BB962C8B-B14F-4D97-AF65-F5344CB8AC3E}">
        <p14:creationId xmlns:p14="http://schemas.microsoft.com/office/powerpoint/2010/main" val="1084073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4538" y="180475"/>
            <a:ext cx="7387388" cy="6316578"/>
          </a:xfrm>
        </p:spPr>
        <p:txBody>
          <a:bodyPr>
            <a:normAutofit/>
          </a:bodyPr>
          <a:lstStyle/>
          <a:p>
            <a:pPr marL="0" indent="0">
              <a:buNone/>
            </a:pPr>
            <a:r>
              <a:rPr lang="ru-RU" sz="3600" dirty="0" smtClean="0">
                <a:solidFill>
                  <a:schemeClr val="tx1"/>
                </a:solidFill>
                <a:latin typeface="Arial" panose="020B0604020202020204" pitchFamily="34" charset="0"/>
                <a:cs typeface="Arial" panose="020B0604020202020204" pitchFamily="34" charset="0"/>
              </a:rPr>
              <a:t>Ф.И. Тютчев</a:t>
            </a:r>
          </a:p>
          <a:p>
            <a:pPr marL="0" indent="0">
              <a:buNone/>
            </a:pPr>
            <a:r>
              <a:rPr lang="ru-RU" sz="1400" dirty="0" smtClean="0">
                <a:solidFill>
                  <a:schemeClr val="tx1"/>
                </a:solidFill>
                <a:latin typeface="Arial" panose="020B0604020202020204" pitchFamily="34" charset="0"/>
                <a:cs typeface="Arial" panose="020B0604020202020204" pitchFamily="34" charset="0"/>
              </a:rPr>
              <a:t>Лирика </a:t>
            </a:r>
            <a:r>
              <a:rPr lang="ru-RU" sz="1400" dirty="0">
                <a:solidFill>
                  <a:schemeClr val="tx1"/>
                </a:solidFill>
                <a:latin typeface="Arial" panose="020B0604020202020204" pitchFamily="34" charset="0"/>
                <a:cs typeface="Arial" panose="020B0604020202020204" pitchFamily="34" charset="0"/>
              </a:rPr>
              <a:t>природы стала величайшим художественным достижением Ф. Тютчева. Пейзаж дается поэтом в динамике, движении. Об этом говорит В.Н. Касаткина в монографии «Поэтическое мировоззрение Ф.И. Тютчева»: «Движение в природе мыслится Тютчевым не только как механическое перемещение, но и как взаимосвязь, </a:t>
            </a:r>
            <a:r>
              <a:rPr lang="ru-RU" sz="1400" dirty="0" err="1">
                <a:solidFill>
                  <a:schemeClr val="tx1"/>
                </a:solidFill>
                <a:latin typeface="Arial" panose="020B0604020202020204" pitchFamily="34" charset="0"/>
                <a:cs typeface="Arial" panose="020B0604020202020204" pitchFamily="34" charset="0"/>
              </a:rPr>
              <a:t>взаимопереход</a:t>
            </a:r>
            <a:r>
              <a:rPr lang="ru-RU" sz="1400" dirty="0">
                <a:solidFill>
                  <a:schemeClr val="tx1"/>
                </a:solidFill>
                <a:latin typeface="Arial" panose="020B0604020202020204" pitchFamily="34" charset="0"/>
                <a:cs typeface="Arial" panose="020B0604020202020204" pitchFamily="34" charset="0"/>
              </a:rPr>
              <a:t> явлений, переход одного качества в другое, как борьба противоречивых проявлений. Поэт улавливал диалектику движения в природе». Причем диалектика явлений природы отражает таинственные движения человеческой души. Конкретно-зримые приметы внешнего мира порождают субъективное впечатление.</a:t>
            </a:r>
          </a:p>
          <a:p>
            <a:pPr marL="0" indent="0">
              <a:buNone/>
            </a:pPr>
            <a:r>
              <a:rPr lang="ru-RU" sz="1400" dirty="0">
                <a:solidFill>
                  <a:schemeClr val="tx1"/>
                </a:solidFill>
                <a:latin typeface="Arial" panose="020B0604020202020204" pitchFamily="34" charset="0"/>
                <a:cs typeface="Arial" panose="020B0604020202020204" pitchFamily="34" charset="0"/>
              </a:rPr>
              <a:t>А.А. Фет пишет о стихотворениях Тютчева: «По свойству своего таланта г. Тютчев не может смотреть на природу без того, чтобы в душе его единовременно не возникала соответственная яркая мысль. До какой степени природа является перед ним одухотворенной, лучше всего выражает он </a:t>
            </a:r>
            <a:r>
              <a:rPr lang="ru-RU" sz="1400" dirty="0" smtClean="0">
                <a:solidFill>
                  <a:schemeClr val="tx1"/>
                </a:solidFill>
                <a:latin typeface="Arial" panose="020B0604020202020204" pitchFamily="34" charset="0"/>
                <a:cs typeface="Arial" panose="020B0604020202020204" pitchFamily="34" charset="0"/>
              </a:rPr>
              <a:t>сам</a:t>
            </a:r>
            <a:endParaRPr lang="ru-RU" sz="1400" dirty="0">
              <a:solidFill>
                <a:schemeClr val="tx1"/>
              </a:solidFill>
              <a:latin typeface="Arial" panose="020B0604020202020204" pitchFamily="34" charset="0"/>
              <a:cs typeface="Arial" panose="020B0604020202020204" pitchFamily="34" charset="0"/>
            </a:endParaRPr>
          </a:p>
          <a:p>
            <a:pPr marL="0" indent="0">
              <a:buNone/>
            </a:pPr>
            <a:r>
              <a:rPr lang="ru-RU" sz="1400" dirty="0" smtClean="0">
                <a:solidFill>
                  <a:schemeClr val="tx1"/>
                </a:solidFill>
                <a:latin typeface="Arial" panose="020B0604020202020204" pitchFamily="34" charset="0"/>
                <a:cs typeface="Arial" panose="020B0604020202020204" pitchFamily="34" charset="0"/>
              </a:rPr>
              <a:t>Природа </a:t>
            </a:r>
            <a:r>
              <a:rPr lang="ru-RU" sz="1400" dirty="0">
                <a:solidFill>
                  <a:schemeClr val="tx1"/>
                </a:solidFill>
                <a:latin typeface="Arial" panose="020B0604020202020204" pitchFamily="34" charset="0"/>
                <a:cs typeface="Arial" panose="020B0604020202020204" pitchFamily="34" charset="0"/>
              </a:rPr>
              <a:t>для Тютчева всегда юная. Осень и зима не несут ей старческой смерти. Поэт выразил в своих стихах торжество Весны как молодости. В 30-х годах весне он посвятил семь стихотворений: «Весенняя гроза», «Могила Наполеона», «Весенние воды», «Зима недаром злится», «Еще земли печален вид, а воздух уж весною дышит», «Весна», «Нет, моего к тебе пристрастья…». «В последнем программном стихотворении поэта, где он поэтически сформулировал свое отношение к земле как отношение сына к матери, он создал образ земли весенней. Весна для него - прекрасное дитя, полное жизни, все проявления которой исполнены высокой поэзии. Поэт любит молодые раскаты первого грома в начале мая, его восхищают шумные весенние воды - вестники молодой весны, весеннее дыхание </a:t>
            </a:r>
            <a:r>
              <a:rPr lang="ru-RU" sz="1400" dirty="0" smtClean="0">
                <a:solidFill>
                  <a:schemeClr val="tx1"/>
                </a:solidFill>
                <a:latin typeface="Arial" panose="020B0604020202020204" pitchFamily="34" charset="0"/>
                <a:cs typeface="Arial" panose="020B0604020202020204" pitchFamily="34" charset="0"/>
              </a:rPr>
              <a:t>воздуха.</a:t>
            </a:r>
            <a:endParaRPr lang="ru-RU" sz="1400" dirty="0">
              <a:solidFill>
                <a:schemeClr val="tx1"/>
              </a:solidFill>
              <a:latin typeface="Arial" panose="020B0604020202020204" pitchFamily="34" charset="0"/>
              <a:cs typeface="Arial" panose="020B0604020202020204" pitchFamily="34" charset="0"/>
            </a:endParaRPr>
          </a:p>
          <a:p>
            <a:endParaRPr lang="ru-RU"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16066" y="757989"/>
            <a:ext cx="4222286" cy="4981074"/>
          </a:xfrm>
          <a:prstGeom prst="rect">
            <a:avLst/>
          </a:prstGeom>
        </p:spPr>
      </p:pic>
    </p:spTree>
    <p:extLst>
      <p:ext uri="{BB962C8B-B14F-4D97-AF65-F5344CB8AC3E}">
        <p14:creationId xmlns:p14="http://schemas.microsoft.com/office/powerpoint/2010/main" val="3482351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24853"/>
            <a:ext cx="6485021" cy="5716509"/>
          </a:xfrm>
        </p:spPr>
        <p:txBody>
          <a:bodyPr>
            <a:normAutofit lnSpcReduction="10000"/>
          </a:bodyPr>
          <a:lstStyle/>
          <a:p>
            <a:pPr marL="0" indent="0">
              <a:buNone/>
            </a:pPr>
            <a:r>
              <a:rPr lang="ru-RU" sz="3600" dirty="0" smtClean="0">
                <a:latin typeface="Arial" panose="020B0604020202020204" pitchFamily="34" charset="0"/>
                <a:cs typeface="Arial" panose="020B0604020202020204" pitchFamily="34" charset="0"/>
              </a:rPr>
              <a:t>И.А. Бунин</a:t>
            </a:r>
          </a:p>
          <a:p>
            <a:pPr marL="0" indent="0">
              <a:buNone/>
            </a:pPr>
            <a:r>
              <a:rPr lang="ru-RU" sz="1500" dirty="0"/>
              <a:t>И</a:t>
            </a:r>
            <a:r>
              <a:rPr lang="ru-RU" sz="1500" dirty="0">
                <a:solidFill>
                  <a:schemeClr val="tx1"/>
                </a:solidFill>
                <a:latin typeface="Arial" panose="020B0604020202020204" pitchFamily="34" charset="0"/>
                <a:cs typeface="Arial" panose="020B0604020202020204" pitchFamily="34" charset="0"/>
              </a:rPr>
              <a:t>ван Алексеевич Бунин является одним из выдающихся писателей и поэтов XX века, последним классиком русской литературы. Даже его прозаические произведения несут в себе неповторимый отпечаток руки автора, роднящих их с поэзией.</a:t>
            </a:r>
          </a:p>
          <a:p>
            <a:pPr marL="0" indent="0">
              <a:buNone/>
            </a:pPr>
            <a:r>
              <a:rPr lang="ru-RU" sz="1500" dirty="0">
                <a:solidFill>
                  <a:schemeClr val="tx1"/>
                </a:solidFill>
                <a:latin typeface="Arial" panose="020B0604020202020204" pitchFamily="34" charset="0"/>
                <a:cs typeface="Arial" panose="020B0604020202020204" pitchFamily="34" charset="0"/>
              </a:rPr>
              <a:t>Произведения Бунина неповторимы, они наполнены совершенно особенной поэзией и яркими, емкими образами, вошедшими в бесценную копилку мировой литературы.</a:t>
            </a:r>
          </a:p>
          <a:p>
            <a:pPr marL="0" indent="0">
              <a:buNone/>
            </a:pPr>
            <a:r>
              <a:rPr lang="ru-RU" sz="1500" dirty="0">
                <a:solidFill>
                  <a:schemeClr val="tx1"/>
                </a:solidFill>
                <a:latin typeface="Arial" panose="020B0604020202020204" pitchFamily="34" charset="0"/>
                <a:cs typeface="Arial" panose="020B0604020202020204" pitchFamily="34" charset="0"/>
              </a:rPr>
              <a:t>Именно поэтому именно лирику, которой пропитаны все произведения И. А. Бунина активно изучают в младших классах прививая детям умение смотреть на мир красиво и ярко.</a:t>
            </a:r>
          </a:p>
          <a:p>
            <a:pPr marL="0" indent="0">
              <a:buNone/>
            </a:pPr>
            <a:r>
              <a:rPr lang="ru-RU" sz="1500" dirty="0">
                <a:solidFill>
                  <a:schemeClr val="tx1"/>
                </a:solidFill>
                <a:latin typeface="Arial" panose="020B0604020202020204" pitchFamily="34" charset="0"/>
                <a:cs typeface="Arial" panose="020B0604020202020204" pitchFamily="34" charset="0"/>
              </a:rPr>
              <a:t>Стоит сказать, что все творчество Бунина цельно, в нем наблюдается определенная преемственность основных линий и тем, которые в нем затрагиваются. Вместе с тем, творчество И.А. Бунина периода эмиграции значительно отличается от предшествующего времени некоторой трагедийностью, а также особенно острым восприятием действительности.</a:t>
            </a:r>
          </a:p>
          <a:p>
            <a:pPr marL="0" indent="0">
              <a:buNone/>
            </a:pPr>
            <a:r>
              <a:rPr lang="ru-RU" sz="1500" dirty="0">
                <a:solidFill>
                  <a:schemeClr val="tx1"/>
                </a:solidFill>
                <a:latin typeface="Arial" panose="020B0604020202020204" pitchFamily="34" charset="0"/>
                <a:cs typeface="Arial" panose="020B0604020202020204" pitchFamily="34" charset="0"/>
              </a:rPr>
              <a:t>Актуальность данной темы состоит в том, что даже спустя столько лет, в изменившимся мире, </a:t>
            </a:r>
            <a:r>
              <a:rPr lang="ru-RU" sz="1500" dirty="0" smtClean="0">
                <a:solidFill>
                  <a:schemeClr val="tx1"/>
                </a:solidFill>
                <a:latin typeface="Arial" panose="020B0604020202020204" pitchFamily="34" charset="0"/>
                <a:cs typeface="Arial" panose="020B0604020202020204" pitchFamily="34" charset="0"/>
              </a:rPr>
              <a:t>людям не </a:t>
            </a:r>
            <a:r>
              <a:rPr lang="ru-RU" sz="1500" dirty="0">
                <a:solidFill>
                  <a:schemeClr val="tx1"/>
                </a:solidFill>
                <a:latin typeface="Arial" panose="020B0604020202020204" pitchFamily="34" charset="0"/>
                <a:cs typeface="Arial" panose="020B0604020202020204" pitchFamily="34" charset="0"/>
              </a:rPr>
              <a:t>хватает той чистоты и красоты, которые так душевно выражены в творчестве И. А. Бунина. Именно поэтому детям с младших классов начинают прививать любовь к красоте в окружающем нас мире.</a:t>
            </a:r>
          </a:p>
          <a:p>
            <a:pPr marL="0" indent="0">
              <a:buNone/>
            </a:pP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6305" y="1050749"/>
            <a:ext cx="4095721" cy="4868788"/>
          </a:xfrm>
          <a:prstGeom prst="rect">
            <a:avLst/>
          </a:prstGeom>
        </p:spPr>
      </p:pic>
    </p:spTree>
    <p:extLst>
      <p:ext uri="{BB962C8B-B14F-4D97-AF65-F5344CB8AC3E}">
        <p14:creationId xmlns:p14="http://schemas.microsoft.com/office/powerpoint/2010/main" val="4108931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9387" y="3473115"/>
            <a:ext cx="8596668" cy="1320800"/>
          </a:xfrm>
        </p:spPr>
        <p:txBody>
          <a:bodyPr/>
          <a:lstStyle/>
          <a:p>
            <a:pPr algn="ctr"/>
            <a:r>
              <a:rPr lang="ru-RU" dirty="0" smtClean="0">
                <a:latin typeface="Arial" panose="020B0604020202020204" pitchFamily="34" charset="0"/>
                <a:cs typeface="Arial" panose="020B0604020202020204" pitchFamily="34" charset="0"/>
              </a:rPr>
              <a:t>Спасибо за внимание!</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064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86</TotalTime>
  <Words>672</Words>
  <Application>Microsoft Office PowerPoint</Application>
  <PresentationFormat>Произвольный</PresentationFormat>
  <Paragraphs>18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Аспект</vt:lpstr>
      <vt:lpstr>БЮДЖЕТНОЕ УЧРЕЖДЕНИЕ  ПРОФЕССИОНАЛЬНОГО ОБРАЗОВАНИЯ  ХАНТЫ-МАНСИЙСКОГО АВТОНОМНОГО ОКРУГА – ЮГРЫ  «ЛАНГЕПАССКИЙ ПОЛИТЕХНИЧЕСКИЙ КОЛЛЕДЖ»  ФИЛИАЛ В ГОРОДЕ ПОКАЧИ    Пейзажная лирика для детей</vt:lpstr>
      <vt:lpstr>Первая треть XIX века была временем блистательного развития поэзии, достаточно назвать имена А. С. Пушкина, В.А. Жуковского, К.А. Батюшкова, Е.А. Баратынского, М.Ю. Лермонтова. Однако это время почти не оказало влияния на поэзию для детей. Лишь где-то, понемногу, в детских журналах стали появляться отдельные стихотворения, подхваченные детьми, такие как «Завтра! завтра! не сегодня — Так ленивцы говорят...» Б.М. Федорова; «Вечер был; Сверкали звезды; На дворе мороз трещал;...» («Сиротка» К. А. Петерсона); «А, попалась, птичка, стой! Не уйдешь из сети...» («Птичка» А. А. Пчельниковой); «Раз-два-три-четыре-пять» Ф. Б. Миллера. Эти стихи легко запоминались, в них играли, они становились считалками. Однако они не могли стать для детей открытием окружающего их мира. С начала 40-х годов XIX века в поэзию для детей один за другим стали приходить большие поэты.</vt:lpstr>
      <vt:lpstr>А.А. Фет «Природы праздный соглядатай» - так сам Фет полуиронически определил свое отношение к одной из главных тем своего творчества. Именно так - как один из тончайших мастеров пейзажной лирики, Фет вошел в хрестоматии и многочисленные стихотворные сборники «поэтов природы» наряду с Тютчевым, Майковым, Полонским. А. Фет, как и Ф. Тютчев, достиг в пейзажной лирике блистательных художественных высот, став признанным певцом природы. Здесь проявились его удивительная острота зрения, любовное, трепетное внимание к мельчайшим подробностям родных пейзажей, их своеобразное, индивидуальное восприятие. Л.Н. Толстой очень тонко уловил неповторимое фетовское качество - способность передать природные ощущения в их органическом единстве, когда «запах переходит в цвет перламутра, в сияние светляка, а лунный свет или луч утренней зари переливаются в звук». Чувство природы у Фета универсально, ибо он обладает богатейшими возможностями поэтического «слуха» и «зрения». Фет расширил возможности поэтического изображения действительности, показав внутреннюю связь мира природы и мира человека, одухотворяя природу, создавая пейзажные картины, отражающие во всей полноте состояние души человека. И это было новым словом в русской поэзии. Фет больше всего любил изображать весну. «Фет стремится к фиксации изменений в природе. Наблюдения в его стихах постоянно группируются и воспринимаются как фенологические приметы. Пейзажи Фета не просто весенние, летние, осенние или зимние. Фет изображает более частные, более короткие и тем самым более конкретные отрезки сезонов». «Эта точность и четкость делает пейзажи Фета строго локальными: как правило, это пейзажи центральных областей России. Фет любит описывать точно определимое время суток, приметы той или иной погоды, начало того или иного явления в природе (например, дождя в стихотворении «Весенний дождь»). </vt:lpstr>
      <vt:lpstr>А.Н. Майков Радостен мир природы и в стихах Аполлона Николаевича Май­кова (1821 — 1897). Гармоничность, светлое мироощущение свой­ственны были эллинистической поэзии. Близость к ней поэт ощу­щал настолько сильно, что и на русскую природу смотрел, по выражению Белинского, «глазами грека». Майков много путеше­ствовал, и впечатления от заграничных странствий находили от­ражение в его творчестве. Он увлеченно переводил стихи с других языков, а в 1870 году перевел с древнеславянского «Слово о пол­ку Игореве». Его перевод до сих пор считается одним из лучших (1856). В детское чтение вошли те стихи Майкова, которые, по выра­жению Белинского, отмечены благотворной печатью простоты и рисуют «пластические, благоуханные, грациозные образы». Для Майкова поэзия — это прекрасная форма, в которую облекаются идеи и наблюдения; это вечные высокохудожествен­ные создания, заключающие в себе «божественную тайну», «гар­монию стиха».</vt:lpstr>
      <vt:lpstr>А.К. Толстой Большая часть пейзажных шедевров А. К. Толстого написана в семидесятые годы. Они уже свободны от явной фольклорной стилизации, надолго закрепившейся за именем их автора, учитывают всесторонний опыт современной лирики и даже прозы.                                            Истинная суть его музы – земная. Поэт мог бы повторить слова героя одной из своих былин – Садко: «Уж очень я к земле привязан». Отрывок из поэмы «Иоанн Дамаскин» «Благословляю вас, леса…» воспринимается как гимн земной красоте и свободному человеческому духу, который она питает. А в послании И. С. Аксакову поэт противопоставляет своей устремлённости к «беспредельному» страсть к «земному», которая обретает в стихотворении характер единственной подлинной реальности. Пейзажи А. К. Толстого семидесятых годов не претендуют на грандиозность или исключительность, в них не входят описания гор, моря, широких степей. Они часто строятся на очаровании отдельных, хорошо знакомых, даже примелькавшихся деталей, которые находятся буквально под рукой. </vt:lpstr>
      <vt:lpstr>Презентация PowerPoint</vt:lpstr>
      <vt:lpstr>Презентация PowerPoint</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Пейзажная лирика для детей.</dc:title>
  <dc:creator>Пользователь Windows</dc:creator>
  <cp:lastModifiedBy>21-1</cp:lastModifiedBy>
  <cp:revision>11</cp:revision>
  <dcterms:created xsi:type="dcterms:W3CDTF">2022-11-04T11:10:10Z</dcterms:created>
  <dcterms:modified xsi:type="dcterms:W3CDTF">2022-11-10T10:52:39Z</dcterms:modified>
</cp:coreProperties>
</file>