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  <p:sldMasterId id="2147483732" r:id="rId7"/>
  </p:sldMasterIdLst>
  <p:sldIdLst>
    <p:sldId id="256" r:id="rId8"/>
    <p:sldId id="257" r:id="rId9"/>
    <p:sldId id="258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9" r:id="rId18"/>
    <p:sldId id="268" r:id="rId19"/>
    <p:sldId id="270" r:id="rId20"/>
    <p:sldId id="259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120" y="-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894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62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1443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3948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888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400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5730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508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9107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625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987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8289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008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3612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87380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0743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8102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26305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9217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9462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2304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76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1083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697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9722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46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41758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00130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46102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15597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7940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0051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96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05920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8482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346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8252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4583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4089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913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9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05347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6044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713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1150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7413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9083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63461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07476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4250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10123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6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4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AED4EF6-0735-4A62-ACC4-5EEA19B3AAA8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543ECD02-EE34-470F-8F0E-56A388ED5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88594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2595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7366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1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45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24521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452336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0445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86513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3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543ECD02-EE34-470F-8F0E-56A388ED5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47346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71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AED4EF6-0735-4A62-ACC4-5EEA19B3AAA8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543ECD02-EE34-470F-8F0E-56A388ED5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599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7114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1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6" y="714379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65858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8496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3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8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4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5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732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02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685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074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97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780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7B5C-8ED4-4FE1-BC09-65C00C3100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8ADB-DA54-4F68-BCDA-3EE2ED0E74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10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A3ABC"/>
            </a:gs>
            <a:gs pos="0">
              <a:schemeClr val="accent1">
                <a:lumMod val="45000"/>
                <a:lumOff val="55000"/>
              </a:schemeClr>
            </a:gs>
            <a:gs pos="0">
              <a:srgbClr val="3A3ABC"/>
            </a:gs>
            <a:gs pos="89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7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FAED4EF6-0735-4A62-ACC4-5EEA19B3AAA8}" type="datetimeFigureOut">
              <a:rPr lang="ru-RU" smtClean="0">
                <a:solidFill>
                  <a:prstClr val="black">
                    <a:alpha val="80000"/>
                  </a:prstClr>
                </a:solidFill>
              </a:rPr>
              <a:pPr/>
              <a:t>30.03.2017</a:t>
            </a:fld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alpha val="8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7" y="5876416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543ECD02-EE34-470F-8F0E-56A388ED52D4}" type="slidenum">
              <a:rPr lang="ru-RU" smtClean="0">
                <a:solidFill>
                  <a:srgbClr val="50B4C8">
                    <a:alpha val="25000"/>
                  </a:srgbClr>
                </a:solidFill>
              </a:rPr>
              <a:pPr/>
              <a:t>‹#›</a:t>
            </a:fld>
            <a:endParaRPr lang="ru-RU">
              <a:solidFill>
                <a:srgbClr val="50B4C8">
                  <a:alpha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94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0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91" y="21106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3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501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DB56DC-7BF6-4327-BD8B-F66A79F99C37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6BA54D7-7219-422B-981D-EB271BC07D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o.mail.ru/search_images?sbmt=1489524908170&amp;fm=1&amp;q=%D0%9A%D0%B0%D0%B7%D0%B0%D0%BF%D1%8F%D1%82%D0%B0%D1%8F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ult-film.org/i/157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3.xml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anualy-1072.pp.ua/?p=5874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229" b="3551"/>
          <a:stretch/>
        </p:blipFill>
        <p:spPr>
          <a:xfrm>
            <a:off x="1180491" y="87053"/>
            <a:ext cx="8719080" cy="595713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59696" y="5916168"/>
            <a:ext cx="2322576" cy="850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составила: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Макарова Оксана Александровна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905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7548" y="260653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Вспомним о………….. речи.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69785" y="297370"/>
            <a:ext cx="146858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частях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5520" y="1337585"/>
            <a:ext cx="2313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Цель урока: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8384" y="192236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/>
              <a:t>Развивать       </a:t>
            </a:r>
            <a:r>
              <a:rPr lang="ru-RU" sz="3200" b="1" dirty="0"/>
              <a:t>у……….  определять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04780" y="3032843"/>
            <a:ext cx="4669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различные  ………  ………….</a:t>
            </a:r>
            <a:endParaRPr lang="ru-RU" sz="32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55640" y="2683436"/>
            <a:ext cx="21602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231904" y="2658454"/>
            <a:ext cx="16774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31906" y="2000243"/>
            <a:ext cx="1589527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умение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032104" y="2658454"/>
            <a:ext cx="23762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223792" y="3614567"/>
            <a:ext cx="23762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838920" y="3614567"/>
            <a:ext cx="12012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82479" y="2971369"/>
            <a:ext cx="1637759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части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38917" y="2928101"/>
            <a:ext cx="1818627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речи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8237813" y="3614567"/>
            <a:ext cx="1818627" cy="30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29256" y="4149085"/>
            <a:ext cx="7035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Восстановить   </a:t>
            </a:r>
            <a:r>
              <a:rPr lang="ru-RU" sz="3200" b="1" dirty="0"/>
              <a:t>…………     о ……… ………… 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919536" y="4706062"/>
            <a:ext cx="28803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008986" y="4706062"/>
            <a:ext cx="157349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74586" y="4152919"/>
            <a:ext cx="1508980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знания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6937200" y="4706062"/>
            <a:ext cx="1679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507127" y="4077719"/>
            <a:ext cx="1919420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частях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8690324" y="4706062"/>
            <a:ext cx="147413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848578" y="4033808"/>
            <a:ext cx="1577146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речи</a:t>
            </a:r>
          </a:p>
        </p:txBody>
      </p:sp>
      <p:pic>
        <p:nvPicPr>
          <p:cNvPr id="37" name="Picture 5" descr="знай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7127" y="292661"/>
            <a:ext cx="1185560" cy="177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5942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20" grpId="0" animBg="1"/>
      <p:bldP spid="21" grpId="0" animBg="1"/>
      <p:bldP spid="29" grpId="0" animBg="1"/>
      <p:bldP spid="32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35416"/>
            <a:ext cx="12192000" cy="52225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Звёзды  и созвездия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028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619" y="0"/>
            <a:ext cx="10772775" cy="165819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" y="1157934"/>
            <a:ext cx="11934497" cy="3941379"/>
          </a:xfrm>
        </p:spPr>
        <p:txBody>
          <a:bodyPr>
            <a:no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 разнообразии  ___________,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продолжить развивать ум _____ е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  _________      небесные  ________,</a:t>
            </a:r>
          </a:p>
          <a:p>
            <a:pPr>
              <a:lnSpc>
                <a:spcPct val="100000"/>
              </a:lnSpc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интерес к наблюдению _____________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77747" y="1320026"/>
            <a:ext cx="3214255" cy="725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вёзд и созвездий</a:t>
            </a:r>
            <a:endParaRPr lang="ru-RU" sz="28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5681007" y="2246585"/>
            <a:ext cx="1072055" cy="4572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ени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707" y="2874260"/>
            <a:ext cx="2207173" cy="5044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03933" y="2978354"/>
            <a:ext cx="1608083" cy="3783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</a:t>
            </a:r>
            <a:endParaRPr lang="ru-RU" sz="3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57089" y="4261492"/>
            <a:ext cx="3000707" cy="415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вёзд  и  ……</a:t>
            </a:r>
            <a:endParaRPr lang="ru-RU" sz="3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1419" r="10200" b="-1"/>
          <a:stretch/>
        </p:blipFill>
        <p:spPr>
          <a:xfrm>
            <a:off x="10589339" y="4261488"/>
            <a:ext cx="1476703" cy="2496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7233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51795" y="247287"/>
            <a:ext cx="10625959" cy="1471157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315314" y="1340069"/>
            <a:ext cx="8071945" cy="3831022"/>
          </a:xfrm>
        </p:spPr>
        <p:txBody>
          <a:bodyPr/>
          <a:lstStyle/>
          <a:p>
            <a:pPr marL="1571400" lvl="8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Что такое звезда?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Почему звёзды разные по цвету и размеру?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Кто изучает звёзды?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Какие бывают созвездия?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01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449" y="407964"/>
            <a:ext cx="9748911" cy="1195754"/>
          </a:xfrm>
          <a:scene3d>
            <a:camera prst="perspectiveBelow"/>
            <a:lightRig rig="threePt" dir="t"/>
          </a:scene3d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5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Calibri" panose="020F0502020204030204"/>
              </a:rPr>
              <a:t>Благодарю за внимание!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79267" y="3014209"/>
            <a:ext cx="3843792" cy="38437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457" y="1659988"/>
            <a:ext cx="2766871" cy="2335238"/>
          </a:xfrm>
          <a:prstGeom prst="rect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305908" y="1955408"/>
            <a:ext cx="4909624" cy="4009293"/>
          </a:xfrm>
          <a:prstGeom prst="roundRect">
            <a:avLst>
              <a:gd name="adj" fmla="val 1643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Творческих Вам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спехов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всех делах и начинаниях!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Оптимизма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преодолении трудностей и невзгод!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Здоровья и счастья!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872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3504" y="884090"/>
            <a:ext cx="10533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«Использование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особых                                                                                     называемых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85" r="18040" b="5319"/>
          <a:stretch/>
        </p:blipFill>
        <p:spPr>
          <a:xfrm>
            <a:off x="3749041" y="275016"/>
            <a:ext cx="2103120" cy="178595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18" b="9832"/>
          <a:stretch/>
        </p:blipFill>
        <p:spPr>
          <a:xfrm>
            <a:off x="5934456" y="511147"/>
            <a:ext cx="2075688" cy="1313688"/>
          </a:xfrm>
          <a:prstGeom prst="rec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963" t="17198" r="16538" b="3982"/>
          <a:stretch/>
        </p:blipFill>
        <p:spPr>
          <a:xfrm>
            <a:off x="1032761" y="2322130"/>
            <a:ext cx="955867" cy="14269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00" t="-1652" r="11500" b="1"/>
          <a:stretch/>
        </p:blipFill>
        <p:spPr>
          <a:xfrm>
            <a:off x="2706624" y="2670047"/>
            <a:ext cx="1243584" cy="1044360"/>
          </a:xfrm>
          <a:prstGeom prst="rect">
            <a:avLst/>
          </a:prstGeom>
        </p:spPr>
      </p:pic>
      <p:pic>
        <p:nvPicPr>
          <p:cNvPr id="13" name="Picture 2" descr="https://go3.imgsmail.ru/imgpreview?key=5385a78729344600&amp;mb=imgdb_preview_154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4126" y="2637139"/>
            <a:ext cx="292631" cy="39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go3.imgsmail.ru/imgpreview?key=5385a78729344600&amp;mb=imgdb_preview_1541">
            <a:hlinkClick r:id="rId6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6203" y="2713136"/>
            <a:ext cx="261791" cy="35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279993" y="4015248"/>
            <a:ext cx="819319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формулировке                и                  урока.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328416" y="4119636"/>
            <a:ext cx="710352" cy="2694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327991" y="4158393"/>
            <a:ext cx="802440" cy="230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целей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75029" y="3002732"/>
            <a:ext cx="1003115" cy="5383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,,,,,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4857" y="5154876"/>
            <a:ext cx="96745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особых конструкций называемых «Клише», при формировании темы и целей урока.</a:t>
            </a:r>
          </a:p>
        </p:txBody>
      </p:sp>
    </p:spTree>
    <p:extLst>
      <p:ext uri="{BB962C8B-B14F-4D97-AF65-F5344CB8AC3E}">
        <p14:creationId xmlns:p14="http://schemas.microsoft.com/office/powerpoint/2010/main" xmlns="" val="404704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06" t="6024" r="1827" b="16725"/>
          <a:stretch/>
        </p:blipFill>
        <p:spPr>
          <a:xfrm>
            <a:off x="123544" y="0"/>
            <a:ext cx="4414589" cy="2903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4789" y="280458"/>
            <a:ext cx="4509011" cy="3381758"/>
          </a:xfrm>
          <a:prstGeom prst="rect">
            <a:avLst/>
          </a:prstGeom>
        </p:spPr>
      </p:pic>
      <p:pic>
        <p:nvPicPr>
          <p:cNvPr id="2052" name="Picture 4" descr="http://uch.znate.ru/tw_files2/urls_22/17/d-16247/img12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7938" y="3450435"/>
            <a:ext cx="4543425" cy="340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63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045" y="535973"/>
            <a:ext cx="3344491" cy="43573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8088" y="1688906"/>
            <a:ext cx="1702240" cy="19650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55253" y="1031144"/>
            <a:ext cx="1537528" cy="15375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08" t="2387" r="1264" b="11281"/>
          <a:stretch/>
        </p:blipFill>
        <p:spPr>
          <a:xfrm>
            <a:off x="7307073" y="1688902"/>
            <a:ext cx="2134195" cy="18082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67817" y="1323815"/>
            <a:ext cx="1970475" cy="13146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6323" y="738473"/>
            <a:ext cx="752583" cy="5853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02933" y="765695"/>
            <a:ext cx="848312" cy="5581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54997" y="2349579"/>
            <a:ext cx="218447" cy="2090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62630" y="2383870"/>
            <a:ext cx="218447" cy="2090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22822" y="2370758"/>
            <a:ext cx="218447" cy="209008"/>
          </a:xfrm>
          <a:prstGeom prst="rect">
            <a:avLst/>
          </a:prstGeom>
        </p:spPr>
      </p:pic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2358679" y="5878714"/>
            <a:ext cx="7550847" cy="85372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E7E6E6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его творчество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968692" y="4884221"/>
            <a:ext cx="10769600" cy="869751"/>
          </a:xfrm>
          <a:prstGeom prst="round2DiagRect">
            <a:avLst>
              <a:gd name="adj1" fmla="val 50000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И. К. Айвазовский</a:t>
            </a:r>
          </a:p>
        </p:txBody>
      </p:sp>
    </p:spTree>
    <p:extLst>
      <p:ext uri="{BB962C8B-B14F-4D97-AF65-F5344CB8AC3E}">
        <p14:creationId xmlns:p14="http://schemas.microsoft.com/office/powerpoint/2010/main" xmlns="" val="264995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3327" y="1497727"/>
            <a:ext cx="55494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Обманывать не стану,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Я меньше океана,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я большое, всё же,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океан похоже.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спокойным быть,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и заштормить.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меня всегда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Солёная вода.</a:t>
            </a:r>
            <a:endParaRPr lang="ru-RU" sz="4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с одним скругленным углом 2"/>
          <p:cNvSpPr/>
          <p:nvPr/>
        </p:nvSpPr>
        <p:spPr>
          <a:xfrm>
            <a:off x="3704898" y="378373"/>
            <a:ext cx="4004441" cy="914400"/>
          </a:xfrm>
          <a:prstGeom prst="round1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</p:txBody>
      </p:sp>
      <p:sp>
        <p:nvSpPr>
          <p:cNvPr id="4" name="Овал 3"/>
          <p:cNvSpPr/>
          <p:nvPr/>
        </p:nvSpPr>
        <p:spPr>
          <a:xfrm>
            <a:off x="5817477" y="5423341"/>
            <a:ext cx="5975131" cy="1091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2787" y="1799895"/>
            <a:ext cx="5469584" cy="341849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0774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89047" y="189186"/>
            <a:ext cx="5118527" cy="771252"/>
          </a:xfrm>
          <a:prstGeom prst="round2DiagRect">
            <a:avLst>
              <a:gd name="adj1" fmla="val 16667"/>
              <a:gd name="adj2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оно какое…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29" y="1042560"/>
            <a:ext cx="5343960" cy="3590473"/>
          </a:xfrm>
          <a:prstGeom prst="rect">
            <a:avLst/>
          </a:prstGeom>
          <a:ln w="38100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1771" y="2837792"/>
            <a:ext cx="5815663" cy="38771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451" y="4715151"/>
            <a:ext cx="3671615" cy="206528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6645" y="189186"/>
            <a:ext cx="3905703" cy="2536574"/>
          </a:xfrm>
          <a:prstGeom prst="rect">
            <a:avLst/>
          </a:prstGeom>
          <a:ln w="2857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405018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436" y="173895"/>
            <a:ext cx="4871545" cy="485864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472" y="1137320"/>
            <a:ext cx="11017469" cy="5720680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 творчеством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     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;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ru-RU" sz="3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600" dirty="0" smtClean="0"/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вырабатывать умение  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важное в изображении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стихии;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правильно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цветовую палитру для                   </a:t>
            </a:r>
          </a:p>
          <a:p>
            <a:pPr marL="457200" lvl="1" indent="0">
              <a:buNone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определённого состояния природы (море нежное, ласковое, бурное, тревожное)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25560" y="1042413"/>
            <a:ext cx="3547243" cy="520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И.К.Айвазовского</a:t>
            </a:r>
            <a:endParaRPr lang="ru-RU" sz="2800" b="1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8803" y="1107368"/>
            <a:ext cx="2601311" cy="455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61689" y="2186738"/>
            <a:ext cx="2527739" cy="5284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8221" y="2825656"/>
            <a:ext cx="2475187" cy="394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75386" y="3852148"/>
            <a:ext cx="2230823" cy="42425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2389" y="4547094"/>
            <a:ext cx="2891657" cy="404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изображения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5190795" y="5509263"/>
            <a:ext cx="2234764" cy="45262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ратность</a:t>
            </a:r>
            <a:endParaRPr lang="ru-RU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433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9320" y="2746320"/>
            <a:ext cx="4228530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>
                <a:ln/>
                <a:solidFill>
                  <a:srgbClr val="1F497D">
                    <a:lumMod val="75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Урок русского языка</a:t>
            </a:r>
          </a:p>
          <a:p>
            <a:pPr algn="ctr">
              <a:lnSpc>
                <a:spcPct val="150000"/>
              </a:lnSpc>
            </a:pPr>
            <a:r>
              <a:rPr lang="ru-RU" sz="2800" b="1" cap="all" dirty="0">
                <a:ln/>
                <a:solidFill>
                  <a:srgbClr val="1F497D">
                    <a:lumMod val="75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3 класс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14911" y="50131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Picture 5" descr="знай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0258" y="1327510"/>
            <a:ext cx="1830388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mult-film.org/wp-content/uploads/2012/03/img-QQ0qc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667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465" y="2299162"/>
            <a:ext cx="3067339" cy="306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436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6026" y="669611"/>
            <a:ext cx="56568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i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Mongolian Baiti" pitchFamily="66" charset="0"/>
              </a:rPr>
              <a:t>Орфографическая минутка</a:t>
            </a:r>
          </a:p>
        </p:txBody>
      </p:sp>
      <p:pic>
        <p:nvPicPr>
          <p:cNvPr id="3073" name="Picture 1" descr="C:\Users\USER\Desktop\8e621649bdca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80742">
            <a:off x="1649657" y="-117504"/>
            <a:ext cx="1139219" cy="138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kazka-volhov.ucoz.ru/Neznaik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375" b="99792" l="3400" r="97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1506" y="5179962"/>
            <a:ext cx="958583" cy="153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знай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66299" y="3660872"/>
            <a:ext cx="1218013" cy="182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0" y="17104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300" dirty="0"/>
              <a:t>  З…МА,  СН…ГОВИК 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693111" y="2295175"/>
            <a:ext cx="16444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4478923" y="1557627"/>
            <a:ext cx="481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И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5879976" y="2295174"/>
            <a:ext cx="28697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456040" y="1603110"/>
            <a:ext cx="410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2478" y="2636917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300" dirty="0"/>
              <a:t>Л…ПИТЬ,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2002475" y="3221687"/>
            <a:ext cx="23653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2297692" y="2452457"/>
            <a:ext cx="410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44595" y="2673493"/>
            <a:ext cx="2072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300" dirty="0"/>
              <a:t>Б…ЖАТЬ,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4644597" y="3221687"/>
            <a:ext cx="23653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5015880" y="2520333"/>
            <a:ext cx="410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60555" y="2673493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Б…ЛЬШОЙ,</a:t>
            </a: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7360552" y="3221687"/>
            <a:ext cx="2695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7653719" y="2447958"/>
            <a:ext cx="495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18555" y="3660093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300" dirty="0"/>
              <a:t>Д…НЁК,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1818555" y="4244867"/>
            <a:ext cx="20831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2219265" y="3511301"/>
            <a:ext cx="410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39239" y="3667757"/>
            <a:ext cx="2079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В…СЁЛЫЙ,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4266085" y="4244872"/>
            <a:ext cx="2549995" cy="76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4424219" y="3542173"/>
            <a:ext cx="410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155907" y="3667757"/>
            <a:ext cx="1728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300" dirty="0"/>
              <a:t>СТ…ЯЛ,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7183773" y="4241850"/>
            <a:ext cx="208057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7679275" y="3489300"/>
            <a:ext cx="4908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330894" y="4605705"/>
            <a:ext cx="2831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pc="300" dirty="0"/>
              <a:t>ЗАМ…РЗАТЬ,</a:t>
            </a: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2324112" y="5171297"/>
            <a:ext cx="3362155" cy="86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3282419" y="4433714"/>
            <a:ext cx="410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937433" y="4608443"/>
            <a:ext cx="2466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Х…ЛОДНЫЙ.</a:t>
            </a: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5827265" y="5162637"/>
            <a:ext cx="3362155" cy="86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6143327" y="4433714"/>
            <a:ext cx="4908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xmlns="" val="107254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44444E-6 C 0.00191 0.01922 0.00452 0.02269 0.01858 0.02547 C 0.02639 0.025 0.0342 0.025 0.04219 0.02408 C 0.04948 0.02338 0.05278 0.00857 0.05556 0.00139 C 0.0559 -0.00092 0.0566 -0.003 0.0566 -0.00532 C 0.0566 -0.02407 0.05382 -0.02175 0.04323 -0.02662 C 0.03438 -0.02268 0.03941 -0.02638 0.04132 -0.00138 C 0.04219 0.01088 0.05156 0.01598 0.05972 0.01875 C 0.0875 0.01667 0.08681 0.01737 0.10399 0.01343 C 0.10608 0.01158 0.10938 0.01112 0.11007 0.00811 C 0.11077 0.00533 0.11233 -4.44444E-6 0.11233 0.00024 C 0.11077 -0.01713 0.11042 -0.02268 0.09688 -0.02523 C 0.08195 -0.0243 0.07761 -0.02986 0.07205 -0.01597 C 0.0724 -0.00671 0.06997 0.0044 0.07413 0.01204 C 0.08229 0.02732 0.09827 0.03033 0.11111 0.03334 C 0.16111 0.02894 0.15 0.03496 0.18021 0.01459 C 0.1849 0.00602 0.18299 0.00209 0.18125 -0.00925 C 0.18108 -0.00925 0.17344 -0.00787 0.17309 -0.00532 C 0.17205 0.00417 0.175 0.01806 0.18229 0.02269 C 0.18386 0.02362 0.19427 0.02547 0.19479 0.02547 C 0.21615 0.02454 0.22136 0.02431 0.23802 0.01991 C 0.2507 0.01204 0.24722 0.01112 0.24618 -0.01064 C 0.24254 -0.01018 0.23837 -0.01111 0.23472 -0.00925 C 0.2316 -0.00763 0.23281 0.00533 0.23386 0.01065 C 0.23542 0.01875 0.24184 0.02315 0.24722 0.02547 C 0.26476 0.02408 0.28229 0.02362 0.29965 0.0213 C 0.31372 0.01945 0.325 0.00764 0.33785 0.00278 C 0.34358 -0.00208 0.3408 -0.00856 0.33889 -0.01597 C 0.34011 0.00348 0.33854 0.00325 0.35035 0.01065 C 0.37431 0.0095 0.39393 0.01204 0.40799 -0.01597 C 0.4066 -0.02291 0.40538 -0.02407 0.40087 -0.0199 C 0.39861 -0.00162 0.40243 0.01436 0.41719 0.01991 C 0.44115 0.01899 0.44879 0.02547 0.45938 0.00278 C 0.4599 0.0007 0.4625 -0.00949 0.45938 -0.01064 C 0.45747 -0.01134 0.45747 -0.00625 0.45643 -0.00393 C 0.45677 0.00232 0.4566 0.00857 0.45747 0.01459 C 0.45764 0.01621 0.45816 0.01899 0.45938 0.01875 C 0.46788 0.01713 0.4842 0.00926 0.4842 0.0095 C 0.49757 -0.00092 0.51129 -0.01388 0.52136 -0.02939 C 0.5217 -0.03078 0.52153 -0.03425 0.52222 -0.03333 C 0.52656 -0.02731 0.51997 -0.01481 0.5316 -0.01342 C 0.53906 -0.0125 0.55434 -0.01064 0.55434 -0.01041 C 0.56215 -0.0125 0.57049 -0.01412 0.57813 -0.01736 C 0.58386 -0.03657 0.57118 -0.02963 0.56146 -0.028 C 0.55816 -0.02175 0.55399 -0.01736 0.54913 -0.01342 C 0.54827 0.00024 0.54479 0.01181 0.55729 0.01459 C 0.575 0.01204 0.55729 0.0169 0.57066 0.00672 C 0.57292 0.0051 0.5757 0.0051 0.57813 0.00394 C 0.58281 0.00162 0.58611 -0.00162 0.59045 -0.00532 C 0.59184 -0.01134 0.59097 -0.01689 0.58941 -0.02268 C 0.5882 -0.01851 0.58577 -0.01365 0.59445 -0.01458 C 0.59774 -0.01481 0.60156 -0.02152 0.60382 -0.02407 C 0.60729 -0.02777 0.61406 -0.03472 0.61406 -0.03449 C 0.61563 -0.03865 0.62083 -0.0456 0.61406 -0.04259 C 0.61111 -0.03495 0.60903 -0.02824 0.60695 -0.0199 C 0.60764 -0.01203 0.60747 -0.00393 0.60886 0.00394 C 0.60938 0.00695 0.61441 0.00973 0.61615 0.01065 C 0.61806 0.01158 0.62222 0.01343 0.62222 0.01366 C 0.62691 0.01135 0.63108 0.00857 0.63559 0.00672 C 0.63681 0.00487 0.63854 0.00348 0.63872 0.00139 C 0.63889 -0.00046 0.6382 -0.00347 0.63681 -0.00393 C 0.63542 -0.00439 0.63524 -0.00138 0.63455 -4.44444E-6 C 0.63715 0.0088 0.63438 0.00811 0.64184 0.01204 C 0.64566 0.01112 0.64965 0.01088 0.65313 0.00926 C 0.65486 0.00857 0.6559 0.00649 0.65729 0.00533 C 0.66094 0.00278 0.66372 0.00232 0.66771 0.00139 C 0.67379 -0.00509 0.67622 -0.00347 0.67795 -0.01342 C 0.67518 -0.02199 0.67292 -0.02685 0.66667 -0.01875 C 0.65261 -0.02407 0.64983 -0.02361 0.64688 -0.00925 C 0.64722 -0.00486 0.6467 -0.00023 0.64792 0.00394 C 0.65261 0.01875 0.68299 0.01737 0.69236 0.01875 C 0.70052 0.01829 0.70903 0.01945 0.71702 0.01737 C 0.72483 0.01551 0.72986 0.00139 0.73351 -0.00671 C 0.73264 -0.02847 0.73559 -0.0287 0.72222 -0.03333 C 0.71511 -0.03055 0.71424 -0.03101 0.71181 -0.02268 C 0.7125 -0.01643 0.71198 -0.00972 0.71406 -0.00393 C 0.71563 0.0007 0.72222 0.00672 0.72222 0.00695 C 0.72743 0.00579 0.73264 0.00556 0.73768 0.00394 C 0.74097 0.00278 0.74358 -0.00115 0.74688 -0.00254 C 0.75191 -0.00439 0.75729 -0.00486 0.7625 -0.00671 C 0.76458 -0.0074 0.76667 -0.0081 0.76858 -0.00925 C 0.77136 -0.01088 0.77674 -0.01458 0.77674 -0.01435 C 0.77952 -0.028 0.77986 -0.02175 0.77674 -0.03333 C 0.77222 -0.0243 0.76823 -0.01481 0.76441 -0.00532 C 0.76337 0.00348 0.76198 0.0125 0.76962 0.01598 C 0.77344 0.01551 0.77726 0.01621 0.7809 0.01459 C 0.78264 0.01389 0.78351 0.01088 0.78507 0.00926 C 0.78837 0.00556 0.79115 0.00278 0.79549 0.00139 C 0.7941 -0.00324 0.79497 -0.00162 0.79323 -0.00393 L 0.78507 -0.00393 " pathEditMode="relative" rAng="0" ptsTypes="ffffffffffffffffffffffffffffffffffffffffffffffffffffffffffffffffffffffffffffffffffffffffAA">
                                      <p:cBhvr>
                                        <p:cTn id="6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74" y="-5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600"/>
                            </p:stCondLst>
                            <p:childTnLst>
                              <p:par>
                                <p:cTn id="1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/>
      <p:bldP spid="38" grpId="0"/>
      <p:bldP spid="40" grpId="0"/>
      <p:bldP spid="42" grpId="0"/>
      <p:bldP spid="44" grpId="0"/>
      <p:bldP spid="47" grpId="0"/>
      <p:bldP spid="51" grpId="0"/>
      <p:bldP spid="55" grpId="0"/>
      <p:bldP spid="59" grpId="0"/>
      <p:bldP spid="62" grpId="0"/>
    </p:bldLst>
  </p:timing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ppt/theme/theme7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232</Words>
  <Application>Microsoft Office PowerPoint</Application>
  <PresentationFormat>Произвольный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Тема Office</vt:lpstr>
      <vt:lpstr>1_Тема Office</vt:lpstr>
      <vt:lpstr>2_Тема Office</vt:lpstr>
      <vt:lpstr>3_Тема Office</vt:lpstr>
      <vt:lpstr>4_Тема Office</vt:lpstr>
      <vt:lpstr>Метрополия</vt:lpstr>
      <vt:lpstr>Солнцестояние</vt:lpstr>
      <vt:lpstr>Презентацию составила:  учитель начальных классов Макарова Оксана Александровна</vt:lpstr>
      <vt:lpstr>Слайд 2</vt:lpstr>
      <vt:lpstr>Слайд 3</vt:lpstr>
      <vt:lpstr>Слайд 4</vt:lpstr>
      <vt:lpstr>Слайд 5</vt:lpstr>
      <vt:lpstr>Слайд 6</vt:lpstr>
      <vt:lpstr>Цели урока:</vt:lpstr>
      <vt:lpstr>Слайд 8</vt:lpstr>
      <vt:lpstr>Слайд 9</vt:lpstr>
      <vt:lpstr>Слайд 10</vt:lpstr>
      <vt:lpstr>Тема урока: Звёзды  и созвездия</vt:lpstr>
      <vt:lpstr>Задачи урока:</vt:lpstr>
      <vt:lpstr>План 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Макарова О.А.</dc:creator>
  <cp:lastModifiedBy>Оксана Александровна</cp:lastModifiedBy>
  <cp:revision>14</cp:revision>
  <dcterms:created xsi:type="dcterms:W3CDTF">2017-03-14T20:23:31Z</dcterms:created>
  <dcterms:modified xsi:type="dcterms:W3CDTF">2017-03-30T19:35:05Z</dcterms:modified>
</cp:coreProperties>
</file>