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0" r:id="rId10"/>
    <p:sldId id="261" r:id="rId11"/>
    <p:sldId id="262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D8A4-0D42-4F40-B3D0-27173365F8E3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F1E-C962-4278-A8E0-AE0F2ED855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D8A4-0D42-4F40-B3D0-27173365F8E3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F1E-C962-4278-A8E0-AE0F2ED855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D8A4-0D42-4F40-B3D0-27173365F8E3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F1E-C962-4278-A8E0-AE0F2ED855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D8A4-0D42-4F40-B3D0-27173365F8E3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F1E-C962-4278-A8E0-AE0F2ED855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D8A4-0D42-4F40-B3D0-27173365F8E3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F1E-C962-4278-A8E0-AE0F2ED855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D8A4-0D42-4F40-B3D0-27173365F8E3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F1E-C962-4278-A8E0-AE0F2ED855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D8A4-0D42-4F40-B3D0-27173365F8E3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F1E-C962-4278-A8E0-AE0F2ED855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D8A4-0D42-4F40-B3D0-27173365F8E3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F1E-C962-4278-A8E0-AE0F2ED855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D8A4-0D42-4F40-B3D0-27173365F8E3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F1E-C962-4278-A8E0-AE0F2ED855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D8A4-0D42-4F40-B3D0-27173365F8E3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F1E-C962-4278-A8E0-AE0F2ED855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D8A4-0D42-4F40-B3D0-27173365F8E3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F1E-C962-4278-A8E0-AE0F2ED855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3D8A4-0D42-4F40-B3D0-27173365F8E3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89F1E-C962-4278-A8E0-AE0F2ED855A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66_%D0%B3%D0%BE%D0%B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hyperlink" Target="http://ru.wikipedia.org/wiki/%D0%91%D1%83%D0%BB%D0%B3%D0%B0%D0%BA%D0%BE%D0%B2%D0%B0,_%D0%95%D0%BB%D0%B5%D0%BD%D0%B0_%D0%A1%D0%B5%D1%80%D0%B3%D0%B5%D0%B5%D0%B2%D0%BD%D0%B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0%B5%D0%BA%D0%B0%D1%80%D1%8C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13_%D0%B3%D0%BE%D0%B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://ru.wikipedia.org/wiki/%D0%93%D0%BB%D0%B0%D0%B3%D0%BE%D0%BB%D0%B5%D0%B2,_%D0%90%D0%BB%D0%B5%D0%BA%D1%81%D0%B0%D0%BD%D0%B4%D1%80_%D0%90%D0%BB%D0%B5%D0%BA%D1%81%D0%B0%D0%BD%D0%B4%D1%80%D0%BE%D0%B2%D0%B8%D1%87" TargetMode="External"/><Relationship Id="rId4" Type="http://schemas.openxmlformats.org/officeDocument/2006/relationships/hyperlink" Target="http://ru.wikipedia.org/wiki/%D0%9B%D0%B0%D0%BF%D0%BF%D0%B0,_%D0%A2%D0%B0%D1%82%D1%8C%D1%8F%D0%BD%D0%B0_%D0%9D%D0%B8%D0%BA%D0%BE%D0%BB%D0%B0%D0%B5%D0%B2%D0%BD%D0%B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slide" Target="slide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8%D1%81%D1%82%D0%B8%D0%BA%D0%B0" TargetMode="External"/><Relationship Id="rId13" Type="http://schemas.openxmlformats.org/officeDocument/2006/relationships/image" Target="../media/image13.jpeg"/><Relationship Id="rId3" Type="http://schemas.openxmlformats.org/officeDocument/2006/relationships/hyperlink" Target="http://ru.wikipedia.org/wiki/%D0%A0%D0%BE%D0%BC%D0%B0%D0%BD_(%D0%B6%D0%B0%D0%BD%D1%80)" TargetMode="External"/><Relationship Id="rId7" Type="http://schemas.openxmlformats.org/officeDocument/2006/relationships/hyperlink" Target="http://ru.wikipedia.org/wiki/%D0%A4%D0%B0%D0%BD%D1%82%D0%B0%D1%81%D1%82%D0%B8%D0%BA%D0%B0" TargetMode="External"/><Relationship Id="rId12" Type="http://schemas.openxmlformats.org/officeDocument/2006/relationships/hyperlink" Target="http://ru.wikipedia.org/w/index.php?title=%D0%A2%D0%B5%D0%B0%D1%82%D1%80%D0%B0%D0%BB%D1%8C%D0%BD%D0%B0%D1%8F_%D0%BF%D0%BE%D1%81%D1%82%D0%B0%D0%BD%D0%BE%D0%B2%D0%BA%D0%B0&amp;action=edit&amp;redlink=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0%D1%80%D1%81" TargetMode="External"/><Relationship Id="rId11" Type="http://schemas.openxmlformats.org/officeDocument/2006/relationships/hyperlink" Target="http://ru.wikipedia.org/w/index.php?title=%D0%A0%D0%BE%D0%BC%D0%B0%D0%BD-%D0%BC%D0%B8%D1%84&amp;action=edit&amp;redlink=1" TargetMode="External"/><Relationship Id="rId5" Type="http://schemas.openxmlformats.org/officeDocument/2006/relationships/hyperlink" Target="http://ru.wikipedia.org/wiki/%D0%A1%D0%B0%D1%82%D0%B8%D1%80%D0%B0" TargetMode="External"/><Relationship Id="rId15" Type="http://schemas.openxmlformats.org/officeDocument/2006/relationships/image" Target="../media/image15.jpeg"/><Relationship Id="rId10" Type="http://schemas.openxmlformats.org/officeDocument/2006/relationships/hyperlink" Target="http://ru.wikipedia.org/wiki/%D0%9F%D1%80%D0%B8%D1%82%D1%87%D0%B0" TargetMode="External"/><Relationship Id="rId4" Type="http://schemas.openxmlformats.org/officeDocument/2006/relationships/hyperlink" Target="http://ru.wikipedia.org/wiki/%D0%91%D1%83%D0%BB%D0%B3%D0%B0%D0%BA%D0%BE%D0%B2,_%D0%9C%D0%B8%D1%85%D0%B0%D0%B8%D0%BB_%D0%90%D1%84%D0%B0%D0%BD%D0%B0%D1%81%D1%8C%D0%B5%D0%B2%D0%B8%D1%87" TargetMode="External"/><Relationship Id="rId9" Type="http://schemas.openxmlformats.org/officeDocument/2006/relationships/hyperlink" Target="http://ru.wikipedia.org/wiki/%D0%9C%D0%B5%D0%BB%D0%BE%D0%B4%D1%80%D0%B0%D0%BC%D0%B0" TargetMode="External"/><Relationship Id="rId1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5328F~1\AppData\Local\Temp\MP9004390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r>
              <a:rPr lang="ru-RU" i="1" u="sng" dirty="0" smtClean="0"/>
              <a:t>Михаил Афанасьевич Булгаков</a:t>
            </a:r>
            <a:endParaRPr lang="ru-RU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://www.nrgblog.ru/file/bulgakov19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340768"/>
            <a:ext cx="7200800" cy="540340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5328F~1\AppData\Local\Temp\MP9004390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748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5400600" cy="72008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Роман «Мастер и Маргарита» при жизни автора не публиковался. Впервые он вышел в свет только в </a:t>
            </a:r>
            <a:r>
              <a:rPr lang="ru-RU" dirty="0" smtClean="0">
                <a:hlinkClick r:id="rId3" tooltip="1966 год"/>
              </a:rPr>
              <a:t>1966 году</a:t>
            </a:r>
            <a:r>
              <a:rPr lang="ru-RU" dirty="0" smtClean="0"/>
              <a:t>, через 26 лет после смерти Булгакова, с купюрами, в сокращённом журнальном варианте. Роман приобрёл заметную популярность среди советской интеллигенции и вплоть до официальной публикации распространялся в перепечатанных вручную копиях. Жена писателя </a:t>
            </a:r>
            <a:r>
              <a:rPr lang="ru-RU" dirty="0" smtClean="0">
                <a:hlinkClick r:id="rId4" tooltip="Булгакова, Елена Сергеевна"/>
              </a:rPr>
              <a:t>Елена Сергеевна Булгакова</a:t>
            </a:r>
            <a:r>
              <a:rPr lang="ru-RU" dirty="0" smtClean="0"/>
              <a:t> в течение всех этих лет сумела сохранить рукопись романа.</a:t>
            </a:r>
            <a:endParaRPr lang="ru-RU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933056"/>
            <a:ext cx="2028825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76127"/>
            <a:ext cx="2749550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5328F~1\AppData\Local\Temp\MP9004390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17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471779" cy="607727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Все события в романе разворачиваются в Москве 30-х годов, в мае, с вечера среды до ночи на воскресенье, причём на эти дни приходилось полнолуние. Год, в котором происходило действие, установить трудно, так как в тексте имеются противоречивые указания на время — возможно, сознательные, а, возможно, как следствие незаконченной авторской правки.</a:t>
            </a:r>
          </a:p>
          <a:p>
            <a:r>
              <a:rPr lang="ru-RU" dirty="0" smtClean="0"/>
              <a:t>В ранних редакциях романа (1929—1931 годы) действие романа отодвинуто в будущее, упоминаются 1933, 1934 и даже 1943 и 1945 годы, события происходят в различные периоды года — от начала мая до начала июля. Изначально автор относил действие на летний период. Однако, скорее всего, чтоб соблюсти своеобразную канву повествования, время было перенесено с лета на весну.</a:t>
            </a:r>
            <a:endParaRPr lang="ru-RU" dirty="0"/>
          </a:p>
        </p:txBody>
      </p:sp>
      <p:pic>
        <p:nvPicPr>
          <p:cNvPr id="5" name="Picture 6" descr="http://s44.radikal.ru/i105/0811/6d/ea7d2a96f4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5957" y="2996952"/>
            <a:ext cx="4378688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0" y="502567"/>
            <a:ext cx="9372600" cy="6937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457200" indent="-457200" eaLnBrk="1" hangingPunct="1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Garamond" pitchFamily="18" charset="0"/>
              </a:rPr>
              <a:t>Нет документа, нет и человека.</a:t>
            </a:r>
          </a:p>
          <a:p>
            <a:pPr marL="457200" indent="-457200" eaLnBrk="1" hangingPunct="1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Garamond" pitchFamily="18" charset="0"/>
              </a:rPr>
              <a:t>Что же это у вас, чего не хватишься, ничего нет.</a:t>
            </a:r>
          </a:p>
          <a:p>
            <a:pPr marL="457200" indent="-457200" eaLnBrk="1" hangingPunct="1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Garamond" pitchFamily="18" charset="0"/>
              </a:rPr>
              <a:t>Квартирный вопрос только испортил их.</a:t>
            </a:r>
          </a:p>
          <a:p>
            <a:pPr marL="457200" indent="-457200" eaLnBrk="1" hangingPunct="1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Garamond" pitchFamily="18" charset="0"/>
              </a:rPr>
              <a:t>Не шалю, никого не трогаю, починяю примус.</a:t>
            </a:r>
          </a:p>
          <a:p>
            <a:pPr marL="457200" indent="-457200" eaLnBrk="1" hangingPunct="1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Garamond" pitchFamily="18" charset="0"/>
              </a:rPr>
              <a:t>Осетрина второй свежести.</a:t>
            </a:r>
          </a:p>
          <a:p>
            <a:pPr marL="457200" indent="-457200" eaLnBrk="1" hangingPunct="1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Garamond" pitchFamily="18" charset="0"/>
              </a:rPr>
              <a:t>Подумаешь, бином Ньютона!</a:t>
            </a:r>
          </a:p>
          <a:p>
            <a:pPr marL="457200" indent="-457200" eaLnBrk="1" hangingPunct="1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Garamond" pitchFamily="18" charset="0"/>
              </a:rPr>
              <a:t>Денежки я приберу…нечего им тут валяться.</a:t>
            </a:r>
          </a:p>
          <a:p>
            <a:pPr marL="457200" indent="-457200" eaLnBrk="1" hangingPunct="1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Garamond" pitchFamily="18" charset="0"/>
              </a:rPr>
              <a:t>Брал, но брал нашими, советскими!</a:t>
            </a:r>
          </a:p>
          <a:p>
            <a:pPr marL="457200" indent="-457200" eaLnBrk="1" hangingPunct="1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Garamond" pitchFamily="18" charset="0"/>
              </a:rPr>
              <a:t>Покайся, </a:t>
            </a:r>
            <a:r>
              <a:rPr lang="ru-RU" sz="3200" dirty="0" err="1">
                <a:solidFill>
                  <a:schemeClr val="accent4">
                    <a:lumMod val="50000"/>
                  </a:schemeClr>
                </a:solidFill>
                <a:latin typeface="Garamond" pitchFamily="18" charset="0"/>
              </a:rPr>
              <a:t>Иваныч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Garamond" pitchFamily="18" charset="0"/>
              </a:rPr>
              <a:t>! Тебе скидка выйдет!</a:t>
            </a:r>
          </a:p>
          <a:p>
            <a:pPr marL="457200" indent="-457200" eaLnBrk="1" hangingPunct="1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Garamond" pitchFamily="18" charset="0"/>
              </a:rPr>
              <a:t>Мне ли бриллиантов не знать?</a:t>
            </a:r>
          </a:p>
          <a:p>
            <a:pPr marL="457200" indent="-457200" eaLnBrk="1" hangingPunct="1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Garamond" pitchFamily="18" charset="0"/>
              </a:rPr>
              <a:t>Вино какой страны вы предпочитаете в это время дня?</a:t>
            </a:r>
          </a:p>
          <a:p>
            <a:pPr marL="457200" indent="-457200" eaLnBrk="1" hangingPunct="1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endParaRPr lang="ru-RU" sz="3200" dirty="0">
              <a:solidFill>
                <a:schemeClr val="accent4">
                  <a:lumMod val="50000"/>
                </a:schemeClr>
              </a:solidFill>
              <a:latin typeface="Garamond" pitchFamily="18" charset="0"/>
            </a:endParaRPr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2311400" y="3200400"/>
            <a:ext cx="260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0">
                <a:latin typeface="Times New Roman" pitchFamily="18" charset="0"/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9552" y="72022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КРЫЛАТЫЕ ФРАЗЫ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08066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447800" y="228600"/>
            <a:ext cx="5715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dirty="0"/>
              <a:t>Чтобы знали.! Чтобы знали! 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 flipV="1">
            <a:off x="3200400" y="628710"/>
            <a:ext cx="5181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 dirty="0"/>
              <a:t>Нравственное зеркало:</a:t>
            </a:r>
          </a:p>
        </p:txBody>
      </p:sp>
      <p:sp>
        <p:nvSpPr>
          <p:cNvPr id="33796" name="Oval 5"/>
          <p:cNvSpPr>
            <a:spLocks noChangeArrowheads="1"/>
          </p:cNvSpPr>
          <p:nvPr/>
        </p:nvSpPr>
        <p:spPr bwMode="auto">
          <a:xfrm>
            <a:off x="976183" y="967263"/>
            <a:ext cx="6934201" cy="28427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 </a:t>
            </a:r>
          </a:p>
        </p:txBody>
      </p:sp>
      <p:sp>
        <p:nvSpPr>
          <p:cNvPr id="33797" name="Text Box 6"/>
          <p:cNvSpPr txBox="1">
            <a:spLocks noChangeArrowheads="1"/>
          </p:cNvSpPr>
          <p:nvPr/>
        </p:nvSpPr>
        <p:spPr bwMode="auto">
          <a:xfrm>
            <a:off x="1905000" y="1752600"/>
            <a:ext cx="594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33798" name="Text Box 7"/>
          <p:cNvSpPr txBox="1">
            <a:spLocks noChangeArrowheads="1"/>
          </p:cNvSpPr>
          <p:nvPr/>
        </p:nvSpPr>
        <p:spPr bwMode="auto">
          <a:xfrm>
            <a:off x="1905000" y="1303718"/>
            <a:ext cx="6125862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60000"/>
              </a:lnSpc>
              <a:spcBef>
                <a:spcPct val="50000"/>
              </a:spcBef>
              <a:buFontTx/>
              <a:buChar char="-"/>
            </a:pPr>
            <a:r>
              <a:rPr lang="ru-RU" sz="1600" dirty="0">
                <a:solidFill>
                  <a:schemeClr val="bg1"/>
                </a:solidFill>
              </a:rPr>
              <a:t>«трусость – самый большой порок»,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Tx/>
              <a:buChar char="-"/>
            </a:pPr>
            <a:r>
              <a:rPr lang="ru-RU" sz="1800" dirty="0">
                <a:solidFill>
                  <a:schemeClr val="bg1"/>
                </a:solidFill>
              </a:rPr>
              <a:t>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</a:rPr>
              <a:t>человек несет ответственность за свои поступки,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Tx/>
              <a:buChar char="-"/>
            </a:pPr>
            <a:r>
              <a:rPr lang="ru-RU" sz="1600" dirty="0">
                <a:solidFill>
                  <a:schemeClr val="bg1"/>
                </a:solidFill>
                <a:latin typeface="Times New Roman" pitchFamily="18" charset="0"/>
              </a:rPr>
              <a:t> предательство наказуемо,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Tx/>
              <a:buChar char="-"/>
            </a:pPr>
            <a:r>
              <a:rPr lang="ru-RU" sz="1600" dirty="0">
                <a:solidFill>
                  <a:schemeClr val="bg1"/>
                </a:solidFill>
                <a:latin typeface="Times New Roman" pitchFamily="18" charset="0"/>
              </a:rPr>
              <a:t> материальное не должно быть выше духовного,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Tx/>
              <a:buChar char="-"/>
            </a:pPr>
            <a:r>
              <a:rPr lang="ru-RU" sz="1600" dirty="0">
                <a:solidFill>
                  <a:schemeClr val="bg1"/>
                </a:solidFill>
                <a:latin typeface="Times New Roman" pitchFamily="18" charset="0"/>
              </a:rPr>
              <a:t>«тот, кто любит, должен разделять участь того, кого он 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ru-RU" sz="1600" dirty="0">
                <a:solidFill>
                  <a:schemeClr val="bg1"/>
                </a:solidFill>
                <a:latin typeface="Times New Roman" pitchFamily="18" charset="0"/>
              </a:rPr>
              <a:t>любит»,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Tx/>
              <a:buChar char="-"/>
            </a:pPr>
            <a:r>
              <a:rPr lang="ru-RU" sz="1600" dirty="0">
                <a:solidFill>
                  <a:schemeClr val="bg1"/>
                </a:solidFill>
                <a:latin typeface="Times New Roman" pitchFamily="18" charset="0"/>
              </a:rPr>
              <a:t> большая часть зла исходит от самого человека.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Tx/>
              <a:buChar char="-"/>
            </a:pPr>
            <a:r>
              <a:rPr lang="ru-RU" sz="1600" dirty="0">
                <a:solidFill>
                  <a:schemeClr val="bg1"/>
                </a:solidFill>
                <a:latin typeface="Times New Roman" pitchFamily="18" charset="0"/>
              </a:rPr>
              <a:t> необходимо быть милосердным.</a:t>
            </a:r>
          </a:p>
        </p:txBody>
      </p:sp>
      <p:sp>
        <p:nvSpPr>
          <p:cNvPr id="33799" name="Text Box 8"/>
          <p:cNvSpPr txBox="1">
            <a:spLocks noChangeArrowheads="1"/>
          </p:cNvSpPr>
          <p:nvPr/>
        </p:nvSpPr>
        <p:spPr bwMode="auto">
          <a:xfrm rot="10800000">
            <a:off x="5105400" y="3886200"/>
            <a:ext cx="4038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/>
              <a:t>Религиозно-философское зеркало:</a:t>
            </a:r>
          </a:p>
        </p:txBody>
      </p:sp>
      <p:sp>
        <p:nvSpPr>
          <p:cNvPr id="33800" name="Oval 9"/>
          <p:cNvSpPr>
            <a:spLocks noChangeArrowheads="1"/>
          </p:cNvSpPr>
          <p:nvPr/>
        </p:nvSpPr>
        <p:spPr bwMode="auto">
          <a:xfrm>
            <a:off x="4876800" y="4191000"/>
            <a:ext cx="4267200" cy="247836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1" name="Text Box 11"/>
          <p:cNvSpPr txBox="1">
            <a:spLocks noChangeArrowheads="1"/>
          </p:cNvSpPr>
          <p:nvPr/>
        </p:nvSpPr>
        <p:spPr bwMode="auto">
          <a:xfrm>
            <a:off x="5508104" y="4337222"/>
            <a:ext cx="287389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 dirty="0">
                <a:solidFill>
                  <a:schemeClr val="bg1"/>
                </a:solidFill>
              </a:rPr>
              <a:t>- существовал Иисус и дьявол,</a:t>
            </a:r>
          </a:p>
        </p:txBody>
      </p:sp>
      <p:sp>
        <p:nvSpPr>
          <p:cNvPr id="33802" name="Text Box 12"/>
          <p:cNvSpPr txBox="1">
            <a:spLocks noChangeArrowheads="1"/>
          </p:cNvSpPr>
          <p:nvPr/>
        </p:nvSpPr>
        <p:spPr bwMode="auto">
          <a:xfrm>
            <a:off x="5029200" y="4724400"/>
            <a:ext cx="4114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 dirty="0">
                <a:solidFill>
                  <a:schemeClr val="bg1"/>
                </a:solidFill>
              </a:rPr>
              <a:t>- нельзя отрицать влияние высших сил на жизнь человека,</a:t>
            </a:r>
          </a:p>
        </p:txBody>
      </p:sp>
      <p:sp>
        <p:nvSpPr>
          <p:cNvPr id="33803" name="Text Box 13"/>
          <p:cNvSpPr txBox="1">
            <a:spLocks noChangeArrowheads="1"/>
          </p:cNvSpPr>
          <p:nvPr/>
        </p:nvSpPr>
        <p:spPr bwMode="auto">
          <a:xfrm>
            <a:off x="4876800" y="5181600"/>
            <a:ext cx="4267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 dirty="0">
                <a:solidFill>
                  <a:schemeClr val="bg1"/>
                </a:solidFill>
              </a:rPr>
              <a:t>- жизнь бездуховных людей пуста, их душами может распоряжаться сатана,</a:t>
            </a:r>
          </a:p>
        </p:txBody>
      </p:sp>
      <p:sp>
        <p:nvSpPr>
          <p:cNvPr id="33804" name="Text Box 14"/>
          <p:cNvSpPr txBox="1">
            <a:spLocks noChangeArrowheads="1"/>
          </p:cNvSpPr>
          <p:nvPr/>
        </p:nvSpPr>
        <p:spPr bwMode="auto">
          <a:xfrm>
            <a:off x="5791200" y="5383315"/>
            <a:ext cx="34290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1400" dirty="0" smtClean="0"/>
          </a:p>
          <a:p>
            <a:pPr eaLnBrk="1" hangingPunct="1">
              <a:spcBef>
                <a:spcPct val="50000"/>
              </a:spcBef>
            </a:pPr>
            <a:r>
              <a:rPr lang="ru-RU" sz="1400" dirty="0" smtClean="0"/>
              <a:t> </a:t>
            </a:r>
            <a:r>
              <a:rPr lang="ru-RU" sz="1600" dirty="0">
                <a:solidFill>
                  <a:schemeClr val="bg1"/>
                </a:solidFill>
              </a:rPr>
              <a:t>есть третье измерение. отражающее смысл земной жизни.</a:t>
            </a:r>
          </a:p>
        </p:txBody>
      </p:sp>
      <p:sp>
        <p:nvSpPr>
          <p:cNvPr id="33805" name="Oval 16"/>
          <p:cNvSpPr>
            <a:spLocks noChangeArrowheads="1"/>
          </p:cNvSpPr>
          <p:nvPr/>
        </p:nvSpPr>
        <p:spPr bwMode="auto">
          <a:xfrm>
            <a:off x="539552" y="4343400"/>
            <a:ext cx="4261048" cy="232596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6" name="Text Box 17"/>
          <p:cNvSpPr txBox="1">
            <a:spLocks noChangeArrowheads="1"/>
          </p:cNvSpPr>
          <p:nvPr/>
        </p:nvSpPr>
        <p:spPr bwMode="auto">
          <a:xfrm rot="10800000">
            <a:off x="1219200" y="3810000"/>
            <a:ext cx="29733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/>
              <a:t>Социально-историческое зеркало:</a:t>
            </a:r>
          </a:p>
        </p:txBody>
      </p:sp>
      <p:sp>
        <p:nvSpPr>
          <p:cNvPr id="33807" name="Text Box 18"/>
          <p:cNvSpPr txBox="1">
            <a:spLocks noChangeArrowheads="1"/>
          </p:cNvSpPr>
          <p:nvPr/>
        </p:nvSpPr>
        <p:spPr bwMode="auto">
          <a:xfrm>
            <a:off x="976183" y="4648200"/>
            <a:ext cx="351961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 dirty="0">
                <a:solidFill>
                  <a:schemeClr val="bg1"/>
                </a:solidFill>
              </a:rPr>
              <a:t>- отражена эпоха. социально-политическая обстановка,</a:t>
            </a:r>
          </a:p>
        </p:txBody>
      </p:sp>
      <p:sp>
        <p:nvSpPr>
          <p:cNvPr id="33808" name="Text Box 19"/>
          <p:cNvSpPr txBox="1">
            <a:spLocks noChangeArrowheads="1"/>
          </p:cNvSpPr>
          <p:nvPr/>
        </p:nvSpPr>
        <p:spPr bwMode="auto">
          <a:xfrm>
            <a:off x="976183" y="5105400"/>
            <a:ext cx="390061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 dirty="0">
                <a:solidFill>
                  <a:schemeClr val="bg1"/>
                </a:solidFill>
              </a:rPr>
              <a:t>- жизнь людей зависит от чужих мнений о них,</a:t>
            </a:r>
          </a:p>
        </p:txBody>
      </p:sp>
      <p:sp>
        <p:nvSpPr>
          <p:cNvPr id="33809" name="Text Box 21"/>
          <p:cNvSpPr txBox="1">
            <a:spLocks noChangeArrowheads="1"/>
          </p:cNvSpPr>
          <p:nvPr/>
        </p:nvSpPr>
        <p:spPr bwMode="auto">
          <a:xfrm>
            <a:off x="976183" y="5486400"/>
            <a:ext cx="390061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 dirty="0">
                <a:solidFill>
                  <a:schemeClr val="bg1"/>
                </a:solidFill>
              </a:rPr>
              <a:t>- исчезновение людей не было действием мистических сил. а было способом борьбы с инакомыслящими.</a:t>
            </a:r>
          </a:p>
        </p:txBody>
      </p:sp>
    </p:spTree>
    <p:extLst>
      <p:ext uri="{BB962C8B-B14F-4D97-AF65-F5344CB8AC3E}">
        <p14:creationId xmlns:p14="http://schemas.microsoft.com/office/powerpoint/2010/main" val="269574194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5328F~1\AppData\Local\Temp\MP9004390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1600200"/>
            <a:ext cx="4690864" cy="4853136"/>
          </a:xfrm>
        </p:spPr>
        <p:txBody>
          <a:bodyPr/>
          <a:lstStyle/>
          <a:p>
            <a:r>
              <a:rPr lang="ru-RU" b="1" dirty="0" err="1" smtClean="0"/>
              <a:t>Михаи́л</a:t>
            </a:r>
            <a:r>
              <a:rPr lang="ru-RU" b="1" dirty="0" smtClean="0"/>
              <a:t> </a:t>
            </a:r>
            <a:r>
              <a:rPr lang="ru-RU" b="1" dirty="0" err="1" smtClean="0"/>
              <a:t>Афана́сьевич</a:t>
            </a:r>
            <a:r>
              <a:rPr lang="ru-RU" b="1" dirty="0" smtClean="0"/>
              <a:t> </a:t>
            </a:r>
            <a:r>
              <a:rPr lang="ru-RU" b="1" dirty="0" err="1" smtClean="0"/>
              <a:t>Булга́ков</a:t>
            </a:r>
            <a:r>
              <a:rPr lang="ru-RU" dirty="0" smtClean="0"/>
              <a:t>  — русский писатель, драматург, театральный режиссёр и актёр. Автор повестей, рассказов, пьес, инсценировок и киносценариев.</a:t>
            </a:r>
            <a:endParaRPr lang="ru-RU" dirty="0"/>
          </a:p>
        </p:txBody>
      </p:sp>
      <p:pic>
        <p:nvPicPr>
          <p:cNvPr id="2052" name="Picture 4" descr="http://blogs.pravkamchatka.ru/7ya/files/2011/05/MoscowBulgakovPortrait81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37320"/>
            <a:ext cx="4321770" cy="612068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5328F~1\AppData\Local\Temp\MP9004390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7488832" cy="532859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Михаил Булгаков родился 3 (15) мая 1891 </a:t>
            </a:r>
            <a:r>
              <a:rPr lang="ru-RU" dirty="0" err="1" smtClean="0"/>
              <a:t>года.В</a:t>
            </a:r>
            <a:r>
              <a:rPr lang="ru-RU" dirty="0" smtClean="0"/>
              <a:t> семье было семеро детей: Михаил (1891—1940), Вера (1892—1972), Надежда (1893—1971), Варвара (1895—1954), Николай (1898—1966), Иван (1900—1969) и Елена (1902—1954).</a:t>
            </a:r>
          </a:p>
          <a:p>
            <a:r>
              <a:rPr lang="ru-RU" dirty="0" smtClean="0"/>
              <a:t>В 1909 году Михаил Булгаков закончил Первую киевскую гимназию и поступил на медицинский </a:t>
            </a:r>
            <a:r>
              <a:rPr lang="ru-RU" dirty="0" err="1" smtClean="0"/>
              <a:t>вакультет</a:t>
            </a:r>
            <a:r>
              <a:rPr lang="ru-RU" dirty="0" smtClean="0"/>
              <a:t> Киевского университета. 31 октября 1916года — получил диплом об утверждении «в степени </a:t>
            </a:r>
            <a:r>
              <a:rPr lang="ru-RU" dirty="0" smtClean="0">
                <a:hlinkClick r:id="rId3" tooltip="Лекарь"/>
              </a:rPr>
              <a:t>лекаря</a:t>
            </a:r>
            <a:r>
              <a:rPr lang="ru-RU" dirty="0" smtClean="0"/>
              <a:t> с отличием со всеми правами и преимуществами, законами Российской Империи сей степени присвоенными».</a:t>
            </a:r>
          </a:p>
          <a:p>
            <a:endParaRPr lang="ru-RU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72" y="3933056"/>
            <a:ext cx="225742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24814"/>
            <a:ext cx="2085975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7" y="1050485"/>
            <a:ext cx="331152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5328F~1\AppData\Local\Temp\MP9004390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59735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</a:t>
            </a:r>
            <a:r>
              <a:rPr lang="ru-RU" dirty="0" smtClean="0">
                <a:hlinkClick r:id="rId3" tooltip="1913 год"/>
              </a:rPr>
              <a:t>1913 году</a:t>
            </a:r>
            <a:r>
              <a:rPr lang="ru-RU" dirty="0" smtClean="0"/>
              <a:t> М. Булгаков вступил в свой первый брак — с </a:t>
            </a:r>
            <a:r>
              <a:rPr lang="ru-RU" dirty="0" smtClean="0">
                <a:hlinkClick r:id="rId4" tooltip="Лаппа, Татьяна Николаевна"/>
              </a:rPr>
              <a:t>Татьяной Лаппа</a:t>
            </a:r>
            <a:r>
              <a:rPr lang="ru-RU" dirty="0" smtClean="0"/>
              <a:t> (1892—1982). Их денежные трудности начались уже в день свадьбы. По воспоминаниям Татьяны, это ощущается явственно: «Фаты у меня, конечно, никакой не было, подвенечного платья тоже — я куда-то дела все деньги, которые отец прислал. Мама приехала на венчанье — пришла в ужас. У меня была полотняная юбка в складку, мама купила блузку. Венчал нас </a:t>
            </a:r>
            <a:r>
              <a:rPr lang="ru-RU" dirty="0" smtClean="0">
                <a:hlinkClick r:id="rId5" tooltip="Глаголев, Александр Александрович"/>
              </a:rPr>
              <a:t>о. Александр</a:t>
            </a:r>
            <a:r>
              <a:rPr lang="ru-RU" dirty="0" smtClean="0"/>
              <a:t>. …Почему-то хохотали под венцом ужасно. Домой после церкви ехали в карете. На обеде гостей было немного. Помню, много было цветов, больше всего — нарциссов…».</a:t>
            </a:r>
            <a:r>
              <a:rPr lang="ru-RU" baseline="30000" dirty="0" smtClean="0"/>
              <a:t> </a:t>
            </a:r>
            <a:r>
              <a:rPr lang="ru-RU" dirty="0" smtClean="0"/>
              <a:t>Отец Татьяны ей в месяц присылал 50 рублей, по тем временам достойная сумма. Но деньги в их кошельке быстро растворялись, так как Булгаков не любил экономить и был человеком порыва. Если ему хотелось проехаться на такси на последние деньги, он без раздумья решался на этот шаг. «Мать ругала за легкомыслие. Придем к ней обедать, она видит — ни колец, ни цепи моей. „Ну, значит, всё в ломбарде!“».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3644081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4724400" y="228600"/>
            <a:ext cx="4191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проза и драматургия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447800" y="685800"/>
            <a:ext cx="3505200" cy="640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b="0" dirty="0">
                <a:latin typeface="Times New Roman" pitchFamily="18" charset="0"/>
              </a:rPr>
              <a:t> </a:t>
            </a:r>
            <a:endParaRPr lang="ru-RU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1800" dirty="0">
                <a:solidFill>
                  <a:schemeClr val="accent2"/>
                </a:solidFill>
                <a:latin typeface="Times New Roman" pitchFamily="18" charset="0"/>
              </a:rPr>
              <a:t>Красная корона (1922)</a:t>
            </a:r>
          </a:p>
          <a:p>
            <a:pPr eaLnBrk="1" hangingPunct="1"/>
            <a:r>
              <a:rPr lang="ru-RU" sz="1800" dirty="0">
                <a:solidFill>
                  <a:schemeClr val="accent2"/>
                </a:solidFill>
                <a:latin typeface="Times New Roman" pitchFamily="18" charset="0"/>
              </a:rPr>
              <a:t>Необыкновенные </a:t>
            </a:r>
          </a:p>
          <a:p>
            <a:pPr eaLnBrk="1" hangingPunct="1"/>
            <a:r>
              <a:rPr lang="ru-RU" sz="1800" dirty="0">
                <a:solidFill>
                  <a:schemeClr val="accent2"/>
                </a:solidFill>
                <a:latin typeface="Times New Roman" pitchFamily="18" charset="0"/>
              </a:rPr>
              <a:t>приключения доктора (1922)</a:t>
            </a:r>
          </a:p>
          <a:p>
            <a:pPr eaLnBrk="1" hangingPunct="1"/>
            <a:r>
              <a:rPr lang="ru-RU" sz="1800" dirty="0">
                <a:solidFill>
                  <a:schemeClr val="accent2"/>
                </a:solidFill>
                <a:latin typeface="Times New Roman" pitchFamily="18" charset="0"/>
              </a:rPr>
              <a:t>Китайская история (1923)</a:t>
            </a:r>
          </a:p>
          <a:p>
            <a:pPr eaLnBrk="1" hangingPunct="1"/>
            <a:r>
              <a:rPr lang="ru-RU" sz="1800" dirty="0">
                <a:solidFill>
                  <a:schemeClr val="accent2"/>
                </a:solidFill>
                <a:latin typeface="Times New Roman" pitchFamily="18" charset="0"/>
              </a:rPr>
              <a:t>Налет (1923)</a:t>
            </a:r>
          </a:p>
          <a:p>
            <a:pPr eaLnBrk="1" hangingPunct="1"/>
            <a:r>
              <a:rPr lang="ru-RU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  <a:p>
            <a:pPr eaLnBrk="1" hangingPunct="1"/>
            <a:r>
              <a:rPr lang="ru-RU" sz="1800" dirty="0" err="1">
                <a:solidFill>
                  <a:schemeClr val="accent2"/>
                </a:solidFill>
                <a:latin typeface="Times New Roman" pitchFamily="18" charset="0"/>
              </a:rPr>
              <a:t>Дьяволиада</a:t>
            </a:r>
            <a:r>
              <a:rPr lang="ru-RU" sz="1800" dirty="0">
                <a:solidFill>
                  <a:schemeClr val="accent2"/>
                </a:solidFill>
                <a:latin typeface="Times New Roman" pitchFamily="18" charset="0"/>
              </a:rPr>
              <a:t> (1923) </a:t>
            </a:r>
          </a:p>
          <a:p>
            <a:pPr eaLnBrk="1" hangingPunct="1"/>
            <a:r>
              <a:rPr lang="ru-RU" sz="1800" dirty="0">
                <a:solidFill>
                  <a:schemeClr val="accent2"/>
                </a:solidFill>
                <a:latin typeface="Times New Roman" pitchFamily="18" charset="0"/>
              </a:rPr>
              <a:t>Роковые яйца (1924)</a:t>
            </a:r>
          </a:p>
          <a:p>
            <a:pPr eaLnBrk="1" hangingPunct="1"/>
            <a:r>
              <a:rPr lang="ru-RU" sz="1800" dirty="0">
                <a:solidFill>
                  <a:schemeClr val="accent2"/>
                </a:solidFill>
                <a:latin typeface="Times New Roman" pitchFamily="18" charset="0"/>
              </a:rPr>
              <a:t>Собачье сердце (1925-1987)</a:t>
            </a:r>
          </a:p>
          <a:p>
            <a:pPr eaLnBrk="1" hangingPunct="1"/>
            <a:r>
              <a:rPr lang="ru-RU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  <a:p>
            <a:pPr eaLnBrk="1" hangingPunct="1"/>
            <a:r>
              <a:rPr lang="ru-RU" sz="1800" dirty="0">
                <a:solidFill>
                  <a:schemeClr val="accent2"/>
                </a:solidFill>
                <a:latin typeface="Times New Roman" pitchFamily="18" charset="0"/>
              </a:rPr>
              <a:t>Белая гвардия (1925 –1929)</a:t>
            </a:r>
          </a:p>
          <a:p>
            <a:pPr eaLnBrk="1" hangingPunct="1"/>
            <a:r>
              <a:rPr lang="ru-RU" sz="1800" dirty="0">
                <a:solidFill>
                  <a:schemeClr val="accent2"/>
                </a:solidFill>
                <a:latin typeface="Times New Roman" pitchFamily="18" charset="0"/>
              </a:rPr>
              <a:t>(Идея иррациональной истории. </a:t>
            </a:r>
          </a:p>
          <a:p>
            <a:pPr eaLnBrk="1" hangingPunct="1"/>
            <a:r>
              <a:rPr lang="ru-RU" sz="1800" dirty="0">
                <a:solidFill>
                  <a:schemeClr val="accent2"/>
                </a:solidFill>
                <a:latin typeface="Times New Roman" pitchFamily="18" charset="0"/>
              </a:rPr>
              <a:t>Мотив дьявольщины. </a:t>
            </a:r>
          </a:p>
          <a:p>
            <a:pPr eaLnBrk="1" hangingPunct="1"/>
            <a:r>
              <a:rPr lang="ru-RU" sz="1800" dirty="0">
                <a:solidFill>
                  <a:schemeClr val="accent2"/>
                </a:solidFill>
                <a:latin typeface="Times New Roman" pitchFamily="18" charset="0"/>
              </a:rPr>
              <a:t>Дом. Город. Космос.)</a:t>
            </a:r>
          </a:p>
          <a:p>
            <a:pPr eaLnBrk="1" hangingPunct="1"/>
            <a:r>
              <a:rPr lang="ru-RU" sz="1800" dirty="0">
                <a:solidFill>
                  <a:schemeClr val="accent2"/>
                </a:solidFill>
                <a:latin typeface="Times New Roman" pitchFamily="18" charset="0"/>
              </a:rPr>
              <a:t>Записки покойника (1936 – 1937)</a:t>
            </a:r>
          </a:p>
          <a:p>
            <a:pPr eaLnBrk="1" hangingPunct="1"/>
            <a:r>
              <a:rPr lang="ru-RU" sz="1800" dirty="0">
                <a:solidFill>
                  <a:schemeClr val="accent2"/>
                </a:solidFill>
                <a:latin typeface="Times New Roman" pitchFamily="18" charset="0"/>
              </a:rPr>
              <a:t>(Театральный роман)</a:t>
            </a:r>
          </a:p>
          <a:p>
            <a:pPr eaLnBrk="1" hangingPunct="1"/>
            <a:r>
              <a:rPr lang="ru-RU" sz="1800" dirty="0">
                <a:solidFill>
                  <a:schemeClr val="accent2"/>
                </a:solidFill>
                <a:latin typeface="Times New Roman" pitchFamily="18" charset="0"/>
              </a:rPr>
              <a:t>Мастер и Маргарита (1928 – 1940)</a:t>
            </a:r>
          </a:p>
          <a:p>
            <a:pPr eaLnBrk="1" hangingPunct="1"/>
            <a:endParaRPr lang="ru-RU" sz="18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5486400" y="990600"/>
            <a:ext cx="32766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b="0">
                <a:latin typeface="Times New Roman" pitchFamily="18" charset="0"/>
              </a:rPr>
              <a:t> </a:t>
            </a:r>
          </a:p>
          <a:p>
            <a:pPr eaLnBrk="1" hangingPunct="1"/>
            <a:r>
              <a:rPr lang="ru-RU" sz="1800">
                <a:solidFill>
                  <a:schemeClr val="accent2"/>
                </a:solidFill>
                <a:latin typeface="Times New Roman" pitchFamily="18" charset="0"/>
              </a:rPr>
              <a:t>Дни Турбиных (1926)</a:t>
            </a:r>
          </a:p>
          <a:p>
            <a:pPr eaLnBrk="1" hangingPunct="1"/>
            <a:r>
              <a:rPr lang="ru-RU" sz="1800">
                <a:solidFill>
                  <a:schemeClr val="accent2"/>
                </a:solidFill>
                <a:latin typeface="Times New Roman" pitchFamily="18" charset="0"/>
              </a:rPr>
              <a:t>Зойкина квартира (1926)</a:t>
            </a:r>
          </a:p>
          <a:p>
            <a:pPr eaLnBrk="1" hangingPunct="1"/>
            <a:r>
              <a:rPr lang="ru-RU" sz="1800">
                <a:solidFill>
                  <a:schemeClr val="accent2"/>
                </a:solidFill>
                <a:latin typeface="Times New Roman" pitchFamily="18" charset="0"/>
              </a:rPr>
              <a:t>Бег (1928)</a:t>
            </a:r>
          </a:p>
          <a:p>
            <a:pPr eaLnBrk="1" hangingPunct="1"/>
            <a:r>
              <a:rPr lang="ru-RU" sz="1800">
                <a:solidFill>
                  <a:schemeClr val="accent2"/>
                </a:solidFill>
                <a:latin typeface="Times New Roman" pitchFamily="18" charset="0"/>
              </a:rPr>
              <a:t>Багровый остров (1928)</a:t>
            </a:r>
          </a:p>
          <a:p>
            <a:pPr eaLnBrk="1" hangingPunct="1"/>
            <a:r>
              <a:rPr lang="ru-RU" sz="1800">
                <a:solidFill>
                  <a:schemeClr val="accent2"/>
                </a:solidFill>
                <a:latin typeface="Times New Roman" pitchFamily="18" charset="0"/>
              </a:rPr>
              <a:t>Кабала святош (1929)</a:t>
            </a:r>
          </a:p>
          <a:p>
            <a:pPr eaLnBrk="1" hangingPunct="1"/>
            <a:r>
              <a:rPr lang="ru-RU" sz="1800">
                <a:solidFill>
                  <a:schemeClr val="accent2"/>
                </a:solidFill>
                <a:latin typeface="Times New Roman" pitchFamily="18" charset="0"/>
              </a:rPr>
              <a:t>(Мольер)</a:t>
            </a:r>
          </a:p>
          <a:p>
            <a:pPr eaLnBrk="1" hangingPunct="1"/>
            <a:r>
              <a:rPr lang="ru-RU" sz="1800">
                <a:solidFill>
                  <a:schemeClr val="accent2"/>
                </a:solidFill>
                <a:latin typeface="Times New Roman" pitchFamily="18" charset="0"/>
              </a:rPr>
              <a:t> Полоумный </a:t>
            </a:r>
          </a:p>
          <a:p>
            <a:pPr eaLnBrk="1" hangingPunct="1"/>
            <a:r>
              <a:rPr lang="ru-RU" sz="1800">
                <a:solidFill>
                  <a:schemeClr val="accent2"/>
                </a:solidFill>
                <a:latin typeface="Times New Roman" pitchFamily="18" charset="0"/>
              </a:rPr>
              <a:t>Журден (1929 – 1936)</a:t>
            </a:r>
          </a:p>
          <a:p>
            <a:pPr eaLnBrk="1" hangingPunct="1"/>
            <a:r>
              <a:rPr lang="ru-RU" sz="1800">
                <a:solidFill>
                  <a:schemeClr val="accent2"/>
                </a:solidFill>
                <a:latin typeface="Times New Roman" pitchFamily="18" charset="0"/>
              </a:rPr>
              <a:t>Адам и Ева (1931)</a:t>
            </a:r>
          </a:p>
          <a:p>
            <a:pPr eaLnBrk="1" hangingPunct="1"/>
            <a:r>
              <a:rPr lang="ru-RU" sz="1800">
                <a:solidFill>
                  <a:schemeClr val="accent2"/>
                </a:solidFill>
                <a:latin typeface="Times New Roman" pitchFamily="18" charset="0"/>
              </a:rPr>
              <a:t>Блаженство (1934)</a:t>
            </a:r>
          </a:p>
          <a:p>
            <a:pPr eaLnBrk="1" hangingPunct="1"/>
            <a:r>
              <a:rPr lang="ru-RU" sz="1800">
                <a:solidFill>
                  <a:schemeClr val="accent2"/>
                </a:solidFill>
                <a:latin typeface="Times New Roman" pitchFamily="18" charset="0"/>
              </a:rPr>
              <a:t>Иван Васильевич (1931)</a:t>
            </a:r>
          </a:p>
          <a:p>
            <a:pPr eaLnBrk="1" hangingPunct="1"/>
            <a:r>
              <a:rPr lang="ru-RU" sz="1800">
                <a:solidFill>
                  <a:schemeClr val="accent2"/>
                </a:solidFill>
                <a:latin typeface="Times New Roman" pitchFamily="18" charset="0"/>
              </a:rPr>
              <a:t>Александр Пушкин (1936)</a:t>
            </a:r>
          </a:p>
          <a:p>
            <a:pPr eaLnBrk="1" hangingPunct="1"/>
            <a:r>
              <a:rPr lang="ru-RU" sz="1800">
                <a:solidFill>
                  <a:schemeClr val="accent2"/>
                </a:solidFill>
                <a:latin typeface="Times New Roman" pitchFamily="18" charset="0"/>
              </a:rPr>
              <a:t>Батум (1939)</a:t>
            </a:r>
          </a:p>
          <a:p>
            <a:pPr eaLnBrk="1" hangingPunct="1"/>
            <a:endParaRPr lang="ru-RU" sz="180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3" name="WordArt 6"/>
          <p:cNvSpPr>
            <a:spLocks noChangeArrowheads="1" noChangeShapeType="1" noTextEdit="1"/>
          </p:cNvSpPr>
          <p:nvPr/>
        </p:nvSpPr>
        <p:spPr bwMode="auto">
          <a:xfrm>
            <a:off x="1600200" y="381000"/>
            <a:ext cx="1595438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Рассказы</a:t>
            </a:r>
          </a:p>
        </p:txBody>
      </p:sp>
      <p:sp>
        <p:nvSpPr>
          <p:cNvPr id="7174" name="WordArt 7"/>
          <p:cNvSpPr>
            <a:spLocks noChangeArrowheads="1" noChangeShapeType="1" noTextEdit="1"/>
          </p:cNvSpPr>
          <p:nvPr/>
        </p:nvSpPr>
        <p:spPr bwMode="auto">
          <a:xfrm>
            <a:off x="1828800" y="2438400"/>
            <a:ext cx="1524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Повести</a:t>
            </a:r>
          </a:p>
        </p:txBody>
      </p:sp>
      <p:sp>
        <p:nvSpPr>
          <p:cNvPr id="7175" name="WordArt 8"/>
          <p:cNvSpPr>
            <a:spLocks noChangeArrowheads="1" noChangeShapeType="1" noTextEdit="1"/>
          </p:cNvSpPr>
          <p:nvPr/>
        </p:nvSpPr>
        <p:spPr bwMode="auto">
          <a:xfrm>
            <a:off x="2057400" y="3657600"/>
            <a:ext cx="1524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Романы</a:t>
            </a:r>
          </a:p>
        </p:txBody>
      </p:sp>
      <p:sp>
        <p:nvSpPr>
          <p:cNvPr id="7176" name="WordArt 9"/>
          <p:cNvSpPr>
            <a:spLocks noChangeArrowheads="1" noChangeShapeType="1" noTextEdit="1"/>
          </p:cNvSpPr>
          <p:nvPr/>
        </p:nvSpPr>
        <p:spPr bwMode="auto">
          <a:xfrm>
            <a:off x="6096000" y="914400"/>
            <a:ext cx="1143000" cy="452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Пьесы</a:t>
            </a:r>
          </a:p>
        </p:txBody>
      </p:sp>
      <p:pic>
        <p:nvPicPr>
          <p:cNvPr id="7177" name="Picture 10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124200"/>
            <a:ext cx="23653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1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066800"/>
            <a:ext cx="23653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12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429000"/>
            <a:ext cx="23653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Picture 13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819400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1" name="Picture 14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71600"/>
            <a:ext cx="23653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2" name="Picture 15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905000"/>
            <a:ext cx="23653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3" name="Picture 16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209800"/>
            <a:ext cx="23653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4" name="Picture 17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09800"/>
            <a:ext cx="23653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5" name="Picture 18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657600"/>
            <a:ext cx="23653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6" name="Picture 19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048000"/>
            <a:ext cx="23653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7" name="Picture 20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81200"/>
            <a:ext cx="23653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8" name="Picture 21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676400"/>
            <a:ext cx="23653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9" name="Picture 22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371600"/>
            <a:ext cx="23653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0" name="Picture 23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514600"/>
            <a:ext cx="23653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1" name="Picture 24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191000"/>
            <a:ext cx="23653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2" name="Picture 25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962400"/>
            <a:ext cx="23653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3" name="Picture 26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419600"/>
            <a:ext cx="23653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4" name="Picture 27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724400"/>
            <a:ext cx="23653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5" name="Picture 28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248400"/>
            <a:ext cx="23653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6" name="Picture 29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410200"/>
            <a:ext cx="23653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7" name="Picture 30" descr="C:\Program Files\Common Files\Microsoft Shared\Clipart\themes1\Bullets\BD14582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038600"/>
            <a:ext cx="23653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8" name="Text Box 31"/>
          <p:cNvSpPr txBox="1">
            <a:spLocks noChangeArrowheads="1"/>
          </p:cNvSpPr>
          <p:nvPr/>
        </p:nvSpPr>
        <p:spPr bwMode="auto">
          <a:xfrm>
            <a:off x="7162800" y="6096000"/>
            <a:ext cx="1676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>
                <a:latin typeface="Times New Roman" pitchFamily="18" charset="0"/>
                <a:hlinkClick r:id="rId5" action="ppaction://hlinksldjump"/>
              </a:rPr>
              <a:t>назад</a:t>
            </a:r>
            <a:endParaRPr lang="ru-RU" sz="2800">
              <a:latin typeface="Times New Roman" pitchFamily="18" charset="0"/>
            </a:endParaRPr>
          </a:p>
        </p:txBody>
      </p:sp>
      <p:pic>
        <p:nvPicPr>
          <p:cNvPr id="31" name="Picture 2" descr="C:\Users\5328F~1\AppData\Local\Temp\MP90043909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8854" y="-224115"/>
            <a:ext cx="5025724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</a:rPr>
              <a:t>РАССКАЗЫ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Красная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корона (1922)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Необыкновенные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приключения доктора (1922)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Китайская история (1923)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Налет (1923)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</a:rPr>
              <a:t>ПОВЕСТИ</a:t>
            </a:r>
            <a:endParaRPr lang="ru-RU" sz="2400" b="1" u="sng" dirty="0">
              <a:solidFill>
                <a:srgbClr val="C00000"/>
              </a:solidFill>
              <a:latin typeface="Times New Roman" pitchFamily="18" charset="0"/>
            </a:endParaRPr>
          </a:p>
          <a:p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</a:rPr>
              <a:t>Дьяволиада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 (1923)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Роковые яйца (1924)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Собачье сердце (1925-1987)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</a:rPr>
              <a:t>РОМАНЫ</a:t>
            </a:r>
            <a:endParaRPr lang="ru-RU" sz="2400" b="1" u="sng" dirty="0">
              <a:solidFill>
                <a:srgbClr val="C00000"/>
              </a:solidFill>
              <a:latin typeface="Times New Roman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Белая гвардия (1925 –1929)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(Идея иррациональной истории.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Мотив дьявольщины.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Дом. Город. Космос.)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Записки покойника (1936 – 1937)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(Театральный роман)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Мастер и Маргарита (1928 – 1940)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95103" y="365026"/>
            <a:ext cx="45155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ПЬЕСЫ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Дни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</a:rPr>
              <a:t>Турбиных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 (1926)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Зойкина квартира (1926)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Бег (1928)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Багровый остров (1928)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Кабала святош (1929)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(Мольер)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 Полоумный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Журден (1929 – 1936)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Адам и Ева (1931)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Блаженство (1934)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Иван Васильевич (1931)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Александр Пушкин (1936)</a:t>
            </a:r>
          </a:p>
          <a:p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</a:rPr>
              <a:t>Батум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 (1939)</a:t>
            </a: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</a:endParaRP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51505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1676400" y="685800"/>
            <a:ext cx="4267200" cy="11430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EC0000"/>
                </a:solidFill>
                <a:latin typeface="Arial"/>
                <a:cs typeface="Arial"/>
              </a:rPr>
              <a:t>"Собачье сердце"</a:t>
            </a:r>
          </a:p>
        </p:txBody>
      </p:sp>
      <p:pic>
        <p:nvPicPr>
          <p:cNvPr id="8196" name="Picture 4" descr="C:\Program Files\Common Files\Microsoft Shared\Clipart\cagcat50\SO02963_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04800"/>
            <a:ext cx="2239963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539552" y="1219200"/>
            <a:ext cx="624224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457200" indent="-457200" eaLnBrk="1" hangingPunct="1">
              <a:spcBef>
                <a:spcPct val="5000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0" dirty="0">
                <a:latin typeface="Times New Roman" pitchFamily="18" charset="0"/>
              </a:rPr>
              <a:t>Размышления о нравственности некоторых экспериментов</a:t>
            </a:r>
            <a:endParaRPr lang="ru-RU" b="0" dirty="0">
              <a:latin typeface="Times New Roman" pitchFamily="18" charset="0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539552" y="2057400"/>
            <a:ext cx="829964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457200" indent="-457200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800" b="0" dirty="0">
                <a:latin typeface="Times New Roman" pitchFamily="18" charset="0"/>
              </a:rPr>
              <a:t>Сюжетная схема повести напоминает миф о сотворении человека.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447800" y="2895600"/>
            <a:ext cx="7239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rgbClr val="00B050"/>
                </a:solidFill>
                <a:latin typeface="Times New Roman" pitchFamily="18" charset="0"/>
              </a:rPr>
              <a:t>К В А Р Т И Р А   П Р Е О Б Р А Ж Е Н С К О Г О: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219200" y="3276600"/>
            <a:ext cx="30480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0" dirty="0" err="1">
                <a:latin typeface="Times New Roman" pitchFamily="18" charset="0"/>
              </a:rPr>
              <a:t>Ф.Ф.Преображенский</a:t>
            </a:r>
            <a:r>
              <a:rPr lang="ru-RU" sz="1800" b="0" dirty="0">
                <a:latin typeface="Times New Roman" pitchFamily="18" charset="0"/>
              </a:rPr>
              <a:t>-профессор. Имя символично: божество! Квартира его -на Пречистенке: ассоциация с образом Пресвятой девы.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4114800" y="3276600"/>
            <a:ext cx="243840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0">
                <a:latin typeface="Times New Roman" pitchFamily="18" charset="0"/>
              </a:rPr>
              <a:t>И.А.Борменталь-доктор, ассистент профессора. Как евангелист, фиксирует в журнале все превращения Шарика в человека.</a:t>
            </a:r>
          </a:p>
        </p:txBody>
      </p:sp>
      <p:sp>
        <p:nvSpPr>
          <p:cNvPr id="8202" name="Text Box 11"/>
          <p:cNvSpPr txBox="1">
            <a:spLocks noChangeArrowheads="1"/>
          </p:cNvSpPr>
          <p:nvPr/>
        </p:nvSpPr>
        <p:spPr bwMode="auto">
          <a:xfrm>
            <a:off x="6423025" y="33528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b="0">
              <a:latin typeface="Times New Roman" pitchFamily="18" charset="0"/>
            </a:endParaRPr>
          </a:p>
        </p:txBody>
      </p:sp>
      <p:sp>
        <p:nvSpPr>
          <p:cNvPr id="8203" name="Text Box 14"/>
          <p:cNvSpPr txBox="1">
            <a:spLocks noChangeArrowheads="1"/>
          </p:cNvSpPr>
          <p:nvPr/>
        </p:nvSpPr>
        <p:spPr bwMode="auto">
          <a:xfrm>
            <a:off x="6553200" y="3276600"/>
            <a:ext cx="259080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0">
                <a:latin typeface="Times New Roman" pitchFamily="18" charset="0"/>
              </a:rPr>
              <a:t>П.П.Шариков – новый человек. По вине Шарикова в квартире потоп: он вывернул кран в ванной. Квартиру он называет «собачьим раем».</a:t>
            </a:r>
          </a:p>
        </p:txBody>
      </p:sp>
      <p:sp>
        <p:nvSpPr>
          <p:cNvPr id="8204" name="Text Box 15"/>
          <p:cNvSpPr txBox="1">
            <a:spLocks noChangeArrowheads="1"/>
          </p:cNvSpPr>
          <p:nvPr/>
        </p:nvSpPr>
        <p:spPr bwMode="auto">
          <a:xfrm>
            <a:off x="2889250" y="5486400"/>
            <a:ext cx="62547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В Е С Ь  О С Т А Л Ь Н О Й  М И Р: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0" dirty="0">
                <a:latin typeface="Times New Roman" pitchFamily="18" charset="0"/>
              </a:rPr>
              <a:t>Вьюга, холод, ветер, грязь, разруха…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0" dirty="0" err="1">
                <a:latin typeface="Times New Roman" pitchFamily="18" charset="0"/>
              </a:rPr>
              <a:t>Швондер</a:t>
            </a:r>
            <a:r>
              <a:rPr lang="ru-RU" sz="2000" b="0" dirty="0">
                <a:latin typeface="Times New Roman" pitchFamily="18" charset="0"/>
              </a:rPr>
              <a:t> и члены домкома.</a:t>
            </a:r>
          </a:p>
        </p:txBody>
      </p:sp>
      <p:pic>
        <p:nvPicPr>
          <p:cNvPr id="14" name="Picture 2" descr="C:\Documents and Settings\Администратор\Мои документы\Мои рисунки\Ша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72" y="4741863"/>
            <a:ext cx="2104655" cy="211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101918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Администратор\Мои документы\Мои рисунки\Ша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28600"/>
            <a:ext cx="2285901" cy="2629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381000" y="650875"/>
            <a:ext cx="2530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b="0">
              <a:latin typeface="Times New Roman" pitchFamily="18" charset="0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79512" y="226368"/>
            <a:ext cx="6408712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b="0" dirty="0">
                <a:solidFill>
                  <a:srgbClr val="2B178D"/>
                </a:solidFill>
                <a:latin typeface="Times New Roman" pitchFamily="18" charset="0"/>
              </a:rPr>
              <a:t>«… все трюмо в гостиной, в приемной между шкафами отражали удачливого пса-красавца.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0" dirty="0">
                <a:solidFill>
                  <a:srgbClr val="2B178D"/>
                </a:solidFill>
                <a:latin typeface="Times New Roman" pitchFamily="18" charset="0"/>
              </a:rPr>
              <a:t>«Я – красавец, быть может, неизвестный собачий принц-инкогнито, - размышлял пес, глядя на лохматого кофейного пса с довольной мордой, разгуливающего в зеркальных далях. – Очень возможно, что бабушка моя согрешила с водолазом».  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398" y="4272677"/>
            <a:ext cx="914400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b="0" dirty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ru-RU" sz="2800" b="0" dirty="0">
                <a:latin typeface="Times New Roman" pitchFamily="18" charset="0"/>
              </a:rPr>
              <a:t>… </a:t>
            </a:r>
            <a:r>
              <a:rPr lang="ru-RU" b="0" i="1" dirty="0">
                <a:solidFill>
                  <a:schemeClr val="tx2"/>
                </a:solidFill>
                <a:latin typeface="Monotype Corsiva" pitchFamily="66" charset="0"/>
              </a:rPr>
              <a:t>С Филиппом что-то странное делается. Когда я ему рассказал о своих гипотезах и о надежде развить Шарика в очень высокую психическую личность, он хмыкнул и ответил: «Вы думаете?» Тон его зловещий… Пока я вожусь с историей болезни, он сидит над историей болезни того человека от которого мы взяли гипофиз.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0" y="2420888"/>
            <a:ext cx="91440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0" dirty="0">
                <a:latin typeface="Times New Roman" pitchFamily="18" charset="0"/>
              </a:rPr>
              <a:t> </a:t>
            </a:r>
            <a:r>
              <a:rPr lang="ru-RU" sz="2800" dirty="0">
                <a:solidFill>
                  <a:srgbClr val="0033CC"/>
                </a:solidFill>
                <a:latin typeface="Times New Roman" pitchFamily="18" charset="0"/>
              </a:rPr>
              <a:t>Из дневника доктора </a:t>
            </a:r>
            <a:r>
              <a:rPr lang="ru-RU" sz="2800" dirty="0" err="1">
                <a:solidFill>
                  <a:srgbClr val="0033CC"/>
                </a:solidFill>
                <a:latin typeface="Times New Roman" pitchFamily="18" charset="0"/>
              </a:rPr>
              <a:t>Борменталя</a:t>
            </a:r>
            <a:endParaRPr lang="ru-RU" sz="2800" dirty="0">
              <a:solidFill>
                <a:srgbClr val="0033CC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ru-RU" b="0" i="1" dirty="0">
                <a:solidFill>
                  <a:schemeClr val="tx2"/>
                </a:solidFill>
                <a:latin typeface="Monotype Corsiva" pitchFamily="66" charset="0"/>
              </a:rPr>
              <a:t>11 января. …Шерсть на голове слабая, шелковистая…Сегодня облез последний пух с ушей… В 5 часов дня событие: впервые слова, произнесенные существом, не были оторваны от окружающих явлений, а явились реакцией на них. Именно когда профессор приказал ему: «Не бросай объедки на пол», - неожиданно ответил: «Отлезь, гнида». </a:t>
            </a:r>
          </a:p>
        </p:txBody>
      </p:sp>
    </p:spTree>
    <p:extLst>
      <p:ext uri="{BB962C8B-B14F-4D97-AF65-F5344CB8AC3E}">
        <p14:creationId xmlns:p14="http://schemas.microsoft.com/office/powerpoint/2010/main" val="360299007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2"/>
          <p:cNvSpPr>
            <a:spLocks noChangeArrowheads="1" noChangeShapeType="1" noTextEdit="1"/>
          </p:cNvSpPr>
          <p:nvPr/>
        </p:nvSpPr>
        <p:spPr bwMode="auto">
          <a:xfrm>
            <a:off x="3851920" y="457200"/>
            <a:ext cx="4320480" cy="14478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"Роковые яйца"</a:t>
            </a:r>
          </a:p>
        </p:txBody>
      </p:sp>
      <p:sp>
        <p:nvSpPr>
          <p:cNvPr id="10243" name="Text Box 7"/>
          <p:cNvSpPr txBox="1">
            <a:spLocks noChangeArrowheads="1"/>
          </p:cNvSpPr>
          <p:nvPr/>
        </p:nvSpPr>
        <p:spPr bwMode="auto">
          <a:xfrm>
            <a:off x="5257800" y="1905000"/>
            <a:ext cx="35052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i="1">
                <a:solidFill>
                  <a:srgbClr val="EC0000"/>
                </a:solidFill>
                <a:latin typeface="Times New Roman" pitchFamily="18" charset="0"/>
              </a:rPr>
              <a:t>Остроумная вещь. </a:t>
            </a:r>
          </a:p>
          <a:p>
            <a:pPr eaLnBrk="1" hangingPunct="1">
              <a:lnSpc>
                <a:spcPct val="65000"/>
              </a:lnSpc>
              <a:spcBef>
                <a:spcPct val="50000"/>
              </a:spcBef>
            </a:pPr>
            <a:r>
              <a:rPr lang="ru-RU" b="0" i="1">
                <a:solidFill>
                  <a:srgbClr val="EC0000"/>
                </a:solidFill>
                <a:latin typeface="Times New Roman" pitchFamily="18" charset="0"/>
              </a:rPr>
              <a:t>         Максим Горький</a:t>
            </a:r>
            <a:r>
              <a:rPr lang="ru-RU" b="0">
                <a:latin typeface="Times New Roman" pitchFamily="18" charset="0"/>
              </a:rPr>
              <a:t>                                      </a:t>
            </a:r>
          </a:p>
        </p:txBody>
      </p:sp>
      <p:sp>
        <p:nvSpPr>
          <p:cNvPr id="10244" name="Text Box 9"/>
          <p:cNvSpPr txBox="1">
            <a:spLocks noChangeArrowheads="1"/>
          </p:cNvSpPr>
          <p:nvPr/>
        </p:nvSpPr>
        <p:spPr bwMode="auto">
          <a:xfrm>
            <a:off x="375443" y="3048000"/>
            <a:ext cx="8539957" cy="368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ru-RU" sz="2800" dirty="0">
                <a:solidFill>
                  <a:srgbClr val="97093F"/>
                </a:solidFill>
                <a:latin typeface="Times New Roman" pitchFamily="18" charset="0"/>
              </a:rPr>
              <a:t>Профессор зоологии Владимир </a:t>
            </a:r>
            <a:r>
              <a:rPr lang="ru-RU" sz="2800" dirty="0" err="1">
                <a:solidFill>
                  <a:srgbClr val="97093F"/>
                </a:solidFill>
                <a:latin typeface="Times New Roman" pitchFamily="18" charset="0"/>
              </a:rPr>
              <a:t>Ипатьевич</a:t>
            </a:r>
            <a:r>
              <a:rPr lang="ru-RU" sz="2800" dirty="0">
                <a:solidFill>
                  <a:srgbClr val="97093F"/>
                </a:solidFill>
                <a:latin typeface="Times New Roman" pitchFamily="18" charset="0"/>
              </a:rPr>
              <a:t> Персиков открыл луч жизни, способствующий ускорять созревание и размножение живых существ…А в стране – куриный мор…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ru-RU" sz="2800" dirty="0">
                <a:solidFill>
                  <a:srgbClr val="97093F"/>
                </a:solidFill>
                <a:latin typeface="Times New Roman" pitchFamily="18" charset="0"/>
              </a:rPr>
              <a:t>Использовать открытие берется Александр Семенович </a:t>
            </a:r>
            <a:r>
              <a:rPr lang="ru-RU" sz="2800" dirty="0" err="1">
                <a:solidFill>
                  <a:srgbClr val="97093F"/>
                </a:solidFill>
                <a:latin typeface="Times New Roman" pitchFamily="18" charset="0"/>
              </a:rPr>
              <a:t>Рокк</a:t>
            </a:r>
            <a:r>
              <a:rPr lang="ru-RU" sz="2800" dirty="0">
                <a:solidFill>
                  <a:srgbClr val="97093F"/>
                </a:solidFill>
                <a:latin typeface="Times New Roman" pitchFamily="18" charset="0"/>
              </a:rPr>
              <a:t>, человек в кожаной куртке с пистолетом в кобуре на боку (представился профессору как заведующий показательным совхозом «Красный луч»)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</a:rPr>
              <a:t>В результате – катастрофа…</a:t>
            </a:r>
          </a:p>
        </p:txBody>
      </p:sp>
      <p:pic>
        <p:nvPicPr>
          <p:cNvPr id="10245" name="Picture 11" descr="C:\Documents and Settings\Администратор\Мои документы\Мои рисунки\урод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43" y="46831"/>
            <a:ext cx="2297113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849994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5328F~1\AppData\Local\Temp\MP9004390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6203032" cy="3845024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«</a:t>
            </a:r>
            <a:r>
              <a:rPr lang="ru-RU" b="1" dirty="0" err="1" smtClean="0"/>
              <a:t>Ма́стер</a:t>
            </a:r>
            <a:r>
              <a:rPr lang="ru-RU" b="1" dirty="0" smtClean="0"/>
              <a:t> и </a:t>
            </a:r>
            <a:r>
              <a:rPr lang="ru-RU" b="1" dirty="0" err="1" smtClean="0"/>
              <a:t>Маргари́та</a:t>
            </a:r>
            <a:r>
              <a:rPr lang="ru-RU" b="1" dirty="0" smtClean="0"/>
              <a:t>»</a:t>
            </a:r>
            <a:r>
              <a:rPr lang="ru-RU" dirty="0" smtClean="0"/>
              <a:t> — </a:t>
            </a:r>
            <a:r>
              <a:rPr lang="ru-RU" dirty="0" smtClean="0">
                <a:hlinkClick r:id="rId3" tooltip="Роман (жанр)"/>
              </a:rPr>
              <a:t>роман</a:t>
            </a:r>
            <a:r>
              <a:rPr lang="ru-RU" dirty="0" smtClean="0"/>
              <a:t> </a:t>
            </a:r>
            <a:r>
              <a:rPr lang="ru-RU" dirty="0" smtClean="0">
                <a:hlinkClick r:id="rId4" tooltip="Булгаков, Михаил Афанасьевич"/>
              </a:rPr>
              <a:t>Михаила Афанасьевича Булгакова</a:t>
            </a:r>
            <a:r>
              <a:rPr lang="ru-RU" dirty="0" smtClean="0"/>
              <a:t>. Вид романа трудно однозначно определить, поскольку произведение многослойно и содержит в себе множество элементов таких жанров, как </a:t>
            </a:r>
            <a:r>
              <a:rPr lang="ru-RU" dirty="0" smtClean="0">
                <a:hlinkClick r:id="rId5" tooltip="Сатира"/>
              </a:rPr>
              <a:t>сатира</a:t>
            </a:r>
            <a:r>
              <a:rPr lang="ru-RU" dirty="0" smtClean="0"/>
              <a:t>, </a:t>
            </a:r>
            <a:r>
              <a:rPr lang="ru-RU" dirty="0" smtClean="0">
                <a:hlinkClick r:id="rId6" tooltip="Фарс"/>
              </a:rPr>
              <a:t>фарс</a:t>
            </a:r>
            <a:r>
              <a:rPr lang="ru-RU" dirty="0" smtClean="0"/>
              <a:t>, </a:t>
            </a:r>
            <a:r>
              <a:rPr lang="ru-RU" dirty="0" smtClean="0">
                <a:hlinkClick r:id="rId7" tooltip="Фантастика"/>
              </a:rPr>
              <a:t>фантастика</a:t>
            </a:r>
            <a:r>
              <a:rPr lang="ru-RU" dirty="0" smtClean="0"/>
              <a:t>, </a:t>
            </a:r>
            <a:r>
              <a:rPr lang="ru-RU" dirty="0" smtClean="0">
                <a:hlinkClick r:id="rId8" tooltip="Мистика"/>
              </a:rPr>
              <a:t>мистика</a:t>
            </a:r>
            <a:r>
              <a:rPr lang="ru-RU" dirty="0" smtClean="0"/>
              <a:t>, </a:t>
            </a:r>
            <a:r>
              <a:rPr lang="ru-RU" dirty="0" smtClean="0">
                <a:hlinkClick r:id="rId9" tooltip="Мелодрама"/>
              </a:rPr>
              <a:t>мелодрама</a:t>
            </a:r>
            <a:r>
              <a:rPr lang="ru-RU" dirty="0" smtClean="0"/>
              <a:t>, </a:t>
            </a:r>
            <a:r>
              <a:rPr lang="ru-RU" dirty="0" smtClean="0">
                <a:hlinkClick r:id="rId10" tooltip="Притча"/>
              </a:rPr>
              <a:t>притча</a:t>
            </a:r>
            <a:r>
              <a:rPr lang="ru-RU" dirty="0" smtClean="0"/>
              <a:t>, </a:t>
            </a:r>
            <a:r>
              <a:rPr lang="ru-RU" dirty="0" smtClean="0">
                <a:hlinkClick r:id="rId11" tooltip="Роман-миф (страница отсутствует)"/>
              </a:rPr>
              <a:t>роман-миф</a:t>
            </a:r>
            <a:r>
              <a:rPr lang="ru-RU" dirty="0" smtClean="0"/>
              <a:t>. На его сюжет сделано множество </a:t>
            </a:r>
            <a:r>
              <a:rPr lang="ru-RU" dirty="0" smtClean="0">
                <a:hlinkClick r:id="rId12" tooltip="Театральная постановка (страница отсутствует)"/>
              </a:rPr>
              <a:t>театральных постановок</a:t>
            </a:r>
            <a:endParaRPr lang="ru-RU" dirty="0"/>
          </a:p>
        </p:txBody>
      </p:sp>
      <p:pic>
        <p:nvPicPr>
          <p:cNvPr id="5124" name="Picture 4" descr="&amp;Fcy;&amp;acy;&amp;jcy;&amp;lcy;:&amp;Pcy;&amp;iecy;&amp;rcy;&amp;vcy;&amp;acy;&amp;yacy; &amp;pcy;&amp;ucy;&amp;bcy;&amp;lcy;&amp;icy;&amp;kcy;&amp;acy;&amp;tscy;&amp;icy;&amp;yacy; &amp;rcy;&amp;ocy;&amp;mcy;&amp;acy;&amp;ncy;&amp;acy; «&amp;Mcy;&amp;acy;&amp;scy;&amp;tcy;&amp;iecy;&amp;rcy; &amp;icy; &amp;Mcy;&amp;acy;&amp;rcy;&amp;gcy;&amp;acy;&amp;rcy;&amp;icy;&amp;tcy;&amp;acy;»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75989" y="3356992"/>
            <a:ext cx="4668011" cy="3501008"/>
          </a:xfrm>
          <a:prstGeom prst="rect">
            <a:avLst/>
          </a:prstGeom>
          <a:noFill/>
        </p:spPr>
      </p:pic>
      <p:pic>
        <p:nvPicPr>
          <p:cNvPr id="5126" name="Picture 6" descr="http://www.stihi.ru/pics/2012/07/29/5851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3789040"/>
            <a:ext cx="4752528" cy="3068960"/>
          </a:xfrm>
          <a:prstGeom prst="rect">
            <a:avLst/>
          </a:prstGeom>
          <a:noFill/>
        </p:spPr>
      </p:pic>
      <p:pic>
        <p:nvPicPr>
          <p:cNvPr id="6" name="Picture 4" descr="http://pic.afisha.mail.ru/816522/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444208" y="0"/>
            <a:ext cx="2435332" cy="335699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21913</TotalTime>
  <Words>1038</Words>
  <Application>Microsoft Office PowerPoint</Application>
  <PresentationFormat>Экран (4:3)</PresentationFormat>
  <Paragraphs>136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Михаил Афанасьевич Булгаков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Михаил Афанасьевич Булгаков</dc:title>
  <dc:creator>аке5риог</dc:creator>
  <cp:lastModifiedBy>Akimova</cp:lastModifiedBy>
  <cp:revision>8</cp:revision>
  <dcterms:created xsi:type="dcterms:W3CDTF">2013-05-05T15:29:36Z</dcterms:created>
  <dcterms:modified xsi:type="dcterms:W3CDTF">2013-05-23T11:18:48Z</dcterms:modified>
</cp:coreProperties>
</file>