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6" r:id="rId7"/>
    <p:sldId id="261" r:id="rId8"/>
    <p:sldId id="258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ABE2AFF-A824-4091-93A8-2AC01B3A0163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4A4DEA-1A08-422F-899B-60B7D3240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348880"/>
            <a:ext cx="4392488" cy="1296588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Морфемика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Словообразование.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162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024744" cy="7200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Основа слова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7488832" cy="44644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Основа, послужившая образованию нового слова, называется </a:t>
            </a:r>
            <a:r>
              <a:rPr lang="ru-RU" sz="2800" b="1" dirty="0" smtClean="0">
                <a:latin typeface="Calibri" panose="020F0502020204030204" pitchFamily="34" charset="0"/>
              </a:rPr>
              <a:t>производящей</a:t>
            </a:r>
            <a:r>
              <a:rPr lang="ru-RU" sz="2800" dirty="0" smtClean="0">
                <a:latin typeface="Calibri" panose="020F0502020204030204" pitchFamily="34" charset="0"/>
              </a:rPr>
              <a:t>: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endParaRPr lang="ru-RU" sz="2800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latin typeface="Calibri" panose="020F0502020204030204" pitchFamily="34" charset="0"/>
              </a:rPr>
              <a:t>вод</a:t>
            </a:r>
            <a:r>
              <a:rPr lang="ru-RU" sz="2800" dirty="0" smtClean="0">
                <a:latin typeface="Calibri" panose="020F0502020204030204" pitchFamily="34" charset="0"/>
              </a:rPr>
              <a:t>-а         </a:t>
            </a:r>
            <a:r>
              <a:rPr lang="ru-RU" sz="2800" b="1" i="1" dirty="0" smtClean="0">
                <a:latin typeface="Calibri" panose="020F0502020204030204" pitchFamily="34" charset="0"/>
              </a:rPr>
              <a:t>вод</a:t>
            </a:r>
            <a:r>
              <a:rPr lang="ru-RU" sz="2800" dirty="0" smtClean="0">
                <a:latin typeface="Calibri" panose="020F0502020204030204" pitchFamily="34" charset="0"/>
              </a:rPr>
              <a:t> – </a:t>
            </a:r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н</a:t>
            </a:r>
            <a:r>
              <a:rPr lang="ru-RU" sz="2800" dirty="0" smtClean="0">
                <a:latin typeface="Calibri" panose="020F0502020204030204" pitchFamily="34" charset="0"/>
              </a:rPr>
              <a:t> – </a:t>
            </a:r>
            <a:r>
              <a:rPr lang="ru-RU" sz="2800" dirty="0" err="1" smtClean="0">
                <a:latin typeface="Calibri" panose="020F0502020204030204" pitchFamily="34" charset="0"/>
              </a:rPr>
              <a:t>ый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smtClean="0">
                <a:latin typeface="Calibri" panose="020F0502020204030204" pitchFamily="34" charset="0"/>
              </a:rPr>
              <a:t>мор</a:t>
            </a:r>
            <a:r>
              <a:rPr lang="ru-RU" sz="2800" dirty="0" smtClean="0">
                <a:latin typeface="Calibri" panose="020F0502020204030204" pitchFamily="34" charset="0"/>
              </a:rPr>
              <a:t>-е        </a:t>
            </a:r>
            <a:r>
              <a:rPr lang="ru-RU" sz="2800" b="1" i="1" dirty="0" smtClean="0">
                <a:latin typeface="Calibri" panose="020F0502020204030204" pitchFamily="34" charset="0"/>
              </a:rPr>
              <a:t>мор</a:t>
            </a:r>
            <a:r>
              <a:rPr lang="ru-RU" sz="2800" dirty="0" smtClean="0">
                <a:latin typeface="Calibri" panose="020F0502020204030204" pitchFamily="34" charset="0"/>
              </a:rPr>
              <a:t> - </a:t>
            </a:r>
            <a:r>
              <a:rPr lang="ru-RU" sz="2800" b="1" i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ск</a:t>
            </a:r>
            <a:r>
              <a:rPr lang="ru-RU" sz="2800" dirty="0" smtClean="0">
                <a:latin typeface="Calibri" panose="020F0502020204030204" pitchFamily="34" charset="0"/>
              </a:rPr>
              <a:t>-ой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Основа нового слова называется </a:t>
            </a:r>
            <a:r>
              <a:rPr lang="ru-RU" sz="2800" b="1" dirty="0" smtClean="0">
                <a:latin typeface="Calibri" panose="020F0502020204030204" pitchFamily="34" charset="0"/>
              </a:rPr>
              <a:t>производной</a:t>
            </a:r>
            <a:r>
              <a:rPr lang="ru-RU" sz="2800" dirty="0" smtClean="0">
                <a:latin typeface="Calibri" panose="020F0502020204030204" pitchFamily="34" charset="0"/>
              </a:rPr>
              <a:t>:</a:t>
            </a:r>
          </a:p>
          <a:p>
            <a:pPr marL="68580" indent="0" algn="ctr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        </a:t>
            </a:r>
            <a:r>
              <a:rPr lang="ru-RU" sz="2800" b="1" i="1" dirty="0" smtClean="0">
                <a:latin typeface="Calibri" panose="020F0502020204030204" pitchFamily="34" charset="0"/>
              </a:rPr>
              <a:t>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водн</a:t>
            </a:r>
            <a:r>
              <a:rPr lang="ru-RU" sz="2800" b="1" i="1" dirty="0" smtClean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– </a:t>
            </a:r>
            <a:r>
              <a:rPr lang="ru-RU" sz="2800" dirty="0" err="1" smtClean="0">
                <a:latin typeface="Calibri" panose="020F0502020204030204" pitchFamily="34" charset="0"/>
              </a:rPr>
              <a:t>ый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морск</a:t>
            </a:r>
            <a:r>
              <a:rPr lang="ru-RU" sz="2800" dirty="0" smtClean="0">
                <a:latin typeface="Calibri" panose="020F0502020204030204" pitchFamily="34" charset="0"/>
              </a:rPr>
              <a:t> -ой</a:t>
            </a:r>
            <a:endParaRPr lang="ru-RU" sz="2800" dirty="0">
              <a:latin typeface="Calibri" panose="020F050202020403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79712" y="3212976"/>
            <a:ext cx="576064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652120" y="3225552"/>
            <a:ext cx="504056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6769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024744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Постфикс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12776"/>
            <a:ext cx="7128908" cy="441985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Значимая часть слова, расположенная в конце слова (обычно после окончания или суффикса).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dirty="0" smtClean="0">
                <a:latin typeface="Calibri" panose="020F0502020204030204" pitchFamily="34" charset="0"/>
              </a:rPr>
              <a:t>Постфиксами являются: </a:t>
            </a:r>
            <a:r>
              <a:rPr lang="ru-RU" sz="2800" b="1" dirty="0" smtClean="0">
                <a:latin typeface="Calibri" panose="020F0502020204030204" pitchFamily="34" charset="0"/>
              </a:rPr>
              <a:t>-</a:t>
            </a:r>
            <a:r>
              <a:rPr lang="ru-RU" sz="2800" b="1" dirty="0" err="1" smtClean="0">
                <a:latin typeface="Calibri" panose="020F0502020204030204" pitchFamily="34" charset="0"/>
              </a:rPr>
              <a:t>ся</a:t>
            </a:r>
            <a:r>
              <a:rPr lang="ru-RU" sz="2800" b="1" dirty="0" smtClean="0">
                <a:latin typeface="Calibri" panose="020F0502020204030204" pitchFamily="34" charset="0"/>
              </a:rPr>
              <a:t> (-</a:t>
            </a:r>
            <a:r>
              <a:rPr lang="ru-RU" sz="2800" b="1" dirty="0" err="1" smtClean="0">
                <a:latin typeface="Calibri" panose="020F0502020204030204" pitchFamily="34" charset="0"/>
              </a:rPr>
              <a:t>сь</a:t>
            </a:r>
            <a:r>
              <a:rPr lang="ru-RU" sz="2800" b="1" dirty="0" smtClean="0">
                <a:latin typeface="Calibri" panose="020F0502020204030204" pitchFamily="34" charset="0"/>
              </a:rPr>
              <a:t>), -те, -то</a:t>
            </a:r>
            <a:r>
              <a:rPr lang="ru-RU" sz="2800" dirty="0" smtClean="0">
                <a:latin typeface="Calibri" panose="020F0502020204030204" pitchFamily="34" charset="0"/>
              </a:rPr>
              <a:t>,    </a:t>
            </a:r>
            <a:r>
              <a:rPr lang="ru-RU" sz="2800" b="1" dirty="0" smtClean="0">
                <a:latin typeface="Calibri" panose="020F0502020204030204" pitchFamily="34" charset="0"/>
              </a:rPr>
              <a:t>- либо, -</a:t>
            </a:r>
            <a:r>
              <a:rPr lang="ru-RU" sz="2800" b="1" dirty="0" err="1" smtClean="0">
                <a:latin typeface="Calibri" panose="020F0502020204030204" pitchFamily="34" charset="0"/>
              </a:rPr>
              <a:t>нибудь</a:t>
            </a:r>
            <a:r>
              <a:rPr lang="ru-RU" sz="2800" dirty="0" smtClean="0">
                <a:latin typeface="Calibri" panose="020F0502020204030204" pitchFamily="34" charset="0"/>
              </a:rPr>
              <a:t>:</a:t>
            </a:r>
          </a:p>
          <a:p>
            <a:pPr marL="68580" indent="0" algn="ctr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Обучать – </a:t>
            </a:r>
            <a:r>
              <a:rPr lang="ru-RU" sz="2800" b="1" dirty="0" err="1" smtClean="0">
                <a:latin typeface="Calibri" panose="020F0502020204030204" pitchFamily="34" charset="0"/>
              </a:rPr>
              <a:t>ся</a:t>
            </a:r>
            <a:r>
              <a:rPr lang="ru-RU" sz="2800" dirty="0" smtClean="0">
                <a:latin typeface="Calibri" panose="020F0502020204030204" pitchFamily="34" charset="0"/>
              </a:rPr>
              <a:t>, обучая – </a:t>
            </a:r>
            <a:r>
              <a:rPr lang="ru-RU" sz="2800" b="1" dirty="0" err="1" smtClean="0">
                <a:latin typeface="Calibri" panose="020F0502020204030204" pitchFamily="34" charset="0"/>
              </a:rPr>
              <a:t>сь</a:t>
            </a:r>
            <a:r>
              <a:rPr lang="ru-RU" sz="2800" dirty="0" smtClean="0">
                <a:latin typeface="Calibri" panose="020F0502020204030204" pitchFamily="34" charset="0"/>
              </a:rPr>
              <a:t>, напиши – </a:t>
            </a:r>
            <a:r>
              <a:rPr lang="ru-RU" sz="2800" b="1" dirty="0" smtClean="0">
                <a:latin typeface="Calibri" panose="020F0502020204030204" pitchFamily="34" charset="0"/>
              </a:rPr>
              <a:t>те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</a:p>
          <a:p>
            <a:pPr marL="68580" indent="0" algn="ctr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кто – </a:t>
            </a:r>
            <a:r>
              <a:rPr lang="ru-RU" sz="2800" b="1" dirty="0" smtClean="0">
                <a:latin typeface="Calibri" panose="020F0502020204030204" pitchFamily="34" charset="0"/>
              </a:rPr>
              <a:t>то</a:t>
            </a:r>
            <a:r>
              <a:rPr lang="ru-RU" sz="2800" dirty="0" smtClean="0">
                <a:latin typeface="Calibri" panose="020F0502020204030204" pitchFamily="34" charset="0"/>
              </a:rPr>
              <a:t>, где – </a:t>
            </a:r>
            <a:r>
              <a:rPr lang="ru-RU" sz="2800" b="1" dirty="0" smtClean="0">
                <a:latin typeface="Calibri" panose="020F0502020204030204" pitchFamily="34" charset="0"/>
              </a:rPr>
              <a:t>либо</a:t>
            </a:r>
            <a:r>
              <a:rPr lang="ru-RU" sz="2800" dirty="0" smtClean="0">
                <a:latin typeface="Calibri" panose="020F0502020204030204" pitchFamily="34" charset="0"/>
              </a:rPr>
              <a:t>, какой - </a:t>
            </a:r>
            <a:r>
              <a:rPr lang="ru-RU" sz="2800" b="1" dirty="0" err="1" smtClean="0">
                <a:latin typeface="Calibri" panose="020F0502020204030204" pitchFamily="34" charset="0"/>
              </a:rPr>
              <a:t>нибудь</a:t>
            </a:r>
            <a:r>
              <a:rPr lang="ru-RU" sz="2800" dirty="0" smtClean="0">
                <a:latin typeface="Calibri" panose="020F0502020204030204" pitchFamily="34" charset="0"/>
              </a:rPr>
              <a:t> 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488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817160"/>
          </a:xfrm>
        </p:spPr>
        <p:txBody>
          <a:bodyPr/>
          <a:lstStyle/>
          <a:p>
            <a:r>
              <a:rPr lang="ru-RU" dirty="0" smtClean="0"/>
              <a:t>Задания.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560840" cy="3987805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1. </a:t>
            </a:r>
            <a:r>
              <a:rPr lang="ru-RU" b="1" i="1" dirty="0" smtClean="0"/>
              <a:t>Выделите основу.</a:t>
            </a:r>
          </a:p>
          <a:p>
            <a:pPr marL="68580" indent="0">
              <a:buNone/>
            </a:pPr>
            <a:r>
              <a:rPr lang="ru-RU" dirty="0" smtClean="0"/>
              <a:t>Удивление, усмехаются, какой-то, ростовщик, панно, радость, делая, умывающийся, успокоившись, заняв, утро.</a:t>
            </a:r>
          </a:p>
          <a:p>
            <a:pPr marL="68580" indent="0">
              <a:buNone/>
            </a:pPr>
            <a:r>
              <a:rPr lang="ru-RU" dirty="0" smtClean="0"/>
              <a:t>2. </a:t>
            </a:r>
            <a:r>
              <a:rPr lang="ru-RU" b="1" i="1" dirty="0" smtClean="0"/>
              <a:t>Укажите слова с нулевым окончанием.</a:t>
            </a:r>
          </a:p>
          <a:p>
            <a:pPr marL="68580" indent="0">
              <a:buNone/>
            </a:pPr>
            <a:r>
              <a:rPr lang="ru-RU" dirty="0" smtClean="0"/>
              <a:t>Рисуя, стол, прибежал, устроился, тишь, наотмашь, по-весеннему, медленнее, пенальти, опоздал, когда-нибудь, какой – либо, фломастер, заговорить, завтра.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6507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Морфема</a:t>
            </a:r>
            <a:r>
              <a:rPr lang="ru-RU" b="1" dirty="0" smtClean="0">
                <a:latin typeface="Calibri" panose="020F0502020204030204" pitchFamily="34" charset="0"/>
              </a:rPr>
              <a:t> 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88832" cy="46805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наименьшая  структурная часть слова, обладающая определённым значением, поэтому её принято называть значимой частью слова.</a:t>
            </a:r>
          </a:p>
          <a:p>
            <a:r>
              <a:rPr lang="ru-RU" sz="2800" dirty="0" smtClean="0"/>
              <a:t>Все морфемы, кроме окончания, входят в </a:t>
            </a:r>
            <a:r>
              <a:rPr lang="ru-RU" sz="2800" b="1" dirty="0" smtClean="0"/>
              <a:t>основу</a:t>
            </a:r>
            <a:r>
              <a:rPr lang="ru-RU" sz="2800" dirty="0" smtClean="0"/>
              <a:t> слова.</a:t>
            </a:r>
          </a:p>
          <a:p>
            <a:r>
              <a:rPr lang="ru-RU" sz="2800" b="1" dirty="0" smtClean="0"/>
              <a:t>Основа слова </a:t>
            </a:r>
            <a:r>
              <a:rPr lang="ru-RU" sz="2800" dirty="0" smtClean="0"/>
              <a:t>– это часть слова без формообразующего суффикса и окончания.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938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Словообразовательные –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морфемы, при помощи которых образуются новые слова.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автор            </a:t>
            </a:r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со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автор</a:t>
            </a:r>
          </a:p>
          <a:p>
            <a:pPr marL="68580" indent="0">
              <a:buNone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радость            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радост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н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ый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колос              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колос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и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ru-RU" sz="2800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ть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ru-RU" sz="2800" b="1" i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ся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 словообразующим морфемам относят корень, приставку, суффикс, постфикс.</a:t>
            </a:r>
          </a:p>
          <a:p>
            <a:pPr marL="68580" indent="0">
              <a:buNone/>
            </a:pP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555776" y="3356992"/>
            <a:ext cx="720080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843808" y="3861048"/>
            <a:ext cx="792088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411760" y="4365104"/>
            <a:ext cx="864096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426444" y="3094274"/>
            <a:ext cx="288032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714476" y="3094274"/>
            <a:ext cx="0" cy="11870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292080" y="3645024"/>
            <a:ext cx="72008" cy="13014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64088" y="3645024"/>
            <a:ext cx="96186" cy="13014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572000" y="4149080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716016" y="4149080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940152" y="4149080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084168" y="4149080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940152" y="4077072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084168" y="4077072"/>
            <a:ext cx="144016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8272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024744" cy="74515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488832" cy="5112568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Calibri" panose="020F0502020204030204" pitchFamily="34" charset="0"/>
              </a:rPr>
              <a:t>Формообразующие</a:t>
            </a:r>
            <a:r>
              <a:rPr lang="ru-RU" sz="2800" dirty="0" smtClean="0">
                <a:latin typeface="Calibri" panose="020F0502020204030204" pitchFamily="34" charset="0"/>
              </a:rPr>
              <a:t> – </a:t>
            </a:r>
            <a:r>
              <a:rPr lang="ru-RU" sz="2800" dirty="0" smtClean="0">
                <a:latin typeface="Calibri" panose="020F0502020204030204" pitchFamily="34" charset="0"/>
              </a:rPr>
              <a:t>морфема, </a:t>
            </a:r>
            <a:r>
              <a:rPr lang="ru-RU" sz="2800" dirty="0" smtClean="0">
                <a:latin typeface="Calibri" panose="020F0502020204030204" pitchFamily="34" charset="0"/>
              </a:rPr>
              <a:t>при помощи которой образуется не новое слово, а новая </a:t>
            </a:r>
            <a:r>
              <a:rPr lang="ru-RU" sz="2800" b="1" dirty="0" smtClean="0">
                <a:latin typeface="Calibri" panose="020F0502020204030204" pitchFamily="34" charset="0"/>
              </a:rPr>
              <a:t>грамматическая форма </a:t>
            </a:r>
            <a:r>
              <a:rPr lang="ru-RU" sz="2800" dirty="0" smtClean="0">
                <a:latin typeface="Calibri" panose="020F0502020204030204" pitchFamily="34" charset="0"/>
              </a:rPr>
              <a:t>слова: окончания, суффиксы.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  </a:t>
            </a:r>
            <a:r>
              <a:rPr lang="ru-RU" sz="3000" i="1" dirty="0" smtClean="0">
                <a:latin typeface="Calibri" panose="020F0502020204030204" pitchFamily="34" charset="0"/>
              </a:rPr>
              <a:t>читать – </a:t>
            </a:r>
            <a:r>
              <a:rPr lang="ru-RU" sz="3000" i="1" dirty="0" err="1" smtClean="0">
                <a:latin typeface="Calibri" panose="020F0502020204030204" pitchFamily="34" charset="0"/>
              </a:rPr>
              <a:t>чита</a:t>
            </a:r>
            <a:r>
              <a:rPr lang="ru-RU" sz="3000" i="1" dirty="0" smtClean="0">
                <a:latin typeface="Calibri" panose="020F0502020204030204" pitchFamily="34" charset="0"/>
              </a:rPr>
              <a:t> – </a:t>
            </a:r>
            <a:r>
              <a:rPr lang="ru-RU" sz="30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л</a:t>
            </a:r>
            <a:r>
              <a:rPr lang="ru-RU" sz="3000" i="1" dirty="0" smtClean="0">
                <a:latin typeface="Calibri" panose="020F0502020204030204" pitchFamily="34" charset="0"/>
              </a:rPr>
              <a:t> – а </a:t>
            </a:r>
            <a:r>
              <a:rPr lang="ru-RU" sz="2600" dirty="0" smtClean="0">
                <a:latin typeface="Calibri" panose="020F0502020204030204" pitchFamily="34" charset="0"/>
              </a:rPr>
              <a:t>(при помощи суффикса </a:t>
            </a:r>
            <a:r>
              <a:rPr lang="ru-RU" sz="26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л</a:t>
            </a:r>
            <a:r>
              <a:rPr lang="ru-RU" sz="2600" dirty="0" smtClean="0">
                <a:latin typeface="Calibri" panose="020F0502020204030204" pitchFamily="34" charset="0"/>
              </a:rPr>
              <a:t> образуется форма прошедшего времени глагола)</a:t>
            </a:r>
          </a:p>
          <a:p>
            <a:pPr marL="68580" indent="0">
              <a:buNone/>
            </a:pPr>
            <a:r>
              <a:rPr lang="ru-RU" sz="3000" i="1" dirty="0">
                <a:latin typeface="Calibri" panose="020F0502020204030204" pitchFamily="34" charset="0"/>
              </a:rPr>
              <a:t> </a:t>
            </a:r>
            <a:r>
              <a:rPr lang="ru-RU" sz="3000" i="1" dirty="0" smtClean="0">
                <a:latin typeface="Calibri" panose="020F0502020204030204" pitchFamily="34" charset="0"/>
              </a:rPr>
              <a:t>  красивый – красив – </a:t>
            </a:r>
            <a:r>
              <a:rPr lang="ru-RU" sz="30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ее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(при помощи суффикса </a:t>
            </a:r>
            <a:r>
              <a:rPr lang="ru-RU" sz="26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ее</a:t>
            </a:r>
            <a:r>
              <a:rPr lang="ru-RU" sz="26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образуется форма простой сравнительной степени прилагательного) </a:t>
            </a:r>
          </a:p>
          <a:p>
            <a:pPr marL="68580" indent="0">
              <a:buNone/>
            </a:pPr>
            <a:r>
              <a:rPr lang="ru-RU" sz="3000" dirty="0" smtClean="0">
                <a:latin typeface="Calibri" panose="020F0502020204030204" pitchFamily="34" charset="0"/>
              </a:rPr>
              <a:t>   </a:t>
            </a:r>
            <a:r>
              <a:rPr lang="ru-RU" sz="3000" i="1" dirty="0" smtClean="0">
                <a:latin typeface="Calibri" panose="020F0502020204030204" pitchFamily="34" charset="0"/>
              </a:rPr>
              <a:t>думать – дума – </a:t>
            </a:r>
            <a:r>
              <a:rPr lang="ru-RU" sz="30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я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( при помощи суффикса </a:t>
            </a:r>
            <a:r>
              <a:rPr lang="ru-RU" sz="26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я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 образуется форма деепричастия)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    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694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Морфемы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344816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700" dirty="0" smtClean="0">
                <a:latin typeface="Calibri" panose="020F0502020204030204" pitchFamily="34" charset="0"/>
              </a:rPr>
              <a:t>К формообразующим </a:t>
            </a:r>
            <a:r>
              <a:rPr lang="ru-RU" sz="2700" dirty="0" smtClean="0">
                <a:latin typeface="Calibri" panose="020F0502020204030204" pitchFamily="34" charset="0"/>
              </a:rPr>
              <a:t> морфемам  относятся</a:t>
            </a:r>
            <a:r>
              <a:rPr lang="ru-RU" sz="2700" dirty="0" smtClean="0">
                <a:latin typeface="Calibri" panose="020F0502020204030204" pitchFamily="34" charset="0"/>
              </a:rPr>
              <a:t>:</a:t>
            </a: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Суффиксы инфинитива: </a:t>
            </a:r>
            <a:r>
              <a:rPr lang="ru-RU" sz="2700" b="1" dirty="0" smtClean="0">
                <a:latin typeface="Calibri" panose="020F0502020204030204" pitchFamily="34" charset="0"/>
              </a:rPr>
              <a:t>-</a:t>
            </a:r>
            <a:r>
              <a:rPr lang="ru-RU" sz="2700" b="1" dirty="0" err="1" smtClean="0">
                <a:latin typeface="Calibri" panose="020F0502020204030204" pitchFamily="34" charset="0"/>
              </a:rPr>
              <a:t>ть</a:t>
            </a:r>
            <a:r>
              <a:rPr lang="ru-RU" sz="2700" b="1" dirty="0" smtClean="0">
                <a:latin typeface="Calibri" panose="020F0502020204030204" pitchFamily="34" charset="0"/>
              </a:rPr>
              <a:t>, -</a:t>
            </a:r>
            <a:r>
              <a:rPr lang="ru-RU" sz="2700" b="1" dirty="0" err="1" smtClean="0">
                <a:latin typeface="Calibri" panose="020F0502020204030204" pitchFamily="34" charset="0"/>
              </a:rPr>
              <a:t>ти</a:t>
            </a:r>
            <a:r>
              <a:rPr lang="ru-RU" sz="2700" b="1" dirty="0" smtClean="0">
                <a:latin typeface="Calibri" panose="020F0502020204030204" pitchFamily="34" charset="0"/>
              </a:rPr>
              <a:t>, -</a:t>
            </a:r>
            <a:r>
              <a:rPr lang="ru-RU" sz="2700" b="1" dirty="0" err="1" smtClean="0">
                <a:latin typeface="Calibri" panose="020F0502020204030204" pitchFamily="34" charset="0"/>
              </a:rPr>
              <a:t>чь</a:t>
            </a:r>
            <a:endParaRPr lang="ru-RU" sz="2700" b="1" dirty="0" smtClean="0">
              <a:latin typeface="Calibri" panose="020F0502020204030204" pitchFamily="34" charset="0"/>
            </a:endParaRP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 </a:t>
            </a:r>
            <a:r>
              <a:rPr lang="ru-RU" sz="2700" b="1" dirty="0" smtClean="0">
                <a:latin typeface="Calibri" panose="020F0502020204030204" pitchFamily="34" charset="0"/>
              </a:rPr>
              <a:t>–л- </a:t>
            </a: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Суффиксы причастий: </a:t>
            </a:r>
            <a:r>
              <a:rPr lang="ru-RU" sz="2700" b="1" dirty="0" smtClean="0">
                <a:latin typeface="Calibri" panose="020F0502020204030204" pitchFamily="34" charset="0"/>
              </a:rPr>
              <a:t>-</a:t>
            </a:r>
            <a:r>
              <a:rPr lang="ru-RU" sz="2700" b="1" dirty="0" err="1" smtClean="0">
                <a:latin typeface="Calibri" panose="020F0502020204030204" pitchFamily="34" charset="0"/>
              </a:rPr>
              <a:t>вш</a:t>
            </a:r>
            <a:r>
              <a:rPr lang="ru-RU" sz="2700" b="1" dirty="0" smtClean="0">
                <a:latin typeface="Calibri" panose="020F0502020204030204" pitchFamily="34" charset="0"/>
              </a:rPr>
              <a:t>-, -ш-, - </a:t>
            </a:r>
            <a:r>
              <a:rPr lang="ru-RU" sz="2700" b="1" dirty="0" err="1" smtClean="0">
                <a:latin typeface="Calibri" panose="020F0502020204030204" pitchFamily="34" charset="0"/>
              </a:rPr>
              <a:t>нн</a:t>
            </a:r>
            <a:r>
              <a:rPr lang="ru-RU" sz="2700" b="1" dirty="0" smtClean="0">
                <a:latin typeface="Calibri" panose="020F0502020204030204" pitchFamily="34" charset="0"/>
              </a:rPr>
              <a:t>-, - </a:t>
            </a:r>
            <a:r>
              <a:rPr lang="ru-RU" sz="2700" b="1" dirty="0" err="1" smtClean="0">
                <a:latin typeface="Calibri" panose="020F0502020204030204" pitchFamily="34" charset="0"/>
              </a:rPr>
              <a:t>енн</a:t>
            </a:r>
            <a:r>
              <a:rPr lang="ru-RU" sz="2700" b="1" dirty="0" smtClean="0">
                <a:latin typeface="Calibri" panose="020F0502020204030204" pitchFamily="34" charset="0"/>
              </a:rPr>
              <a:t>,  -т-, -</a:t>
            </a:r>
            <a:r>
              <a:rPr lang="ru-RU" sz="2700" b="1" dirty="0" err="1" smtClean="0">
                <a:latin typeface="Calibri" panose="020F0502020204030204" pitchFamily="34" charset="0"/>
              </a:rPr>
              <a:t>ащ</a:t>
            </a:r>
            <a:r>
              <a:rPr lang="ru-RU" sz="2700" b="1" dirty="0" smtClean="0">
                <a:latin typeface="Calibri" panose="020F0502020204030204" pitchFamily="34" charset="0"/>
              </a:rPr>
              <a:t>-(-</a:t>
            </a:r>
            <a:r>
              <a:rPr lang="ru-RU" sz="2700" b="1" dirty="0" err="1" smtClean="0">
                <a:latin typeface="Calibri" panose="020F0502020204030204" pitchFamily="34" charset="0"/>
              </a:rPr>
              <a:t>ящ</a:t>
            </a:r>
            <a:r>
              <a:rPr lang="ru-RU" sz="2700" b="1" dirty="0" smtClean="0">
                <a:latin typeface="Calibri" panose="020F0502020204030204" pitchFamily="34" charset="0"/>
              </a:rPr>
              <a:t>-), -</a:t>
            </a:r>
            <a:r>
              <a:rPr lang="ru-RU" sz="2700" b="1" dirty="0" err="1" smtClean="0">
                <a:latin typeface="Calibri" panose="020F0502020204030204" pitchFamily="34" charset="0"/>
              </a:rPr>
              <a:t>ущ</a:t>
            </a:r>
            <a:r>
              <a:rPr lang="ru-RU" sz="2700" b="1" dirty="0" smtClean="0">
                <a:latin typeface="Calibri" panose="020F0502020204030204" pitchFamily="34" charset="0"/>
              </a:rPr>
              <a:t>-(-</a:t>
            </a:r>
            <a:r>
              <a:rPr lang="ru-RU" sz="2700" b="1" dirty="0" err="1" smtClean="0">
                <a:latin typeface="Calibri" panose="020F0502020204030204" pitchFamily="34" charset="0"/>
              </a:rPr>
              <a:t>ющ</a:t>
            </a:r>
            <a:r>
              <a:rPr lang="ru-RU" sz="2700" b="1" dirty="0" smtClean="0">
                <a:latin typeface="Calibri" panose="020F0502020204030204" pitchFamily="34" charset="0"/>
              </a:rPr>
              <a:t>-), -ом-(-ем-), -им- </a:t>
            </a: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Суффиксы деепричастий: </a:t>
            </a:r>
            <a:r>
              <a:rPr lang="ru-RU" sz="2700" b="1" dirty="0" smtClean="0">
                <a:latin typeface="Calibri" panose="020F0502020204030204" pitchFamily="34" charset="0"/>
              </a:rPr>
              <a:t>-а-(-я-), -в-, -ши-,     -вши- </a:t>
            </a: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Суффиксы степеней сравнения: </a:t>
            </a:r>
            <a:r>
              <a:rPr lang="ru-RU" sz="2700" b="1" dirty="0" smtClean="0">
                <a:latin typeface="Calibri" panose="020F0502020204030204" pitchFamily="34" charset="0"/>
              </a:rPr>
              <a:t>-ее-(-ей), -е-, -</a:t>
            </a:r>
            <a:r>
              <a:rPr lang="ru-RU" sz="2700" b="1" dirty="0" err="1" smtClean="0">
                <a:latin typeface="Calibri" panose="020F0502020204030204" pitchFamily="34" charset="0"/>
              </a:rPr>
              <a:t>ше</a:t>
            </a:r>
            <a:r>
              <a:rPr lang="ru-RU" sz="2700" b="1" dirty="0" smtClean="0">
                <a:latin typeface="Calibri" panose="020F0502020204030204" pitchFamily="34" charset="0"/>
              </a:rPr>
              <a:t>, -</a:t>
            </a:r>
            <a:r>
              <a:rPr lang="ru-RU" sz="2700" b="1" dirty="0" err="1" smtClean="0">
                <a:latin typeface="Calibri" panose="020F0502020204030204" pitchFamily="34" charset="0"/>
              </a:rPr>
              <a:t>айш</a:t>
            </a:r>
            <a:r>
              <a:rPr lang="ru-RU" sz="2700" b="1" dirty="0" smtClean="0">
                <a:latin typeface="Calibri" panose="020F0502020204030204" pitchFamily="34" charset="0"/>
              </a:rPr>
              <a:t>-(-</a:t>
            </a:r>
            <a:r>
              <a:rPr lang="ru-RU" sz="2700" b="1" dirty="0" err="1" smtClean="0">
                <a:latin typeface="Calibri" panose="020F0502020204030204" pitchFamily="34" charset="0"/>
              </a:rPr>
              <a:t>ейш</a:t>
            </a:r>
            <a:r>
              <a:rPr lang="ru-RU" sz="2700" b="1" dirty="0" smtClean="0">
                <a:latin typeface="Calibri" panose="020F0502020204030204" pitchFamily="34" charset="0"/>
              </a:rPr>
              <a:t>-)</a:t>
            </a:r>
          </a:p>
          <a:p>
            <a:r>
              <a:rPr lang="ru-RU" sz="2700" dirty="0" smtClean="0">
                <a:latin typeface="Calibri" panose="020F0502020204030204" pitchFamily="34" charset="0"/>
              </a:rPr>
              <a:t>Суффиксы образования </a:t>
            </a:r>
            <a:r>
              <a:rPr lang="ru-RU" sz="2700" dirty="0" err="1" smtClean="0">
                <a:latin typeface="Calibri" panose="020F0502020204030204" pitchFamily="34" charset="0"/>
              </a:rPr>
              <a:t>мн.ч</a:t>
            </a:r>
            <a:r>
              <a:rPr lang="ru-RU" sz="2700" dirty="0" smtClean="0">
                <a:latin typeface="Calibri" panose="020F0502020204030204" pitchFamily="34" charset="0"/>
              </a:rPr>
              <a:t>. сущ.: </a:t>
            </a:r>
            <a:r>
              <a:rPr lang="ru-RU" sz="2700" b="1" dirty="0" smtClean="0">
                <a:latin typeface="Calibri" panose="020F0502020204030204" pitchFamily="34" charset="0"/>
              </a:rPr>
              <a:t>-й-, -</a:t>
            </a:r>
            <a:r>
              <a:rPr lang="ru-RU" sz="2700" b="1" dirty="0" err="1" smtClean="0">
                <a:latin typeface="Calibri" panose="020F0502020204030204" pitchFamily="34" charset="0"/>
              </a:rPr>
              <a:t>ес</a:t>
            </a:r>
            <a:r>
              <a:rPr lang="ru-RU" sz="2700" b="1" dirty="0" smtClean="0">
                <a:latin typeface="Calibri" panose="020F0502020204030204" pitchFamily="34" charset="0"/>
              </a:rPr>
              <a:t>-,      -</a:t>
            </a:r>
            <a:r>
              <a:rPr lang="ru-RU" sz="2700" b="1" dirty="0" err="1" smtClean="0">
                <a:latin typeface="Calibri" panose="020F0502020204030204" pitchFamily="34" charset="0"/>
              </a:rPr>
              <a:t>ен</a:t>
            </a:r>
            <a:r>
              <a:rPr lang="ru-RU" sz="2700" b="1" dirty="0" smtClean="0">
                <a:latin typeface="Calibri" panose="020F0502020204030204" pitchFamily="34" charset="0"/>
              </a:rPr>
              <a:t>-, -ер-</a:t>
            </a:r>
            <a:r>
              <a:rPr lang="ru-RU" sz="2700" dirty="0" smtClean="0">
                <a:latin typeface="Calibri" panose="020F0502020204030204" pitchFamily="34" charset="0"/>
              </a:rPr>
              <a:t>: </a:t>
            </a:r>
            <a:r>
              <a:rPr lang="ru-RU" sz="2700" dirty="0" err="1" smtClean="0">
                <a:latin typeface="Calibri" panose="020F0502020204030204" pitchFamily="34" charset="0"/>
              </a:rPr>
              <a:t>друзь</a:t>
            </a:r>
            <a:r>
              <a:rPr lang="en-US" sz="2700" dirty="0" smtClean="0">
                <a:latin typeface="Calibri" panose="020F0502020204030204" pitchFamily="34" charset="0"/>
              </a:rPr>
              <a:t>[</a:t>
            </a:r>
            <a:r>
              <a:rPr lang="ru-RU" sz="2700" b="1" dirty="0" err="1" smtClean="0">
                <a:latin typeface="Calibri" panose="020F0502020204030204" pitchFamily="34" charset="0"/>
              </a:rPr>
              <a:t>й</a:t>
            </a:r>
            <a:r>
              <a:rPr lang="ru-RU" sz="2700" dirty="0" err="1" smtClean="0">
                <a:latin typeface="Calibri" panose="020F0502020204030204" pitchFamily="34" charset="0"/>
              </a:rPr>
              <a:t>а</a:t>
            </a:r>
            <a:r>
              <a:rPr lang="en-US" sz="2700" dirty="0" smtClean="0">
                <a:latin typeface="Calibri" panose="020F0502020204030204" pitchFamily="34" charset="0"/>
              </a:rPr>
              <a:t>]</a:t>
            </a:r>
            <a:r>
              <a:rPr lang="ru-RU" sz="2700" dirty="0" smtClean="0">
                <a:latin typeface="Calibri" panose="020F0502020204030204" pitchFamily="34" charset="0"/>
              </a:rPr>
              <a:t>, чуд</a:t>
            </a:r>
            <a:r>
              <a:rPr lang="ru-RU" sz="2700" b="1" dirty="0" smtClean="0">
                <a:latin typeface="Calibri" panose="020F0502020204030204" pitchFamily="34" charset="0"/>
              </a:rPr>
              <a:t>ес</a:t>
            </a:r>
            <a:r>
              <a:rPr lang="ru-RU" sz="2700" dirty="0" smtClean="0">
                <a:latin typeface="Calibri" panose="020F0502020204030204" pitchFamily="34" charset="0"/>
              </a:rPr>
              <a:t>а, им</a:t>
            </a:r>
            <a:r>
              <a:rPr lang="ru-RU" sz="2700" b="1" dirty="0" smtClean="0">
                <a:latin typeface="Calibri" panose="020F0502020204030204" pitchFamily="34" charset="0"/>
              </a:rPr>
              <a:t>ен</a:t>
            </a:r>
            <a:r>
              <a:rPr lang="ru-RU" sz="2700" dirty="0" smtClean="0">
                <a:latin typeface="Calibri" panose="020F0502020204030204" pitchFamily="34" charset="0"/>
              </a:rPr>
              <a:t>а, доч</a:t>
            </a:r>
            <a:r>
              <a:rPr lang="ru-RU" sz="2700" b="1" dirty="0" smtClean="0">
                <a:latin typeface="Calibri" panose="020F0502020204030204" pitchFamily="34" charset="0"/>
              </a:rPr>
              <a:t>ер</a:t>
            </a:r>
            <a:r>
              <a:rPr lang="ru-RU" sz="2700" dirty="0" smtClean="0">
                <a:latin typeface="Calibri" panose="020F0502020204030204" pitchFamily="34" charset="0"/>
              </a:rPr>
              <a:t>и.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896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024744" cy="81716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Окончание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7488832" cy="434784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Значимая часть слова, которая служит для образования </a:t>
            </a:r>
            <a:r>
              <a:rPr lang="ru-RU" sz="2800" b="1" dirty="0" smtClean="0">
                <a:latin typeface="Calibri" panose="020F0502020204030204" pitchFamily="34" charset="0"/>
              </a:rPr>
              <a:t>форм слова </a:t>
            </a:r>
            <a:r>
              <a:rPr lang="ru-RU" sz="2800" dirty="0" smtClean="0">
                <a:latin typeface="Calibri" panose="020F0502020204030204" pitchFamily="34" charset="0"/>
              </a:rPr>
              <a:t>и для </a:t>
            </a:r>
            <a:r>
              <a:rPr lang="ru-RU" sz="2800" b="1" dirty="0" smtClean="0">
                <a:latin typeface="Calibri" panose="020F0502020204030204" pitchFamily="34" charset="0"/>
              </a:rPr>
              <a:t>связи с</a:t>
            </a:r>
            <a:r>
              <a:rPr lang="ru-RU" sz="2800" dirty="0" smtClean="0">
                <a:latin typeface="Calibri" panose="020F0502020204030204" pitchFamily="34" charset="0"/>
              </a:rPr>
              <a:t>лов в предложении.</a:t>
            </a:r>
          </a:p>
          <a:p>
            <a:r>
              <a:rPr lang="ru-RU" sz="2800" dirty="0" smtClean="0">
                <a:latin typeface="Calibri" panose="020F0502020204030204" pitchFamily="34" charset="0"/>
              </a:rPr>
              <a:t>«Нулевое» окончание нужно отличать от отсутствующего окончания, сравните: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Карандаш     , карандаш – а  , карандаш – ом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вкусный </a:t>
            </a:r>
            <a:r>
              <a:rPr lang="ru-RU" sz="2800" i="1" dirty="0" smtClean="0">
                <a:latin typeface="Calibri" panose="020F0502020204030204" pitchFamily="34" charset="0"/>
              </a:rPr>
              <a:t>кофе</a:t>
            </a:r>
            <a:r>
              <a:rPr lang="ru-RU" sz="2800" dirty="0" smtClean="0">
                <a:latin typeface="Calibri" panose="020F0502020204030204" pitchFamily="34" charset="0"/>
              </a:rPr>
              <a:t>, горячему </a:t>
            </a:r>
            <a:r>
              <a:rPr lang="ru-RU" sz="2800" i="1" dirty="0" smtClean="0">
                <a:latin typeface="Calibri" panose="020F0502020204030204" pitchFamily="34" charset="0"/>
              </a:rPr>
              <a:t>кофе</a:t>
            </a:r>
            <a:r>
              <a:rPr lang="ru-RU" sz="2800" dirty="0" smtClean="0">
                <a:latin typeface="Calibri" panose="020F0502020204030204" pitchFamily="34" charset="0"/>
              </a:rPr>
              <a:t>, чёрного </a:t>
            </a:r>
            <a:r>
              <a:rPr lang="ru-RU" sz="2800" i="1" dirty="0" smtClean="0">
                <a:latin typeface="Calibri" panose="020F0502020204030204" pitchFamily="34" charset="0"/>
              </a:rPr>
              <a:t>кофе</a:t>
            </a:r>
            <a:r>
              <a:rPr lang="ru-RU" sz="2800" dirty="0" smtClean="0">
                <a:latin typeface="Calibri" panose="020F0502020204030204" pitchFamily="34" charset="0"/>
              </a:rPr>
              <a:t>  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86104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908391"/>
            <a:ext cx="360040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08304" y="3908391"/>
            <a:ext cx="576064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90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817160"/>
          </a:xfrm>
        </p:spPr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704856" cy="3987805"/>
          </a:xfrm>
        </p:spPr>
        <p:txBody>
          <a:bodyPr/>
          <a:lstStyle/>
          <a:p>
            <a:r>
              <a:rPr lang="ru-RU" dirty="0" smtClean="0"/>
              <a:t>Разбейте слова на морфемы.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Святитель, освещение, перелететь, садить, посвящение, свеча, взлёт, обрыв,</a:t>
            </a:r>
          </a:p>
          <a:p>
            <a:pPr marL="68580" indent="0">
              <a:buNone/>
            </a:pPr>
            <a:r>
              <a:rPr lang="ru-RU" dirty="0" smtClean="0"/>
              <a:t>по-новому, рывок, </a:t>
            </a:r>
            <a:r>
              <a:rPr lang="ru-RU" dirty="0" err="1" smtClean="0"/>
              <a:t>садочек</a:t>
            </a:r>
            <a:r>
              <a:rPr lang="ru-RU" dirty="0" smtClean="0"/>
              <a:t>, новизна, обновка.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939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74515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Основа слова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632848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Неизменяемая часть слова, выражающая его лексическое значение.</a:t>
            </a:r>
          </a:p>
          <a:p>
            <a:r>
              <a:rPr lang="ru-RU" dirty="0" smtClean="0"/>
              <a:t>Чтобы определить основу, надо отбросить окончание и формообразующие морфемы.</a:t>
            </a:r>
          </a:p>
          <a:p>
            <a:pPr marL="6858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b="1" dirty="0" smtClean="0"/>
              <a:t>книг</a:t>
            </a:r>
            <a:r>
              <a:rPr lang="ru-RU" dirty="0" smtClean="0"/>
              <a:t> – а, </a:t>
            </a:r>
            <a:r>
              <a:rPr lang="ru-RU" b="1" dirty="0" err="1" smtClean="0"/>
              <a:t>син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ий</a:t>
            </a:r>
            <a:r>
              <a:rPr lang="ru-RU" dirty="0" smtClean="0"/>
              <a:t>, </a:t>
            </a:r>
            <a:r>
              <a:rPr lang="ru-RU" b="1" dirty="0" err="1" smtClean="0"/>
              <a:t>пиш</a:t>
            </a:r>
            <a:r>
              <a:rPr lang="ru-RU" dirty="0" smtClean="0"/>
              <a:t> – </a:t>
            </a:r>
            <a:r>
              <a:rPr lang="ru-RU" dirty="0" err="1" smtClean="0"/>
              <a:t>ут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В неизменяемых словах основа равна всему слову:  </a:t>
            </a:r>
            <a:r>
              <a:rPr lang="ru-RU" b="1" dirty="0" smtClean="0"/>
              <a:t>кофе, радио, далеко.</a:t>
            </a:r>
          </a:p>
          <a:p>
            <a:pPr marL="68580" indent="0">
              <a:buNone/>
            </a:pPr>
            <a:r>
              <a:rPr lang="ru-RU" dirty="0" smtClean="0"/>
              <a:t>Основа может быть </a:t>
            </a:r>
            <a:r>
              <a:rPr lang="ru-RU" b="1" dirty="0" smtClean="0"/>
              <a:t>прерывистой. </a:t>
            </a:r>
            <a:r>
              <a:rPr lang="ru-RU" dirty="0" smtClean="0"/>
              <a:t>Это касается слов, имеющих </a:t>
            </a:r>
            <a:r>
              <a:rPr lang="ru-RU" b="1" dirty="0" smtClean="0"/>
              <a:t>постфиксы</a:t>
            </a:r>
            <a:r>
              <a:rPr lang="ru-RU" dirty="0" smtClean="0"/>
              <a:t>, а также </a:t>
            </a:r>
            <a:r>
              <a:rPr lang="ru-RU" b="1" dirty="0" smtClean="0"/>
              <a:t>сложных числительных</a:t>
            </a:r>
            <a:r>
              <a:rPr lang="ru-RU" dirty="0" smtClean="0"/>
              <a:t>: </a:t>
            </a:r>
            <a:r>
              <a:rPr lang="ru-RU" b="1" dirty="0" err="1" smtClean="0"/>
              <a:t>уч</a:t>
            </a:r>
            <a:r>
              <a:rPr lang="ru-RU" dirty="0" err="1" smtClean="0"/>
              <a:t>-ат-</a:t>
            </a:r>
            <a:r>
              <a:rPr lang="ru-RU" b="1" dirty="0" err="1" smtClean="0"/>
              <a:t>ся</a:t>
            </a:r>
            <a:r>
              <a:rPr lang="ru-RU" b="1" dirty="0" smtClean="0"/>
              <a:t>, как-</a:t>
            </a:r>
            <a:r>
              <a:rPr lang="ru-RU" dirty="0" smtClean="0"/>
              <a:t>ой</a:t>
            </a:r>
            <a:r>
              <a:rPr lang="ru-RU" b="1" dirty="0" smtClean="0"/>
              <a:t>-то, </a:t>
            </a:r>
            <a:r>
              <a:rPr lang="ru-RU" b="1" u="sng" dirty="0" err="1" smtClean="0"/>
              <a:t>восьм</a:t>
            </a:r>
            <a:r>
              <a:rPr lang="ru-RU" b="1" dirty="0" smtClean="0"/>
              <a:t>- </a:t>
            </a:r>
            <a:r>
              <a:rPr lang="ru-RU" dirty="0" smtClean="0"/>
              <a:t>и</a:t>
            </a:r>
            <a:r>
              <a:rPr lang="ru-RU" b="1" dirty="0" smtClean="0"/>
              <a:t> – </a:t>
            </a:r>
            <a:r>
              <a:rPr lang="ru-RU" b="1" u="sng" dirty="0" err="1" smtClean="0"/>
              <a:t>десят</a:t>
            </a:r>
            <a:r>
              <a:rPr lang="ru-RU" b="1" dirty="0" smtClean="0"/>
              <a:t>- </a:t>
            </a:r>
            <a:r>
              <a:rPr lang="ru-RU" dirty="0" smtClean="0"/>
              <a:t>и.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03278" y="5373216"/>
            <a:ext cx="0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716016" y="5517232"/>
            <a:ext cx="36004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80112" y="5517232"/>
            <a:ext cx="36004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940152" y="5373216"/>
            <a:ext cx="0" cy="14401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99592" y="5733256"/>
            <a:ext cx="0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91880" y="5733256"/>
            <a:ext cx="0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25478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024744" cy="74515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Основа слова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416824" cy="48245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Непроизводные и производные.</a:t>
            </a:r>
          </a:p>
          <a:p>
            <a:r>
              <a:rPr lang="ru-RU" sz="2800" b="1" dirty="0" smtClean="0">
                <a:latin typeface="Calibri" panose="020F0502020204030204" pitchFamily="34" charset="0"/>
              </a:rPr>
              <a:t>Непроизводная</a:t>
            </a:r>
            <a:r>
              <a:rPr lang="ru-RU" sz="2800" dirty="0" smtClean="0">
                <a:latin typeface="Calibri" panose="020F0502020204030204" pitchFamily="34" charset="0"/>
              </a:rPr>
              <a:t> основа равна </a:t>
            </a:r>
            <a:r>
              <a:rPr lang="ru-RU" sz="2800" b="1" dirty="0" smtClean="0">
                <a:latin typeface="Calibri" panose="020F0502020204030204" pitchFamily="34" charset="0"/>
              </a:rPr>
              <a:t>корню</a:t>
            </a:r>
            <a:r>
              <a:rPr lang="ru-RU" sz="2800" dirty="0" smtClean="0">
                <a:latin typeface="Calibri" panose="020F0502020204030204" pitchFamily="34" charset="0"/>
              </a:rPr>
              <a:t>: </a:t>
            </a:r>
            <a:r>
              <a:rPr lang="ru-RU" sz="2800" b="1" i="1" dirty="0" smtClean="0">
                <a:latin typeface="Calibri" panose="020F0502020204030204" pitchFamily="34" charset="0"/>
              </a:rPr>
              <a:t>свет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smtClean="0">
                <a:latin typeface="Calibri" panose="020F0502020204030204" pitchFamily="34" charset="0"/>
              </a:rPr>
              <a:t>город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земл</a:t>
            </a:r>
            <a:r>
              <a:rPr lang="ru-RU" sz="2800" dirty="0" smtClean="0">
                <a:latin typeface="Calibri" panose="020F0502020204030204" pitchFamily="34" charset="0"/>
              </a:rPr>
              <a:t>-я, </a:t>
            </a:r>
            <a:r>
              <a:rPr lang="ru-RU" sz="2800" b="1" i="1" dirty="0" smtClean="0">
                <a:latin typeface="Calibri" panose="020F0502020204030204" pitchFamily="34" charset="0"/>
              </a:rPr>
              <a:t>мор</a:t>
            </a:r>
            <a:r>
              <a:rPr lang="ru-RU" sz="2800" dirty="0" smtClean="0">
                <a:latin typeface="Calibri" panose="020F0502020204030204" pitchFamily="34" charset="0"/>
              </a:rPr>
              <a:t>-е.</a:t>
            </a:r>
          </a:p>
          <a:p>
            <a:r>
              <a:rPr lang="ru-RU" sz="2800" dirty="0" smtClean="0">
                <a:latin typeface="Calibri" panose="020F0502020204030204" pitchFamily="34" charset="0"/>
              </a:rPr>
              <a:t>В состав производной входят другие морфемы: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светл</a:t>
            </a:r>
            <a:r>
              <a:rPr lang="ru-RU" sz="2800" dirty="0" err="1" smtClean="0">
                <a:latin typeface="Calibri" panose="020F0502020204030204" pitchFamily="34" charset="0"/>
              </a:rPr>
              <a:t>-ый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землянк</a:t>
            </a:r>
            <a:r>
              <a:rPr lang="ru-RU" sz="2800" dirty="0" smtClean="0">
                <a:latin typeface="Calibri" panose="020F0502020204030204" pitchFamily="34" charset="0"/>
              </a:rPr>
              <a:t>-а,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морск</a:t>
            </a:r>
            <a:r>
              <a:rPr lang="ru-RU" sz="2800" dirty="0" smtClean="0">
                <a:latin typeface="Calibri" panose="020F0502020204030204" pitchFamily="34" charset="0"/>
              </a:rPr>
              <a:t>-ой.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931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638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Морфемика. Словообразование.</vt:lpstr>
      <vt:lpstr>Морфема </vt:lpstr>
      <vt:lpstr>Морфемы </vt:lpstr>
      <vt:lpstr>Морфемы </vt:lpstr>
      <vt:lpstr>Морфемы </vt:lpstr>
      <vt:lpstr>Окончание </vt:lpstr>
      <vt:lpstr>Задание</vt:lpstr>
      <vt:lpstr>Основа слова</vt:lpstr>
      <vt:lpstr>Основа слова</vt:lpstr>
      <vt:lpstr>Основа слова</vt:lpstr>
      <vt:lpstr>Постфикс</vt:lpstr>
      <vt:lpstr>Задания.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Морфемика. Словообразование.</dc:title>
  <dc:creator>user</dc:creator>
  <cp:lastModifiedBy>Арсений Арсеньев</cp:lastModifiedBy>
  <cp:revision>16</cp:revision>
  <dcterms:created xsi:type="dcterms:W3CDTF">2020-04-29T18:13:29Z</dcterms:created>
  <dcterms:modified xsi:type="dcterms:W3CDTF">2022-09-11T18:09:55Z</dcterms:modified>
</cp:coreProperties>
</file>