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2" r:id="rId3"/>
    <p:sldId id="261" r:id="rId4"/>
    <p:sldId id="266" r:id="rId5"/>
    <p:sldId id="271" r:id="rId6"/>
    <p:sldId id="260" r:id="rId7"/>
    <p:sldId id="289" r:id="rId8"/>
    <p:sldId id="276" r:id="rId9"/>
    <p:sldId id="278" r:id="rId10"/>
    <p:sldId id="280" r:id="rId11"/>
    <p:sldId id="286" r:id="rId12"/>
    <p:sldId id="285" r:id="rId13"/>
    <p:sldId id="284" r:id="rId14"/>
    <p:sldId id="256" r:id="rId15"/>
    <p:sldId id="288" r:id="rId16"/>
    <p:sldId id="291" r:id="rId17"/>
    <p:sldId id="281" r:id="rId18"/>
    <p:sldId id="269" r:id="rId19"/>
    <p:sldId id="29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0" autoAdjust="0"/>
    <p:restoredTop sz="92727" autoAdjust="0"/>
  </p:normalViewPr>
  <p:slideViewPr>
    <p:cSldViewPr>
      <p:cViewPr varScale="1">
        <p:scale>
          <a:sx n="102" d="100"/>
          <a:sy n="102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9671A9-AAAA-48A0-BCA9-FC799190BA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8EB6FC-1271-4FC5-BEC5-1C9856D845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F06673-6D33-43A4-9295-3DE4AD5A37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C7F9C4-64DE-426D-BBB9-F4A943139C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57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BBCFD89-2855-47A6-9950-A8099C6F57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055CB9-BCEC-4108-83E0-2F0A6FA394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DFBD60D-0AD9-4277-853E-EA0B12DB67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E82786-E42C-4B13-8169-5820077BBD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85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5BF8A6-C06B-4C47-A1A4-9AE09F8961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94C62C-8A05-484B-A9E3-C32B5FC221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D938FF-3902-4059-9EFA-76C2B3096A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E4094-00F5-4E84-A913-54B04FAA7F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455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4886B9-BD53-41C8-B3A6-9BA7194FDD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53481C6-CEAF-4829-9461-CC05B6999C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388403-3DED-49C5-AD9D-9427B8DDEA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6ADF2-8420-4B19-916A-6F6FCA8EB7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3285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459BD5-947E-4B12-8091-84375CDC24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22ED7A-FAB1-4DF6-B1E0-DC36FB5AB5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B2D8203-C6A8-4F6D-82DE-161A5FA071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63D2B-230A-4F6E-86E5-BC8976C44B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557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01EA68-D62C-4FD4-981C-122E39437D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0983C8-39DC-423A-8A34-835F607871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52EF81-93B6-4931-B11D-2AC7E3DA59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332FC6-160F-455B-99EB-74F873CD26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031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B148F71-3525-4B1F-A0F9-2ACC1C70EA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77EE285-9223-41D2-B0AC-5B6CB75A62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BD04513-6555-4BA2-8FA7-F4301653A2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CBE96-89CE-4991-A49D-8B6BD5F060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827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C7FBDCD-7352-4E29-8DB6-1FA04C7DD9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79E0C0E-85E4-4860-B1D1-DB11614BF3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67179C1-136E-4B02-B80E-F6F99B1173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21CFED-0F80-43F9-A073-517C184EB7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81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93539D3-F558-47E7-AAAB-983D0AB24D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8B99284-BABE-4FEA-B8A3-8A9DAD7285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51B53D8-798C-4A00-B963-CD5B5E882A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C48CBB-93C5-440A-91C3-0ECC1C59DB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219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072CCF-2EC5-4FA3-B975-5CFCA5A0FE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CB0CC4-8EFF-46CB-9FF7-5EA60A51A8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6999A6-42AD-46A5-AD8C-DA678D9BDB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39172-59A2-45D6-AE7D-C8A0DB3E72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279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B02A5A-DE9B-4656-B3D0-4606EEB36B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268A4D-355F-479A-A68D-48C61DC71A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D598C3-2A37-47C0-9721-2DF7C158E5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25B47-5E4C-4E0B-8A0F-116A6DB44A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8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8E4409B-EC2C-4382-82A9-952C6A816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8433AA9-EAFD-49E3-912A-F061658D0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87851D9-2F95-42CE-BFA0-55650EBFF45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E1D5424-257D-4673-BB73-B9E5671E622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9A5151D-A8E9-46DF-AEF9-7E7931251BA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B4389621-1EA5-4C2A-8200-65DB82BC67D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0" Type="http://schemas.openxmlformats.org/officeDocument/2006/relationships/image" Target="../media/image78.png"/><Relationship Id="rId4" Type="http://schemas.openxmlformats.org/officeDocument/2006/relationships/image" Target="../media/image72.jpeg"/><Relationship Id="rId9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10" Type="http://schemas.openxmlformats.org/officeDocument/2006/relationships/image" Target="../media/image88.jpeg"/><Relationship Id="rId4" Type="http://schemas.openxmlformats.org/officeDocument/2006/relationships/image" Target="../media/image82.jpeg"/><Relationship Id="rId9" Type="http://schemas.openxmlformats.org/officeDocument/2006/relationships/image" Target="../media/image8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gif"/><Relationship Id="rId3" Type="http://schemas.openxmlformats.org/officeDocument/2006/relationships/image" Target="../media/image90.gif"/><Relationship Id="rId7" Type="http://schemas.openxmlformats.org/officeDocument/2006/relationships/image" Target="../media/image94.gif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gif"/><Relationship Id="rId5" Type="http://schemas.openxmlformats.org/officeDocument/2006/relationships/image" Target="../media/image92.gif"/><Relationship Id="rId10" Type="http://schemas.openxmlformats.org/officeDocument/2006/relationships/image" Target="../media/image96.gif"/><Relationship Id="rId4" Type="http://schemas.openxmlformats.org/officeDocument/2006/relationships/image" Target="../media/image91.gif"/><Relationship Id="rId9" Type="http://schemas.openxmlformats.org/officeDocument/2006/relationships/image" Target="../media/image4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jpeg"/><Relationship Id="rId7" Type="http://schemas.openxmlformats.org/officeDocument/2006/relationships/image" Target="../media/image1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>
            <a:extLst>
              <a:ext uri="{FF2B5EF4-FFF2-40B4-BE49-F238E27FC236}">
                <a16:creationId xmlns:a16="http://schemas.microsoft.com/office/drawing/2014/main" id="{4212B986-1279-4D13-89E7-A8E3E94543E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8001000" cy="854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"Шестиногие малыши"</a:t>
            </a:r>
          </a:p>
        </p:txBody>
      </p:sp>
      <p:sp>
        <p:nvSpPr>
          <p:cNvPr id="2051" name="Text Box 5">
            <a:extLst>
              <a:ext uri="{FF2B5EF4-FFF2-40B4-BE49-F238E27FC236}">
                <a16:creationId xmlns:a16="http://schemas.microsoft.com/office/drawing/2014/main" id="{B7DDB6ED-6493-4D1E-B7F8-C941ED649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4663" y="5084763"/>
            <a:ext cx="3681412" cy="92392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Автор Юдакова Д В </a:t>
            </a:r>
          </a:p>
          <a:p>
            <a:pPr algn="ctr" eaLnBrk="1" hangingPunct="1"/>
            <a:r>
              <a:rPr lang="ru-RU" altLang="ru-RU" i="0"/>
              <a:t>МБДОУ Комбенированного вида</a:t>
            </a:r>
          </a:p>
          <a:p>
            <a:pPr algn="ctr" eaLnBrk="1" hangingPunct="1"/>
            <a:r>
              <a:rPr lang="ru-RU" altLang="ru-RU" i="0"/>
              <a:t> « Детский сад №201»</a:t>
            </a:r>
          </a:p>
        </p:txBody>
      </p:sp>
      <p:sp>
        <p:nvSpPr>
          <p:cNvPr id="2052" name="Rectangle 6">
            <a:extLst>
              <a:ext uri="{FF2B5EF4-FFF2-40B4-BE49-F238E27FC236}">
                <a16:creationId xmlns:a16="http://schemas.microsoft.com/office/drawing/2014/main" id="{BC5017E7-945B-4A3E-A816-29191D4C8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628775"/>
            <a:ext cx="5256212" cy="2052638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0"/>
              <a:t>Цель:</a:t>
            </a:r>
            <a:r>
              <a:rPr lang="ru-RU" altLang="ru-RU" i="0"/>
              <a:t> Уточнить знания о характерных особенностях насекомых.</a:t>
            </a:r>
          </a:p>
          <a:p>
            <a:pPr eaLnBrk="1" hangingPunct="1"/>
            <a:r>
              <a:rPr lang="ru-RU" altLang="ru-RU" b="1" i="0"/>
              <a:t>Задачи:</a:t>
            </a:r>
            <a:r>
              <a:rPr lang="ru-RU" altLang="ru-RU" i="0"/>
              <a:t> Расширять и уточнять знания о насекомых; обобщать представления о многообразии насекомых,  о приспособлении к условиям жизни;</a:t>
            </a:r>
            <a:r>
              <a:rPr lang="ru-RU" altLang="ru-RU"/>
              <a:t> </a:t>
            </a:r>
            <a:r>
              <a:rPr lang="ru-RU" altLang="ru-RU" i="0"/>
              <a:t>уточнять знания о пользе и вреде насекомых для человека;</a:t>
            </a:r>
            <a:r>
              <a:rPr lang="ru-RU" altLang="ru-RU"/>
              <a:t> </a:t>
            </a:r>
            <a:endParaRPr lang="ru-RU" altLang="ru-RU" i="0"/>
          </a:p>
        </p:txBody>
      </p:sp>
      <p:pic>
        <p:nvPicPr>
          <p:cNvPr id="4112" name="Picture 16" descr="0_76dbe_f18c137b_S">
            <a:extLst>
              <a:ext uri="{FF2B5EF4-FFF2-40B4-BE49-F238E27FC236}">
                <a16:creationId xmlns:a16="http://schemas.microsoft.com/office/drawing/2014/main" id="{031CBE53-957E-412B-8464-48A9BB8E3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6902">
            <a:off x="5148263" y="1412875"/>
            <a:ext cx="3995737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Picture 18" descr="0_6fc3e_353944e5_L">
            <a:extLst>
              <a:ext uri="{FF2B5EF4-FFF2-40B4-BE49-F238E27FC236}">
                <a16:creationId xmlns:a16="http://schemas.microsoft.com/office/drawing/2014/main" id="{B417E7E9-F48C-4E56-8A92-25CF629FA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4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3707">
            <a:off x="1116013" y="3789363"/>
            <a:ext cx="4895850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 descr="acrobat_ant_illustration">
            <a:extLst>
              <a:ext uri="{FF2B5EF4-FFF2-40B4-BE49-F238E27FC236}">
                <a16:creationId xmlns:a16="http://schemas.microsoft.com/office/drawing/2014/main" id="{32397664-E573-4F33-99DF-02B34B3D7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4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79881">
            <a:off x="0" y="4581525"/>
            <a:ext cx="34559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Саранча картинки, фото, видео">
            <a:extLst>
              <a:ext uri="{FF2B5EF4-FFF2-40B4-BE49-F238E27FC236}">
                <a16:creationId xmlns:a16="http://schemas.microsoft.com/office/drawing/2014/main" id="{2DE3854E-612F-4BBD-87AA-F3795279B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2911475" cy="22812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Саранча картинки, фото, видео">
            <a:extLst>
              <a:ext uri="{FF2B5EF4-FFF2-40B4-BE49-F238E27FC236}">
                <a16:creationId xmlns:a16="http://schemas.microsoft.com/office/drawing/2014/main" id="{0C22898D-7A7D-41A1-B246-70FEEC8E4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6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412875"/>
            <a:ext cx="2767013" cy="24907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Саранча картинки, фото, видео">
            <a:extLst>
              <a:ext uri="{FF2B5EF4-FFF2-40B4-BE49-F238E27FC236}">
                <a16:creationId xmlns:a16="http://schemas.microsoft.com/office/drawing/2014/main" id="{56C04C02-2D41-4844-B6E5-5BA38FB04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2578100" cy="26638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Саранча картинки, фото, видео">
            <a:extLst>
              <a:ext uri="{FF2B5EF4-FFF2-40B4-BE49-F238E27FC236}">
                <a16:creationId xmlns:a16="http://schemas.microsoft.com/office/drawing/2014/main" id="{43A447D5-71F5-4472-BD2C-DF06A2093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-6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365625"/>
            <a:ext cx="2754313" cy="21542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Кузнечик картинки, фото, видео">
            <a:extLst>
              <a:ext uri="{FF2B5EF4-FFF2-40B4-BE49-F238E27FC236}">
                <a16:creationId xmlns:a16="http://schemas.microsoft.com/office/drawing/2014/main" id="{951523E5-6F80-406F-A44A-71DFA6663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lum bright="-4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789363"/>
            <a:ext cx="2592387" cy="26416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WordArt 8">
            <a:extLst>
              <a:ext uri="{FF2B5EF4-FFF2-40B4-BE49-F238E27FC236}">
                <a16:creationId xmlns:a16="http://schemas.microsoft.com/office/drawing/2014/main" id="{2F95FB24-43F9-4D5E-BEF6-5D88284D0AF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604125" cy="51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Определи кузнечика среди саранчи</a:t>
            </a:r>
          </a:p>
        </p:txBody>
      </p:sp>
      <p:pic>
        <p:nvPicPr>
          <p:cNvPr id="27658" name="Picture 10" descr="Саранча картинки, фото, видео">
            <a:extLst>
              <a:ext uri="{FF2B5EF4-FFF2-40B4-BE49-F238E27FC236}">
                <a16:creationId xmlns:a16="http://schemas.microsoft.com/office/drawing/2014/main" id="{8DE86B32-842B-4D8C-86D4-8CD05B690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052513"/>
            <a:ext cx="2808287" cy="24606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60" name="WordArt 12">
            <a:extLst>
              <a:ext uri="{FF2B5EF4-FFF2-40B4-BE49-F238E27FC236}">
                <a16:creationId xmlns:a16="http://schemas.microsoft.com/office/drawing/2014/main" id="{5438AE3B-416B-49C1-8E1A-084055A0BBC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933825"/>
            <a:ext cx="2339975" cy="51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Правильно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7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76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76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76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7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76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B187B32B-F35B-4332-A0FC-591606C09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8913"/>
            <a:ext cx="4032250" cy="12287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Эти маленькие трудолюбивые жители встречаются во всех уголках Земли и известны всем без исключения, детям и взрослым.</a:t>
            </a:r>
            <a:r>
              <a:rPr lang="ru-RU" altLang="ru-RU"/>
              <a:t> </a:t>
            </a:r>
          </a:p>
        </p:txBody>
      </p:sp>
      <p:pic>
        <p:nvPicPr>
          <p:cNvPr id="33795" name="Picture 3" descr="a6ab713e2bae75958777d1abb65dfd9c">
            <a:extLst>
              <a:ext uri="{FF2B5EF4-FFF2-40B4-BE49-F238E27FC236}">
                <a16:creationId xmlns:a16="http://schemas.microsoft.com/office/drawing/2014/main" id="{EFF9E6E6-E90B-43E9-8D91-E11752C31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4500563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 descr="pritcha-o-kompleksah">
            <a:extLst>
              <a:ext uri="{FF2B5EF4-FFF2-40B4-BE49-F238E27FC236}">
                <a16:creationId xmlns:a16="http://schemas.microsoft.com/office/drawing/2014/main" id="{77289E5E-2BA8-40E1-8ADE-D0B184414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3375"/>
            <a:ext cx="4284663" cy="26685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a6ab713e2bae75958777d1abb65dfd9c">
            <a:extLst>
              <a:ext uri="{FF2B5EF4-FFF2-40B4-BE49-F238E27FC236}">
                <a16:creationId xmlns:a16="http://schemas.microsoft.com/office/drawing/2014/main" id="{6FC5DCA8-560B-4BB5-BEAC-0A95FAD7A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4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4500563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 descr="muravey-animatsionnaya-kartinka-0010">
            <a:extLst>
              <a:ext uri="{FF2B5EF4-FFF2-40B4-BE49-F238E27FC236}">
                <a16:creationId xmlns:a16="http://schemas.microsoft.com/office/drawing/2014/main" id="{DDAB217A-C058-47A7-9D83-5B9AAA355BE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268413"/>
            <a:ext cx="10096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 descr="muravey-animatsionnaya-kartinka-0010">
            <a:extLst>
              <a:ext uri="{FF2B5EF4-FFF2-40B4-BE49-F238E27FC236}">
                <a16:creationId xmlns:a16="http://schemas.microsoft.com/office/drawing/2014/main" id="{3285A7C9-7F00-461D-9FDF-43057C8CD8C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1989138"/>
            <a:ext cx="12255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8" descr="muravey-animatsionnaya-kartinka-0010">
            <a:extLst>
              <a:ext uri="{FF2B5EF4-FFF2-40B4-BE49-F238E27FC236}">
                <a16:creationId xmlns:a16="http://schemas.microsoft.com/office/drawing/2014/main" id="{7FDCDC1B-5783-48E4-AB32-296D2AB8DD7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773238"/>
            <a:ext cx="13716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9" descr="muravey-animatsionnaya-kartinka-0010">
            <a:extLst>
              <a:ext uri="{FF2B5EF4-FFF2-40B4-BE49-F238E27FC236}">
                <a16:creationId xmlns:a16="http://schemas.microsoft.com/office/drawing/2014/main" id="{EC899284-2215-483D-BF90-283620B5542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276475"/>
            <a:ext cx="12985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3" name="Rectangle 11">
            <a:extLst>
              <a:ext uri="{FF2B5EF4-FFF2-40B4-BE49-F238E27FC236}">
                <a16:creationId xmlns:a16="http://schemas.microsoft.com/office/drawing/2014/main" id="{D244CFD2-AAEA-45F1-B641-5B9EB4476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5229225"/>
            <a:ext cx="5580063" cy="12287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Пословицы и поговорки про муравьёв</a:t>
            </a:r>
          </a:p>
          <a:p>
            <a:pPr eaLnBrk="1" hangingPunct="1"/>
            <a:r>
              <a:rPr lang="ru-RU" altLang="ru-RU" i="0"/>
              <a:t>Муравью роса – ливень.</a:t>
            </a:r>
            <a:endParaRPr lang="ru-RU" altLang="ru-RU"/>
          </a:p>
          <a:p>
            <a:pPr eaLnBrk="1" hangingPunct="1"/>
            <a:r>
              <a:rPr lang="ru-RU" altLang="ru-RU" i="0"/>
              <a:t>Самую злую змею может одолеть куча муравьев.</a:t>
            </a:r>
            <a:endParaRPr lang="ru-RU" altLang="ru-RU"/>
          </a:p>
          <a:p>
            <a:pPr eaLnBrk="1" hangingPunct="1"/>
            <a:r>
              <a:rPr lang="ru-RU" altLang="ru-RU" i="0"/>
              <a:t>На муравейнике долго не усидишь</a:t>
            </a:r>
          </a:p>
        </p:txBody>
      </p:sp>
      <p:pic>
        <p:nvPicPr>
          <p:cNvPr id="33804" name="Picture 12" descr="ameise">
            <a:extLst>
              <a:ext uri="{FF2B5EF4-FFF2-40B4-BE49-F238E27FC236}">
                <a16:creationId xmlns:a16="http://schemas.microsoft.com/office/drawing/2014/main" id="{5185B11E-1592-4D47-A249-F46FA0491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860241">
            <a:off x="4687888" y="2185988"/>
            <a:ext cx="37179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5" name="Picture 13" descr="ameise">
            <a:extLst>
              <a:ext uri="{FF2B5EF4-FFF2-40B4-BE49-F238E27FC236}">
                <a16:creationId xmlns:a16="http://schemas.microsoft.com/office/drawing/2014/main" id="{7BA32D1B-9CC6-4E47-8159-7BDD042EA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860241">
            <a:off x="4667250" y="2181225"/>
            <a:ext cx="37179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Text Box 14">
            <a:extLst>
              <a:ext uri="{FF2B5EF4-FFF2-40B4-BE49-F238E27FC236}">
                <a16:creationId xmlns:a16="http://schemas.microsoft.com/office/drawing/2014/main" id="{5CF3DD41-07FC-4C1A-872A-CEDE62253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6491288"/>
            <a:ext cx="2419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щёлкни по муравьям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4"/>
                  </p:tgtEl>
                </p:cond>
              </p:nextCondLst>
            </p:seq>
          </p:childTnLst>
        </p:cTn>
      </p:par>
    </p:tnLst>
    <p:bldLst>
      <p:bldP spid="338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5DDBC30-18EF-48B2-9A09-4C55F7D79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44488"/>
            <a:ext cx="3816350" cy="39751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Ребята посмотрите, под листочком кто-то спрятался, если мы с вами отгадаем загадку, то узнаем, кто там спрятался.</a:t>
            </a:r>
            <a:endParaRPr lang="ru-RU" altLang="ru-RU"/>
          </a:p>
          <a:p>
            <a:pPr eaLnBrk="1" hangingPunct="1"/>
            <a:r>
              <a:rPr lang="ru-RU" altLang="ru-RU" i="0"/>
              <a:t>       С ветки на тропинку</a:t>
            </a:r>
            <a:endParaRPr lang="ru-RU" altLang="ru-RU"/>
          </a:p>
          <a:p>
            <a:pPr eaLnBrk="1" hangingPunct="1"/>
            <a:r>
              <a:rPr lang="ru-RU" altLang="ru-RU" i="0"/>
              <a:t>       С тропинки на травинку</a:t>
            </a:r>
            <a:r>
              <a:rPr lang="ru-RU" altLang="ru-RU"/>
              <a:t>                         </a:t>
            </a:r>
          </a:p>
          <a:p>
            <a:pPr eaLnBrk="1" hangingPunct="1"/>
            <a:r>
              <a:rPr lang="ru-RU" altLang="ru-RU"/>
              <a:t>       </a:t>
            </a:r>
            <a:r>
              <a:rPr lang="ru-RU" altLang="ru-RU" i="0"/>
              <a:t>Прыгает пружинка</a:t>
            </a:r>
            <a:endParaRPr lang="ru-RU" altLang="ru-RU"/>
          </a:p>
          <a:p>
            <a:pPr eaLnBrk="1" hangingPunct="1"/>
            <a:r>
              <a:rPr lang="ru-RU" altLang="ru-RU" i="0"/>
              <a:t>       Зелененькая спинка</a:t>
            </a:r>
          </a:p>
          <a:p>
            <a:pPr eaLnBrk="1" hangingPunct="1"/>
            <a:r>
              <a:rPr lang="ru-RU" altLang="ru-RU" i="0"/>
              <a:t>                           (кузнечик)</a:t>
            </a:r>
            <a:endParaRPr lang="ru-RU" altLang="ru-RU"/>
          </a:p>
          <a:p>
            <a:pPr eaLnBrk="1" hangingPunct="1"/>
            <a:r>
              <a:rPr lang="ru-RU" altLang="ru-RU" i="0"/>
              <a:t>Какого цвета кузнечик?</a:t>
            </a:r>
          </a:p>
          <a:p>
            <a:pPr eaLnBrk="1" hangingPunct="1"/>
            <a:r>
              <a:rPr lang="ru-RU" altLang="ru-RU" i="0"/>
              <a:t> А, что у него есть? (туловище, лапки, усики)</a:t>
            </a:r>
          </a:p>
          <a:p>
            <a:pPr eaLnBrk="1" hangingPunct="1"/>
            <a:r>
              <a:rPr lang="ru-RU" altLang="ru-RU" i="0"/>
              <a:t>Давайте проверим (клик на лист).</a:t>
            </a:r>
            <a:endParaRPr lang="ru-RU" altLang="ru-RU"/>
          </a:p>
        </p:txBody>
      </p:sp>
      <p:pic>
        <p:nvPicPr>
          <p:cNvPr id="32771" name="Picture 3" descr="0_6fc3e_353944e5_L">
            <a:extLst>
              <a:ext uri="{FF2B5EF4-FFF2-40B4-BE49-F238E27FC236}">
                <a16:creationId xmlns:a16="http://schemas.microsoft.com/office/drawing/2014/main" id="{52462909-ADF9-4D8B-9073-5EBDB8AA8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3933825"/>
            <a:ext cx="47625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cbea879e63d28712f4fd98023a978759">
            <a:extLst>
              <a:ext uri="{FF2B5EF4-FFF2-40B4-BE49-F238E27FC236}">
                <a16:creationId xmlns:a16="http://schemas.microsoft.com/office/drawing/2014/main" id="{C99DC870-2737-4FCB-9287-5235AA025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8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365375"/>
            <a:ext cx="4643437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5">
            <a:extLst>
              <a:ext uri="{FF2B5EF4-FFF2-40B4-BE49-F238E27FC236}">
                <a16:creationId xmlns:a16="http://schemas.microsoft.com/office/drawing/2014/main" id="{DDC996B3-4FE1-447F-9D6D-A8DA4C4EB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2463" y="574675"/>
            <a:ext cx="4430712" cy="1255713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 </a:t>
            </a:r>
            <a:r>
              <a:rPr lang="ru-RU" altLang="ru-RU" sz="1400" i="0"/>
              <a:t>С кузнечиками знакомы, конечно, все, в зеленой травке – зеленые кузнечики, а по дорогам скачут – бурые. Их раскраска позволяет им очень быстро спрятаться. Видов кузнечиков много, но все они очень похожи друг на друга.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C -0.01424 -0.00093 -0.02865 -0.00116 -0.04288 -0.00255 C -0.04722 -0.00301 -0.05122 -0.00556 -0.05538 -0.00718 C -0.05903 -0.00857 -0.06615 -0.01204 -0.06615 -0.01204 C -0.06962 -0.01528 -0.07274 -0.01968 -0.07674 -0.02153 C -0.08038 -0.02315 -0.08437 -0.02361 -0.0875 -0.02639 C -0.09722 -0.03496 -0.1092 -0.04445 -0.12135 -0.04537 C -0.14045 -0.04676 -0.15955 -0.04699 -0.17865 -0.04769 C -0.20104 -0.05486 -0.21198 -0.05162 -0.23924 -0.05 C -0.24722 -0.04653 -0.25312 -0.04144 -0.26076 -0.0382 C -0.2684 -0.03125 -0.27465 -0.02338 -0.28212 -0.01667 C -0.30122 -0.01783 -0.32014 -0.02153 -0.33924 -0.02153 C -0.34427 -0.02153 -0.3566 -0.01875 -0.3625 -0.01667 C -0.36615 -0.01528 -0.37326 -0.01204 -0.37326 -0.01204 C -0.40538 -0.01528 -0.41337 -0.01667 -0.45174 -0.01667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</p:childTnLst>
        </p:cTn>
      </p:par>
    </p:tnLst>
    <p:bldLst>
      <p:bldP spid="327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0_81388_d0ce9d30_orig">
            <a:extLst>
              <a:ext uri="{FF2B5EF4-FFF2-40B4-BE49-F238E27FC236}">
                <a16:creationId xmlns:a16="http://schemas.microsoft.com/office/drawing/2014/main" id="{93AF8684-BFDD-4511-BC08-2C2B3318A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100000"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20402">
            <a:off x="1283493" y="885032"/>
            <a:ext cx="5148263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>
            <a:extLst>
              <a:ext uri="{FF2B5EF4-FFF2-40B4-BE49-F238E27FC236}">
                <a16:creationId xmlns:a16="http://schemas.microsoft.com/office/drawing/2014/main" id="{7F488DDC-0282-41F2-B105-E9D41C24E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099050"/>
            <a:ext cx="5473700" cy="1503363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Пчела, как и муравей, является символом трудолюбия, символизирует покорность и усердие. Говорят же про работящего человека “Трудится как пчелка”, а это значит, что работает помногу и с отдачей</a:t>
            </a:r>
            <a:r>
              <a:rPr lang="ru-RU" altLang="ru-RU"/>
              <a:t>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98C2C0E4-D741-4F13-A319-58D251AC2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963" y="123825"/>
            <a:ext cx="3132137" cy="23272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Отгадай загадку</a:t>
            </a:r>
          </a:p>
          <a:p>
            <a:pPr algn="ctr" eaLnBrk="1" hangingPunct="1"/>
            <a:r>
              <a:rPr lang="ru-RU" altLang="ru-RU" i="0"/>
              <a:t>Летающее насекомое, близкая родственница осы и шмеля. Питаются цветочной пыльцой и нектаром. Нам они известны по сладкому меду.</a:t>
            </a:r>
            <a:r>
              <a:rPr lang="ru-RU" altLang="ru-RU"/>
              <a:t> </a:t>
            </a:r>
          </a:p>
        </p:txBody>
      </p:sp>
      <p:pic>
        <p:nvPicPr>
          <p:cNvPr id="31749" name="Picture 5" descr="0_81388_d0ce9d30_orig">
            <a:extLst>
              <a:ext uri="{FF2B5EF4-FFF2-40B4-BE49-F238E27FC236}">
                <a16:creationId xmlns:a16="http://schemas.microsoft.com/office/drawing/2014/main" id="{93E02A26-5B72-4756-9CE2-9F419DBD5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20402">
            <a:off x="1283493" y="885032"/>
            <a:ext cx="5148263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8a1eae0a7bb2">
            <a:extLst>
              <a:ext uri="{FF2B5EF4-FFF2-40B4-BE49-F238E27FC236}">
                <a16:creationId xmlns:a16="http://schemas.microsoft.com/office/drawing/2014/main" id="{ABAA3D08-3C2E-4837-8487-2A1086553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1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2725" y="1052513"/>
            <a:ext cx="2189163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8a1eae0a7bb2">
            <a:extLst>
              <a:ext uri="{FF2B5EF4-FFF2-40B4-BE49-F238E27FC236}">
                <a16:creationId xmlns:a16="http://schemas.microsoft.com/office/drawing/2014/main" id="{BEFF8A00-9876-402A-A550-F678E2D72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lum bright="-20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67451">
            <a:off x="337344" y="2796382"/>
            <a:ext cx="1511300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med-kak-zelchegonnoe-sredstvo2">
            <a:extLst>
              <a:ext uri="{FF2B5EF4-FFF2-40B4-BE49-F238E27FC236}">
                <a16:creationId xmlns:a16="http://schemas.microsoft.com/office/drawing/2014/main" id="{182ED7D1-D9B9-45D8-A6EA-DF3BD9C2F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75" y="4292600"/>
            <a:ext cx="3184525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6"/>
                  </p:tgtEl>
                </p:cond>
              </p:nextCondLst>
            </p:seq>
          </p:childTnLst>
        </p:cTn>
      </p:par>
    </p:tnLst>
    <p:bldLst>
      <p:bldP spid="317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>
            <a:extLst>
              <a:ext uri="{FF2B5EF4-FFF2-40B4-BE49-F238E27FC236}">
                <a16:creationId xmlns:a16="http://schemas.microsoft.com/office/drawing/2014/main" id="{EDA73DF6-F94C-4826-857C-52A62C849D1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36734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"Кто лишний?"</a:t>
            </a:r>
          </a:p>
        </p:txBody>
      </p:sp>
      <p:sp>
        <p:nvSpPr>
          <p:cNvPr id="15363" name="AutoShape 6" descr="Картинки по запросу клипарт муравей">
            <a:extLst>
              <a:ext uri="{FF2B5EF4-FFF2-40B4-BE49-F238E27FC236}">
                <a16:creationId xmlns:a16="http://schemas.microsoft.com/office/drawing/2014/main" id="{145E6384-B28B-4C05-8070-451C895ECF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56" name="Picture 8" descr="169">
            <a:extLst>
              <a:ext uri="{FF2B5EF4-FFF2-40B4-BE49-F238E27FC236}">
                <a16:creationId xmlns:a16="http://schemas.microsoft.com/office/drawing/2014/main" id="{BF149100-6423-452F-BC51-8C9C61A4A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39904">
            <a:off x="5795963" y="2852738"/>
            <a:ext cx="305117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5">
            <a:extLst>
              <a:ext uri="{FF2B5EF4-FFF2-40B4-BE49-F238E27FC236}">
                <a16:creationId xmlns:a16="http://schemas.microsoft.com/office/drawing/2014/main" id="{A2D8CB57-C0A8-4724-86F0-6398C1FD8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335463"/>
            <a:ext cx="23749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 descr="32489056-westlichen-honigbiene-vor-weissem-hintergrund">
            <a:extLst>
              <a:ext uri="{FF2B5EF4-FFF2-40B4-BE49-F238E27FC236}">
                <a16:creationId xmlns:a16="http://schemas.microsoft.com/office/drawing/2014/main" id="{956C0368-088F-4D2F-A0A8-3FB7A8F1E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313" y="4457700"/>
            <a:ext cx="3600451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 descr="be9827482912">
            <a:extLst>
              <a:ext uri="{FF2B5EF4-FFF2-40B4-BE49-F238E27FC236}">
                <a16:creationId xmlns:a16="http://schemas.microsoft.com/office/drawing/2014/main" id="{60EAC2D0-A8EE-45A6-BBE1-65DE3A107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-6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33375"/>
            <a:ext cx="3017838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 descr="1">
            <a:extLst>
              <a:ext uri="{FF2B5EF4-FFF2-40B4-BE49-F238E27FC236}">
                <a16:creationId xmlns:a16="http://schemas.microsoft.com/office/drawing/2014/main" id="{CF4FC919-59E5-4279-B79C-337B7228E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41932">
            <a:off x="250825" y="2924175"/>
            <a:ext cx="3097213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 descr="gUE8aNn">
            <a:extLst>
              <a:ext uri="{FF2B5EF4-FFF2-40B4-BE49-F238E27FC236}">
                <a16:creationId xmlns:a16="http://schemas.microsoft.com/office/drawing/2014/main" id="{4A7115C0-30EE-48CF-A665-D7A3832B2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lum bright="-10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930467">
            <a:off x="597694" y="994569"/>
            <a:ext cx="2235200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22" descr="147">
            <a:extLst>
              <a:ext uri="{FF2B5EF4-FFF2-40B4-BE49-F238E27FC236}">
                <a16:creationId xmlns:a16="http://schemas.microsoft.com/office/drawing/2014/main" id="{39B165C3-C00E-4E76-8DBA-D6CEE576D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196975"/>
            <a:ext cx="267335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Text Box 25">
            <a:extLst>
              <a:ext uri="{FF2B5EF4-FFF2-40B4-BE49-F238E27FC236}">
                <a16:creationId xmlns:a16="http://schemas.microsoft.com/office/drawing/2014/main" id="{C885A130-5A23-4021-95E8-7D8434CEE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4460875"/>
            <a:ext cx="1476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/>
              <a:t>Паук </a:t>
            </a:r>
          </a:p>
          <a:p>
            <a:pPr algn="ctr" eaLnBrk="1" hangingPunct="1"/>
            <a:r>
              <a:rPr lang="ru-RU" altLang="ru-RU" sz="1600"/>
              <a:t>не насекомое</a:t>
            </a:r>
          </a:p>
        </p:txBody>
      </p:sp>
      <p:pic>
        <p:nvPicPr>
          <p:cNvPr id="2074" name="Picture 26" descr="spider_PNG38">
            <a:extLst>
              <a:ext uri="{FF2B5EF4-FFF2-40B4-BE49-F238E27FC236}">
                <a16:creationId xmlns:a16="http://schemas.microsoft.com/office/drawing/2014/main" id="{4EB3DD66-131F-4487-963A-D49CE89B4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lum bright="-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93905">
            <a:off x="2627313" y="3644900"/>
            <a:ext cx="338455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0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20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20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 tmFilter="0, 0; .2, .5; .8, .5; 1, 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500" autoRev="1" fill="hold"/>
                                        <p:tgtEl>
                                          <p:spTgt spid="20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tmFilter="0, 0; .2, .5; .8, .5; 1, 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0" autoRev="1" fill="hold"/>
                                        <p:tgtEl>
                                          <p:spTgt spid="20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tmFilter="0, 0; .2, .5; .8, .5; 1, 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500" autoRev="1" fill="hold"/>
                                        <p:tgtEl>
                                          <p:spTgt spid="20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44">
            <a:extLst>
              <a:ext uri="{FF2B5EF4-FFF2-40B4-BE49-F238E27FC236}">
                <a16:creationId xmlns:a16="http://schemas.microsoft.com/office/drawing/2014/main" id="{2A0287AD-3604-421D-B80A-F489909CD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045788">
            <a:off x="532606" y="1420020"/>
            <a:ext cx="1527175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8TEjna6dc">
            <a:extLst>
              <a:ext uri="{FF2B5EF4-FFF2-40B4-BE49-F238E27FC236}">
                <a16:creationId xmlns:a16="http://schemas.microsoft.com/office/drawing/2014/main" id="{54BFDDCB-01C4-466C-B0D0-AC20A57CF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37599">
            <a:off x="1426369" y="-94456"/>
            <a:ext cx="2030413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nasek27">
            <a:extLst>
              <a:ext uri="{FF2B5EF4-FFF2-40B4-BE49-F238E27FC236}">
                <a16:creationId xmlns:a16="http://schemas.microsoft.com/office/drawing/2014/main" id="{28C84FF0-D9AE-4C24-9BE5-75B40C46D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4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33117">
            <a:off x="2051050" y="1628775"/>
            <a:ext cx="272097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33">
            <a:extLst>
              <a:ext uri="{FF2B5EF4-FFF2-40B4-BE49-F238E27FC236}">
                <a16:creationId xmlns:a16="http://schemas.microsoft.com/office/drawing/2014/main" id="{F82D27BB-B42A-4164-80DF-0F54BB065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9310">
            <a:off x="261938" y="3860800"/>
            <a:ext cx="1912937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beetle3picture20092013">
            <a:extLst>
              <a:ext uri="{FF2B5EF4-FFF2-40B4-BE49-F238E27FC236}">
                <a16:creationId xmlns:a16="http://schemas.microsoft.com/office/drawing/2014/main" id="{BCFE6E43-5E99-4E39-8C74-01832B0A5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-10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4581525"/>
            <a:ext cx="30384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7" descr="Augosoma%20centaurus%20picture%20640_480">
            <a:extLst>
              <a:ext uri="{FF2B5EF4-FFF2-40B4-BE49-F238E27FC236}">
                <a16:creationId xmlns:a16="http://schemas.microsoft.com/office/drawing/2014/main" id="{0FE9A49B-D372-46D3-AAB6-F27532772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341438"/>
            <a:ext cx="3563937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WordArt 8">
            <a:extLst>
              <a:ext uri="{FF2B5EF4-FFF2-40B4-BE49-F238E27FC236}">
                <a16:creationId xmlns:a16="http://schemas.microsoft.com/office/drawing/2014/main" id="{88892D32-EF98-45BA-A242-7B8E854D5F8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140200" y="260350"/>
            <a:ext cx="460851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Какие разные жуки</a:t>
            </a:r>
          </a:p>
        </p:txBody>
      </p:sp>
      <p:pic>
        <p:nvPicPr>
          <p:cNvPr id="35849" name="Picture 9" descr="077_sad">
            <a:extLst>
              <a:ext uri="{FF2B5EF4-FFF2-40B4-BE49-F238E27FC236}">
                <a16:creationId xmlns:a16="http://schemas.microsoft.com/office/drawing/2014/main" id="{3D59E49B-CC7D-4E32-A13F-1590FE041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E5"/>
              </a:clrFrom>
              <a:clrTo>
                <a:srgbClr val="FFFF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752228">
            <a:off x="4356100" y="2565400"/>
            <a:ext cx="18716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0" descr="187_1_main">
            <a:extLst>
              <a:ext uri="{FF2B5EF4-FFF2-40B4-BE49-F238E27FC236}">
                <a16:creationId xmlns:a16="http://schemas.microsoft.com/office/drawing/2014/main" id="{FC917BD2-A157-4063-9C6D-9F5E0CC97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32257">
            <a:off x="6443663" y="3644900"/>
            <a:ext cx="2700337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6">
            <a:extLst>
              <a:ext uri="{FF2B5EF4-FFF2-40B4-BE49-F238E27FC236}">
                <a16:creationId xmlns:a16="http://schemas.microsoft.com/office/drawing/2014/main" id="{9BE2A293-4FFC-4F16-ACB6-1394C35D6A2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5181600" cy="625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Разрезная картинка</a:t>
            </a:r>
          </a:p>
        </p:txBody>
      </p:sp>
      <p:pic>
        <p:nvPicPr>
          <p:cNvPr id="39946" name="Picture 10" descr="mid_74725_8276">
            <a:extLst>
              <a:ext uri="{FF2B5EF4-FFF2-40B4-BE49-F238E27FC236}">
                <a16:creationId xmlns:a16="http://schemas.microsoft.com/office/drawing/2014/main" id="{08923BBA-D3E6-405A-A6B0-7448F1A86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8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052513"/>
            <a:ext cx="4357688" cy="28082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7" name="Picture 11" descr="mid_74725_8276">
            <a:extLst>
              <a:ext uri="{FF2B5EF4-FFF2-40B4-BE49-F238E27FC236}">
                <a16:creationId xmlns:a16="http://schemas.microsoft.com/office/drawing/2014/main" id="{E75DC420-571F-4429-943D-5307A1A1D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8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4248150" cy="28082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0" name="Picture 14" descr="mid_74725_8276">
            <a:extLst>
              <a:ext uri="{FF2B5EF4-FFF2-40B4-BE49-F238E27FC236}">
                <a16:creationId xmlns:a16="http://schemas.microsoft.com/office/drawing/2014/main" id="{62ABF2D5-A1C8-4137-9225-74D1A4BE1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lum bright="-8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4248150" cy="27368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1" name="Picture 15" descr="mid_74725_8276">
            <a:extLst>
              <a:ext uri="{FF2B5EF4-FFF2-40B4-BE49-F238E27FC236}">
                <a16:creationId xmlns:a16="http://schemas.microsoft.com/office/drawing/2014/main" id="{CEF1F0C9-08CF-4021-A04C-8F2BBBBB3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-8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860800"/>
            <a:ext cx="4286250" cy="27368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2" name="Picture 16" descr="mid_74725_8276">
            <a:extLst>
              <a:ext uri="{FF2B5EF4-FFF2-40B4-BE49-F238E27FC236}">
                <a16:creationId xmlns:a16="http://schemas.microsoft.com/office/drawing/2014/main" id="{C804B9FF-7C56-4BBF-B0DD-3A21324B8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lum bright="-8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8713787" cy="55133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7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1" dur="10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5">
            <a:extLst>
              <a:ext uri="{FF2B5EF4-FFF2-40B4-BE49-F238E27FC236}">
                <a16:creationId xmlns:a16="http://schemas.microsoft.com/office/drawing/2014/main" id="{E5F95B0B-1703-4143-93D0-673F99BA20D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451725" cy="593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Образы насекомых в сказках</a:t>
            </a:r>
          </a:p>
        </p:txBody>
      </p:sp>
      <p:pic>
        <p:nvPicPr>
          <p:cNvPr id="28679" name="Picture 7" descr="cokotuha-01">
            <a:extLst>
              <a:ext uri="{FF2B5EF4-FFF2-40B4-BE49-F238E27FC236}">
                <a16:creationId xmlns:a16="http://schemas.microsoft.com/office/drawing/2014/main" id="{F60AAB88-4CB4-4B94-A977-79957ED30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1800225" cy="147637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l_cfa545e3">
            <a:extLst>
              <a:ext uri="{FF2B5EF4-FFF2-40B4-BE49-F238E27FC236}">
                <a16:creationId xmlns:a16="http://schemas.microsoft.com/office/drawing/2014/main" id="{A03957F6-0BDB-41BA-83A0-F84E2973F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157788"/>
            <a:ext cx="1751013" cy="13144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3" name="Picture 11" descr="comigraemvskazkuskazkan41-3-1-s-307x512">
            <a:extLst>
              <a:ext uri="{FF2B5EF4-FFF2-40B4-BE49-F238E27FC236}">
                <a16:creationId xmlns:a16="http://schemas.microsoft.com/office/drawing/2014/main" id="{B41C0A6D-2B3A-4F0A-8428-4940A6042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196975"/>
            <a:ext cx="1511300" cy="12398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9" name="Picture 17" descr="muravyishka-hvastunishka">
            <a:extLst>
              <a:ext uri="{FF2B5EF4-FFF2-40B4-BE49-F238E27FC236}">
                <a16:creationId xmlns:a16="http://schemas.microsoft.com/office/drawing/2014/main" id="{D2EDB5AD-AEEF-47E6-87AB-14BD24E91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924175"/>
            <a:ext cx="1746250" cy="13970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91" name="Picture 19" descr="%D0%98%D1%80%D0%B8%D0%BD%D0%B0%20%D0%9F%D0%B5%D1%82%D0%B5%D0%BB%D0%B8%D0%BD%D0%B0%20%D0%A1%D1%82%D1%80%D0%B5%D0%BA%D0%BE%D0%B7%D0%B0%20%D0%B8%20%D0%BC%D1%83%D1%80%D0%B0%D0%B2%D0%B5%D0%B9">
            <a:extLst>
              <a:ext uri="{FF2B5EF4-FFF2-40B4-BE49-F238E27FC236}">
                <a16:creationId xmlns:a16="http://schemas.microsoft.com/office/drawing/2014/main" id="{9E0DE9DC-003A-457A-AAD9-DC3D5E3D8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lum bright="-10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852738"/>
            <a:ext cx="1993900" cy="22320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0" name="Rectangle 22">
            <a:extLst>
              <a:ext uri="{FF2B5EF4-FFF2-40B4-BE49-F238E27FC236}">
                <a16:creationId xmlns:a16="http://schemas.microsoft.com/office/drawing/2014/main" id="{3DD070DE-9E9D-4384-8809-BA3FA5B85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908050"/>
            <a:ext cx="4681537" cy="17780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Наверное, нет такого ребенка, который хоть раз с интересом не рассматривал бы божьих коровок, муравьев или водомерок. С каких же произведений обычно начинают знакомство с этим замечательным миром?</a:t>
            </a:r>
            <a:r>
              <a:rPr lang="ru-RU" altLang="ru-RU"/>
              <a:t> </a:t>
            </a:r>
          </a:p>
        </p:txBody>
      </p:sp>
      <p:pic>
        <p:nvPicPr>
          <p:cNvPr id="28696" name="Picture 24" descr="Maya-the-Bee-18">
            <a:extLst>
              <a:ext uri="{FF2B5EF4-FFF2-40B4-BE49-F238E27FC236}">
                <a16:creationId xmlns:a16="http://schemas.microsoft.com/office/drawing/2014/main" id="{B3A57C81-81FA-49C5-9282-3B36255EF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4751388"/>
            <a:ext cx="2085975" cy="16256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98" name="Picture 26" descr="1404743200_7777777777777777777">
            <a:extLst>
              <a:ext uri="{FF2B5EF4-FFF2-40B4-BE49-F238E27FC236}">
                <a16:creationId xmlns:a16="http://schemas.microsoft.com/office/drawing/2014/main" id="{6F6C27D5-9B92-469C-9744-1E6162255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25" y="2708275"/>
            <a:ext cx="1779588" cy="20891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702" name="Picture 30" descr="muha-cokotuha_2">
            <a:extLst>
              <a:ext uri="{FF2B5EF4-FFF2-40B4-BE49-F238E27FC236}">
                <a16:creationId xmlns:a16="http://schemas.microsoft.com/office/drawing/2014/main" id="{A1A9E3FB-B60E-4DE6-9F03-7B355AAA2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lum bright="-4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852738"/>
            <a:ext cx="1706562" cy="201771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704" name="Picture 32" descr="d31">
            <a:extLst>
              <a:ext uri="{FF2B5EF4-FFF2-40B4-BE49-F238E27FC236}">
                <a16:creationId xmlns:a16="http://schemas.microsoft.com/office/drawing/2014/main" id="{4535656B-A536-495B-B1C9-694849022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lum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5229225"/>
            <a:ext cx="1763712" cy="13223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706" name="Picture 34" descr="tmp87F-1">
            <a:extLst>
              <a:ext uri="{FF2B5EF4-FFF2-40B4-BE49-F238E27FC236}">
                <a16:creationId xmlns:a16="http://schemas.microsoft.com/office/drawing/2014/main" id="{22D099CC-6432-498C-8D75-A6D70F67C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lum bright="-8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965700"/>
            <a:ext cx="1654175" cy="16319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1370DBCE-A1FB-47F5-AEF2-2DE357D4C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170021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CD52754-FBD7-4E57-B939-48256A623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11255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A884EFD2-1812-4D67-A343-C8541D607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27647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i="0"/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3DBB33AB-F0EF-46E0-A260-F47DE1D9B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8527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F2CE0FDD-DFC7-45E1-AD53-7E264A52B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429000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E32BD6C7-6A6A-428A-81FC-AE4087429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400526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4" name="Rectangle 8">
            <a:extLst>
              <a:ext uri="{FF2B5EF4-FFF2-40B4-BE49-F238E27FC236}">
                <a16:creationId xmlns:a16="http://schemas.microsoft.com/office/drawing/2014/main" id="{7183CF7A-C6ED-4266-B865-904407FA1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458152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5" name="Rectangle 9">
            <a:extLst>
              <a:ext uri="{FF2B5EF4-FFF2-40B4-BE49-F238E27FC236}">
                <a16:creationId xmlns:a16="http://schemas.microsoft.com/office/drawing/2014/main" id="{C839F27B-1720-4ED9-8242-E03E86CEF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5157788"/>
            <a:ext cx="554037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6" name="Rectangle 10">
            <a:extLst>
              <a:ext uri="{FF2B5EF4-FFF2-40B4-BE49-F238E27FC236}">
                <a16:creationId xmlns:a16="http://schemas.microsoft.com/office/drawing/2014/main" id="{BEA7E460-D998-4E55-8459-9D8063184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5734050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7" name="Rectangle 11">
            <a:extLst>
              <a:ext uri="{FF2B5EF4-FFF2-40B4-BE49-F238E27FC236}">
                <a16:creationId xmlns:a16="http://schemas.microsoft.com/office/drawing/2014/main" id="{7E403EC9-041C-44D9-AED4-D0660C7DB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1125538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8" name="Rectangle 12">
            <a:extLst>
              <a:ext uri="{FF2B5EF4-FFF2-40B4-BE49-F238E27FC236}">
                <a16:creationId xmlns:a16="http://schemas.microsoft.com/office/drawing/2014/main" id="{A4D7C0AA-847A-45CF-960D-570945AD6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11255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9" name="Rectangle 13">
            <a:extLst>
              <a:ext uri="{FF2B5EF4-FFF2-40B4-BE49-F238E27FC236}">
                <a16:creationId xmlns:a16="http://schemas.microsoft.com/office/drawing/2014/main" id="{42364BFE-D6DF-4AE1-A0BB-09C1EBDA3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1255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70" name="Rectangle 14">
            <a:extLst>
              <a:ext uri="{FF2B5EF4-FFF2-40B4-BE49-F238E27FC236}">
                <a16:creationId xmlns:a16="http://schemas.microsoft.com/office/drawing/2014/main" id="{5EDF8F30-2351-46B5-9B95-C5752C28F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125538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71" name="Rectangle 15">
            <a:extLst>
              <a:ext uri="{FF2B5EF4-FFF2-40B4-BE49-F238E27FC236}">
                <a16:creationId xmlns:a16="http://schemas.microsoft.com/office/drawing/2014/main" id="{F80B80FF-08AF-427F-B07C-D46FFD39A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1255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72" name="Rectangle 16">
            <a:extLst>
              <a:ext uri="{FF2B5EF4-FFF2-40B4-BE49-F238E27FC236}">
                <a16:creationId xmlns:a16="http://schemas.microsoft.com/office/drawing/2014/main" id="{CC9E602F-DB2A-42A2-A094-0BA2F9F1A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1255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6000" b="1" i="0"/>
          </a:p>
        </p:txBody>
      </p:sp>
      <p:sp>
        <p:nvSpPr>
          <p:cNvPr id="15377" name="Rectangle 17">
            <a:extLst>
              <a:ext uri="{FF2B5EF4-FFF2-40B4-BE49-F238E27FC236}">
                <a16:creationId xmlns:a16="http://schemas.microsoft.com/office/drawing/2014/main" id="{0C74C943-FA4E-4651-817E-2DC79913C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1700213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0"/>
              <a:t>Х</a:t>
            </a:r>
          </a:p>
        </p:txBody>
      </p:sp>
      <p:sp>
        <p:nvSpPr>
          <p:cNvPr id="15378" name="Rectangle 18">
            <a:extLst>
              <a:ext uri="{FF2B5EF4-FFF2-40B4-BE49-F238E27FC236}">
                <a16:creationId xmlns:a16="http://schemas.microsoft.com/office/drawing/2014/main" id="{A5E9B7C8-BB26-452E-B586-5FB7DFFA1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170021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0"/>
              <a:t>У</a:t>
            </a:r>
          </a:p>
        </p:txBody>
      </p:sp>
      <p:sp>
        <p:nvSpPr>
          <p:cNvPr id="15379" name="Rectangle 19">
            <a:extLst>
              <a:ext uri="{FF2B5EF4-FFF2-40B4-BE49-F238E27FC236}">
                <a16:creationId xmlns:a16="http://schemas.microsoft.com/office/drawing/2014/main" id="{3032426D-869C-4440-BB6C-E3C6046BF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70021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0"/>
              <a:t>М</a:t>
            </a:r>
          </a:p>
        </p:txBody>
      </p:sp>
      <p:sp>
        <p:nvSpPr>
          <p:cNvPr id="19476" name="Rectangle 20">
            <a:extLst>
              <a:ext uri="{FF2B5EF4-FFF2-40B4-BE49-F238E27FC236}">
                <a16:creationId xmlns:a16="http://schemas.microsoft.com/office/drawing/2014/main" id="{347911DA-3838-4B6C-9F0B-806B62B04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27647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i="0"/>
          </a:p>
        </p:txBody>
      </p:sp>
      <p:sp>
        <p:nvSpPr>
          <p:cNvPr id="19477" name="Rectangle 21">
            <a:extLst>
              <a:ext uri="{FF2B5EF4-FFF2-40B4-BE49-F238E27FC236}">
                <a16:creationId xmlns:a16="http://schemas.microsoft.com/office/drawing/2014/main" id="{214C8062-82AB-4076-A34B-21E439470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27647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i="0"/>
          </a:p>
        </p:txBody>
      </p:sp>
      <p:sp>
        <p:nvSpPr>
          <p:cNvPr id="19478" name="Rectangle 22">
            <a:extLst>
              <a:ext uri="{FF2B5EF4-FFF2-40B4-BE49-F238E27FC236}">
                <a16:creationId xmlns:a16="http://schemas.microsoft.com/office/drawing/2014/main" id="{5C03F7E9-1705-4362-A6E8-B659B2DE9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27647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79" name="Rectangle 23">
            <a:extLst>
              <a:ext uri="{FF2B5EF4-FFF2-40B4-BE49-F238E27FC236}">
                <a16:creationId xmlns:a16="http://schemas.microsoft.com/office/drawing/2014/main" id="{8CF4ED85-E738-400C-BECC-E262BEDB0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227647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0" name="Rectangle 24">
            <a:extLst>
              <a:ext uri="{FF2B5EF4-FFF2-40B4-BE49-F238E27FC236}">
                <a16:creationId xmlns:a16="http://schemas.microsoft.com/office/drawing/2014/main" id="{12FE28F5-4BF1-4C9C-A05F-0510DAC2A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227647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1" name="Rectangle 25">
            <a:extLst>
              <a:ext uri="{FF2B5EF4-FFF2-40B4-BE49-F238E27FC236}">
                <a16:creationId xmlns:a16="http://schemas.microsoft.com/office/drawing/2014/main" id="{3424B7E9-FDED-4202-B2F2-94B3DB82B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227647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2" name="Rectangle 26">
            <a:extLst>
              <a:ext uri="{FF2B5EF4-FFF2-40B4-BE49-F238E27FC236}">
                <a16:creationId xmlns:a16="http://schemas.microsoft.com/office/drawing/2014/main" id="{2560C5E7-6C33-443D-84B7-F167D59C6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7647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3" name="Rectangle 27">
            <a:extLst>
              <a:ext uri="{FF2B5EF4-FFF2-40B4-BE49-F238E27FC236}">
                <a16:creationId xmlns:a16="http://schemas.microsoft.com/office/drawing/2014/main" id="{7F02C408-292F-4796-B7B8-7A0F8053E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2852738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i="0"/>
          </a:p>
        </p:txBody>
      </p:sp>
      <p:sp>
        <p:nvSpPr>
          <p:cNvPr id="15388" name="Rectangle 28">
            <a:extLst>
              <a:ext uri="{FF2B5EF4-FFF2-40B4-BE49-F238E27FC236}">
                <a16:creationId xmlns:a16="http://schemas.microsoft.com/office/drawing/2014/main" id="{CAD911F0-F234-464E-9F1E-423DB6F1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8527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0"/>
              <a:t>П</a:t>
            </a:r>
          </a:p>
        </p:txBody>
      </p:sp>
      <p:sp>
        <p:nvSpPr>
          <p:cNvPr id="19485" name="Rectangle 29">
            <a:extLst>
              <a:ext uri="{FF2B5EF4-FFF2-40B4-BE49-F238E27FC236}">
                <a16:creationId xmlns:a16="http://schemas.microsoft.com/office/drawing/2014/main" id="{62737060-693D-48E9-8819-A210B8C3E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852738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6" name="Rectangle 30">
            <a:extLst>
              <a:ext uri="{FF2B5EF4-FFF2-40B4-BE49-F238E27FC236}">
                <a16:creationId xmlns:a16="http://schemas.microsoft.com/office/drawing/2014/main" id="{8921B315-080E-4D5F-B19B-69799F4566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2852738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7" name="Rectangle 31">
            <a:extLst>
              <a:ext uri="{FF2B5EF4-FFF2-40B4-BE49-F238E27FC236}">
                <a16:creationId xmlns:a16="http://schemas.microsoft.com/office/drawing/2014/main" id="{4B6A43A6-F49B-448A-B545-FF559103D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734050"/>
            <a:ext cx="55403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8" name="Rectangle 32">
            <a:extLst>
              <a:ext uri="{FF2B5EF4-FFF2-40B4-BE49-F238E27FC236}">
                <a16:creationId xmlns:a16="http://schemas.microsoft.com/office/drawing/2014/main" id="{1A5AD349-6CB5-41B4-964B-2234C46F3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4005263"/>
            <a:ext cx="576262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89" name="Rectangle 33">
            <a:extLst>
              <a:ext uri="{FF2B5EF4-FFF2-40B4-BE49-F238E27FC236}">
                <a16:creationId xmlns:a16="http://schemas.microsoft.com/office/drawing/2014/main" id="{558ED3D2-6D76-454A-B950-3D53F0C41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005263"/>
            <a:ext cx="55403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0" name="Rectangle 34">
            <a:extLst>
              <a:ext uri="{FF2B5EF4-FFF2-40B4-BE49-F238E27FC236}">
                <a16:creationId xmlns:a16="http://schemas.microsoft.com/office/drawing/2014/main" id="{E2689C33-9569-4AD0-8D23-9FB4118E0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3429000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1" name="Rectangle 35">
            <a:extLst>
              <a:ext uri="{FF2B5EF4-FFF2-40B4-BE49-F238E27FC236}">
                <a16:creationId xmlns:a16="http://schemas.microsoft.com/office/drawing/2014/main" id="{5E309542-7D82-40D8-B074-3C0EF0602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429000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2" name="Rectangle 36">
            <a:extLst>
              <a:ext uri="{FF2B5EF4-FFF2-40B4-BE49-F238E27FC236}">
                <a16:creationId xmlns:a16="http://schemas.microsoft.com/office/drawing/2014/main" id="{377B787F-8BEB-4653-8883-4D7429897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4005263"/>
            <a:ext cx="576263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3" name="Rectangle 37">
            <a:extLst>
              <a:ext uri="{FF2B5EF4-FFF2-40B4-BE49-F238E27FC236}">
                <a16:creationId xmlns:a16="http://schemas.microsoft.com/office/drawing/2014/main" id="{80810919-AD53-442D-AFA8-DDA60181C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05263"/>
            <a:ext cx="554038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4" name="Rectangle 38">
            <a:extLst>
              <a:ext uri="{FF2B5EF4-FFF2-40B4-BE49-F238E27FC236}">
                <a16:creationId xmlns:a16="http://schemas.microsoft.com/office/drawing/2014/main" id="{60B3A21B-5A48-40D4-98AB-ABF26F0F0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400526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5" name="Rectangle 39">
            <a:extLst>
              <a:ext uri="{FF2B5EF4-FFF2-40B4-BE49-F238E27FC236}">
                <a16:creationId xmlns:a16="http://schemas.microsoft.com/office/drawing/2014/main" id="{D7490F81-97BE-4013-83B1-A9F4E7DE5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4005263"/>
            <a:ext cx="554037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6" name="Rectangle 40">
            <a:extLst>
              <a:ext uri="{FF2B5EF4-FFF2-40B4-BE49-F238E27FC236}">
                <a16:creationId xmlns:a16="http://schemas.microsoft.com/office/drawing/2014/main" id="{00B0FF7E-B67E-4A44-AA00-FEF6AB274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58152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7" name="Rectangle 41">
            <a:extLst>
              <a:ext uri="{FF2B5EF4-FFF2-40B4-BE49-F238E27FC236}">
                <a16:creationId xmlns:a16="http://schemas.microsoft.com/office/drawing/2014/main" id="{7865D4B1-131C-40FC-B2A4-BD8211C82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4581525"/>
            <a:ext cx="554037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8" name="Rectangle 42">
            <a:extLst>
              <a:ext uri="{FF2B5EF4-FFF2-40B4-BE49-F238E27FC236}">
                <a16:creationId xmlns:a16="http://schemas.microsoft.com/office/drawing/2014/main" id="{5B9A2E66-E74D-4771-B691-235EC0AD3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4581525"/>
            <a:ext cx="554037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99" name="Rectangle 43">
            <a:extLst>
              <a:ext uri="{FF2B5EF4-FFF2-40B4-BE49-F238E27FC236}">
                <a16:creationId xmlns:a16="http://schemas.microsoft.com/office/drawing/2014/main" id="{89297BD8-68F8-45C4-AD01-7D9700227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581525"/>
            <a:ext cx="554038" cy="554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0" name="Rectangle 44">
            <a:extLst>
              <a:ext uri="{FF2B5EF4-FFF2-40B4-BE49-F238E27FC236}">
                <a16:creationId xmlns:a16="http://schemas.microsoft.com/office/drawing/2014/main" id="{D15C0885-9D7E-4E6A-A424-CA5D298C6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157788"/>
            <a:ext cx="55403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1" name="Rectangle 45">
            <a:extLst>
              <a:ext uri="{FF2B5EF4-FFF2-40B4-BE49-F238E27FC236}">
                <a16:creationId xmlns:a16="http://schemas.microsoft.com/office/drawing/2014/main" id="{0D4DF96F-C872-4E15-9CB1-0DCAC5054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5157788"/>
            <a:ext cx="554037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2" name="Rectangle 46">
            <a:extLst>
              <a:ext uri="{FF2B5EF4-FFF2-40B4-BE49-F238E27FC236}">
                <a16:creationId xmlns:a16="http://schemas.microsoft.com/office/drawing/2014/main" id="{634DF2A3-D46B-4813-898D-4C70CFC56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157788"/>
            <a:ext cx="554037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3" name="Rectangle 47">
            <a:extLst>
              <a:ext uri="{FF2B5EF4-FFF2-40B4-BE49-F238E27FC236}">
                <a16:creationId xmlns:a16="http://schemas.microsoft.com/office/drawing/2014/main" id="{09F15F89-11E4-4E8F-9A3B-349C83CA7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5157788"/>
            <a:ext cx="55403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4" name="Rectangle 48">
            <a:extLst>
              <a:ext uri="{FF2B5EF4-FFF2-40B4-BE49-F238E27FC236}">
                <a16:creationId xmlns:a16="http://schemas.microsoft.com/office/drawing/2014/main" id="{1624E4C4-C328-4895-89F3-22BA82604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157788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5" name="Rectangle 49">
            <a:extLst>
              <a:ext uri="{FF2B5EF4-FFF2-40B4-BE49-F238E27FC236}">
                <a16:creationId xmlns:a16="http://schemas.microsoft.com/office/drawing/2014/main" id="{8AC18A1B-2DB0-4F65-925D-8DF26E4C5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157788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06" name="Rectangle 50">
            <a:extLst>
              <a:ext uri="{FF2B5EF4-FFF2-40B4-BE49-F238E27FC236}">
                <a16:creationId xmlns:a16="http://schemas.microsoft.com/office/drawing/2014/main" id="{4E63D6D8-4655-427A-B8CE-61A97F046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5157788"/>
            <a:ext cx="554038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411" name="Text Box 51">
            <a:extLst>
              <a:ext uri="{FF2B5EF4-FFF2-40B4-BE49-F238E27FC236}">
                <a16:creationId xmlns:a16="http://schemas.microsoft.com/office/drawing/2014/main" id="{E04EF66B-CD9F-45F7-9540-829483F63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981075"/>
            <a:ext cx="53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i="0"/>
              <a:t>Т</a:t>
            </a:r>
          </a:p>
        </p:txBody>
      </p:sp>
      <p:sp>
        <p:nvSpPr>
          <p:cNvPr id="15412" name="Text Box 52">
            <a:extLst>
              <a:ext uri="{FF2B5EF4-FFF2-40B4-BE49-F238E27FC236}">
                <a16:creationId xmlns:a16="http://schemas.microsoft.com/office/drawing/2014/main" id="{C3CBA560-28B3-4C15-9C87-B4B47399E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103187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13" name="Text Box 53">
            <a:extLst>
              <a:ext uri="{FF2B5EF4-FFF2-40B4-BE49-F238E27FC236}">
                <a16:creationId xmlns:a16="http://schemas.microsoft.com/office/drawing/2014/main" id="{78BE891A-81A7-45AC-AF10-C46A072CC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1031875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Р</a:t>
            </a:r>
          </a:p>
        </p:txBody>
      </p:sp>
      <p:sp>
        <p:nvSpPr>
          <p:cNvPr id="15414" name="Text Box 54">
            <a:extLst>
              <a:ext uri="{FF2B5EF4-FFF2-40B4-BE49-F238E27FC236}">
                <a16:creationId xmlns:a16="http://schemas.microsoft.com/office/drawing/2014/main" id="{2EF8BBAB-63EC-4B55-9F6A-3D20D9F5B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103187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15" name="Text Box 55">
            <a:extLst>
              <a:ext uri="{FF2B5EF4-FFF2-40B4-BE49-F238E27FC236}">
                <a16:creationId xmlns:a16="http://schemas.microsoft.com/office/drawing/2014/main" id="{D5084424-5823-477F-BC88-7826848B9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1052513"/>
            <a:ext cx="509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К</a:t>
            </a:r>
          </a:p>
        </p:txBody>
      </p:sp>
      <p:sp>
        <p:nvSpPr>
          <p:cNvPr id="15416" name="Text Box 56">
            <a:extLst>
              <a:ext uri="{FF2B5EF4-FFF2-40B4-BE49-F238E27FC236}">
                <a16:creationId xmlns:a16="http://schemas.microsoft.com/office/drawing/2014/main" id="{744FE761-E8B7-41A4-8E77-DE096B171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981075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17" name="Text Box 57">
            <a:extLst>
              <a:ext uri="{FF2B5EF4-FFF2-40B4-BE49-F238E27FC236}">
                <a16:creationId xmlns:a16="http://schemas.microsoft.com/office/drawing/2014/main" id="{515D0BF4-B3E7-4959-8CA5-9707644CB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981075"/>
            <a:ext cx="587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19514" name="AutoShape 58">
            <a:extLst>
              <a:ext uri="{FF2B5EF4-FFF2-40B4-BE49-F238E27FC236}">
                <a16:creationId xmlns:a16="http://schemas.microsoft.com/office/drawing/2014/main" id="{415E4929-30B2-462E-9618-085ADFE352BE}"/>
              </a:ext>
            </a:extLst>
          </p:cNvPr>
          <p:cNvSpPr>
            <a:spLocks noChangeArrowheads="1"/>
          </p:cNvSpPr>
          <p:nvPr/>
        </p:nvSpPr>
        <p:spPr bwMode="auto">
          <a:xfrm rot="272655">
            <a:off x="4421188" y="250825"/>
            <a:ext cx="4525962" cy="1304925"/>
          </a:xfrm>
          <a:prstGeom prst="cloudCallout">
            <a:avLst>
              <a:gd name="adj1" fmla="val 15259"/>
              <a:gd name="adj2" fmla="val 79819"/>
            </a:avLst>
          </a:prstGeom>
          <a:solidFill>
            <a:srgbClr val="0000FF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i="0"/>
          </a:p>
        </p:txBody>
      </p:sp>
      <p:sp>
        <p:nvSpPr>
          <p:cNvPr id="15419" name="Text Box 59">
            <a:extLst>
              <a:ext uri="{FF2B5EF4-FFF2-40B4-BE49-F238E27FC236}">
                <a16:creationId xmlns:a16="http://schemas.microsoft.com/office/drawing/2014/main" id="{7A14B56A-37A4-4B30-9B9E-ADC988CF1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549275"/>
            <a:ext cx="26654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</a:rPr>
              <a:t>Рыжий, да не конь,</a:t>
            </a:r>
            <a:br>
              <a:rPr lang="ru-RU" altLang="ru-RU" sz="1600" b="1" i="0">
                <a:solidFill>
                  <a:schemeClr val="bg1"/>
                </a:solidFill>
              </a:rPr>
            </a:br>
            <a:r>
              <a:rPr lang="ru-RU" altLang="ru-RU" sz="1600" b="1" i="0">
                <a:solidFill>
                  <a:schemeClr val="bg1"/>
                </a:solidFill>
              </a:rPr>
              <a:t>Рогат, да не баран.</a:t>
            </a:r>
          </a:p>
        </p:txBody>
      </p:sp>
      <p:sp>
        <p:nvSpPr>
          <p:cNvPr id="15420" name="Text Box 60">
            <a:extLst>
              <a:ext uri="{FF2B5EF4-FFF2-40B4-BE49-F238E27FC236}">
                <a16:creationId xmlns:a16="http://schemas.microsoft.com/office/drawing/2014/main" id="{237A29C6-A5AB-4A99-B9AA-93A4DFA3C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49275"/>
            <a:ext cx="39862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</a:rPr>
              <a:t>Ходит ходок через потолок,</a:t>
            </a:r>
            <a:br>
              <a:rPr lang="ru-RU" altLang="ru-RU" sz="1600" b="1" i="0">
                <a:solidFill>
                  <a:schemeClr val="bg1"/>
                </a:solidFill>
              </a:rPr>
            </a:br>
            <a:r>
              <a:rPr lang="ru-RU" altLang="ru-RU" sz="1600" b="1" i="0">
                <a:solidFill>
                  <a:schemeClr val="bg1"/>
                </a:solidFill>
              </a:rPr>
              <a:t>Всем надоедает, здоровью угрожает.</a:t>
            </a:r>
          </a:p>
        </p:txBody>
      </p:sp>
      <p:sp>
        <p:nvSpPr>
          <p:cNvPr id="15421" name="Text Box 61">
            <a:extLst>
              <a:ext uri="{FF2B5EF4-FFF2-40B4-BE49-F238E27FC236}">
                <a16:creationId xmlns:a16="http://schemas.microsoft.com/office/drawing/2014/main" id="{E4196117-6B91-4DAD-BF54-532CDEE7A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2133600"/>
            <a:ext cx="4873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Г</a:t>
            </a:r>
          </a:p>
        </p:txBody>
      </p:sp>
      <p:sp>
        <p:nvSpPr>
          <p:cNvPr id="15422" name="Text Box 62">
            <a:extLst>
              <a:ext uri="{FF2B5EF4-FFF2-40B4-BE49-F238E27FC236}">
                <a16:creationId xmlns:a16="http://schemas.microsoft.com/office/drawing/2014/main" id="{F2C87CEC-1538-49CC-B045-D5E4DA886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2133600"/>
            <a:ext cx="539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У</a:t>
            </a:r>
          </a:p>
        </p:txBody>
      </p:sp>
      <p:sp>
        <p:nvSpPr>
          <p:cNvPr id="15423" name="Text Box 63">
            <a:extLst>
              <a:ext uri="{FF2B5EF4-FFF2-40B4-BE49-F238E27FC236}">
                <a16:creationId xmlns:a16="http://schemas.microsoft.com/office/drawing/2014/main" id="{FB15023A-F57D-45FF-A17F-86A43A5E8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2205038"/>
            <a:ext cx="587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С</a:t>
            </a:r>
          </a:p>
        </p:txBody>
      </p:sp>
      <p:sp>
        <p:nvSpPr>
          <p:cNvPr id="15424" name="Text Box 64">
            <a:extLst>
              <a:ext uri="{FF2B5EF4-FFF2-40B4-BE49-F238E27FC236}">
                <a16:creationId xmlns:a16="http://schemas.microsoft.com/office/drawing/2014/main" id="{342050F9-C289-402D-ACCE-F8EF893A7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133600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Е</a:t>
            </a:r>
          </a:p>
        </p:txBody>
      </p:sp>
      <p:sp>
        <p:nvSpPr>
          <p:cNvPr id="15425" name="Text Box 65">
            <a:extLst>
              <a:ext uri="{FF2B5EF4-FFF2-40B4-BE49-F238E27FC236}">
                <a16:creationId xmlns:a16="http://schemas.microsoft.com/office/drawing/2014/main" id="{6A77A0AD-7E91-4DB4-84B1-5CF1BA7D7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2133600"/>
            <a:ext cx="587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Н</a:t>
            </a:r>
          </a:p>
        </p:txBody>
      </p:sp>
      <p:sp>
        <p:nvSpPr>
          <p:cNvPr id="15426" name="Text Box 66">
            <a:extLst>
              <a:ext uri="{FF2B5EF4-FFF2-40B4-BE49-F238E27FC236}">
                <a16:creationId xmlns:a16="http://schemas.microsoft.com/office/drawing/2014/main" id="{173EBEFF-9CBA-4214-8F50-1BBD4F083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2133600"/>
            <a:ext cx="596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Ц</a:t>
            </a:r>
          </a:p>
        </p:txBody>
      </p:sp>
      <p:sp>
        <p:nvSpPr>
          <p:cNvPr id="15427" name="Text Box 67">
            <a:extLst>
              <a:ext uri="{FF2B5EF4-FFF2-40B4-BE49-F238E27FC236}">
                <a16:creationId xmlns:a16="http://schemas.microsoft.com/office/drawing/2014/main" id="{9D08DB7D-613A-4908-8DB2-25C3F9DCC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2133600"/>
            <a:ext cx="585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И</a:t>
            </a:r>
          </a:p>
        </p:txBody>
      </p:sp>
      <p:sp>
        <p:nvSpPr>
          <p:cNvPr id="15428" name="Text Box 68">
            <a:extLst>
              <a:ext uri="{FF2B5EF4-FFF2-40B4-BE49-F238E27FC236}">
                <a16:creationId xmlns:a16="http://schemas.microsoft.com/office/drawing/2014/main" id="{1871BAA7-07CD-42DE-9D1A-2FF85DB0D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2133600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33" name="Rectangle 73">
            <a:extLst>
              <a:ext uri="{FF2B5EF4-FFF2-40B4-BE49-F238E27FC236}">
                <a16:creationId xmlns:a16="http://schemas.microsoft.com/office/drawing/2014/main" id="{2DD16DEB-A7E1-400E-8FF9-F357EB047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692150"/>
            <a:ext cx="30067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Прополз мохнатый червячок,</a:t>
            </a:r>
          </a:p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И весь в дырочках листок</a:t>
            </a:r>
          </a:p>
        </p:txBody>
      </p:sp>
      <p:sp>
        <p:nvSpPr>
          <p:cNvPr id="15434" name="AutoShape 74">
            <a:extLst>
              <a:ext uri="{FF2B5EF4-FFF2-40B4-BE49-F238E27FC236}">
                <a16:creationId xmlns:a16="http://schemas.microsoft.com/office/drawing/2014/main" id="{B36AD182-23EF-4EA8-9DFF-442E0F7C6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1773238"/>
            <a:ext cx="431800" cy="503237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2</a:t>
            </a:r>
          </a:p>
        </p:txBody>
      </p:sp>
      <p:sp>
        <p:nvSpPr>
          <p:cNvPr id="15435" name="AutoShape 75">
            <a:extLst>
              <a:ext uri="{FF2B5EF4-FFF2-40B4-BE49-F238E27FC236}">
                <a16:creationId xmlns:a16="http://schemas.microsoft.com/office/drawing/2014/main" id="{7BF08487-EEDA-4991-A5AB-3BA5A48D2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5538"/>
            <a:ext cx="468313" cy="503237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1</a:t>
            </a:r>
          </a:p>
        </p:txBody>
      </p:sp>
      <p:sp>
        <p:nvSpPr>
          <p:cNvPr id="15436" name="AutoShape 76">
            <a:extLst>
              <a:ext uri="{FF2B5EF4-FFF2-40B4-BE49-F238E27FC236}">
                <a16:creationId xmlns:a16="http://schemas.microsoft.com/office/drawing/2014/main" id="{26E17111-2B6D-4E38-B398-770B40E67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2276475"/>
            <a:ext cx="431800" cy="504825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3</a:t>
            </a:r>
          </a:p>
        </p:txBody>
      </p:sp>
      <p:sp>
        <p:nvSpPr>
          <p:cNvPr id="15437" name="AutoShape 77">
            <a:extLst>
              <a:ext uri="{FF2B5EF4-FFF2-40B4-BE49-F238E27FC236}">
                <a16:creationId xmlns:a16="http://schemas.microsoft.com/office/drawing/2014/main" id="{8D1270CD-1D79-439C-A1A4-1DA6A4623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4652963"/>
            <a:ext cx="479425" cy="431800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7</a:t>
            </a:r>
          </a:p>
        </p:txBody>
      </p:sp>
      <p:sp>
        <p:nvSpPr>
          <p:cNvPr id="15438" name="AutoShape 78">
            <a:extLst>
              <a:ext uri="{FF2B5EF4-FFF2-40B4-BE49-F238E27FC236}">
                <a16:creationId xmlns:a16="http://schemas.microsoft.com/office/drawing/2014/main" id="{92E928F6-0E01-484F-9144-EB42B6CDA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429000"/>
            <a:ext cx="481013" cy="503238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5</a:t>
            </a:r>
          </a:p>
        </p:txBody>
      </p:sp>
      <p:sp>
        <p:nvSpPr>
          <p:cNvPr id="15439" name="AutoShape 79">
            <a:extLst>
              <a:ext uri="{FF2B5EF4-FFF2-40B4-BE49-F238E27FC236}">
                <a16:creationId xmlns:a16="http://schemas.microsoft.com/office/drawing/2014/main" id="{955D5A4E-9FC2-4891-A48F-D1007664B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2852738"/>
            <a:ext cx="433388" cy="504825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4</a:t>
            </a:r>
          </a:p>
        </p:txBody>
      </p:sp>
      <p:sp>
        <p:nvSpPr>
          <p:cNvPr id="15440" name="AutoShape 80">
            <a:extLst>
              <a:ext uri="{FF2B5EF4-FFF2-40B4-BE49-F238E27FC236}">
                <a16:creationId xmlns:a16="http://schemas.microsoft.com/office/drawing/2014/main" id="{D10D62F5-FAE7-4D77-8BA5-235CFD591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805488"/>
            <a:ext cx="433387" cy="431800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9</a:t>
            </a:r>
          </a:p>
        </p:txBody>
      </p:sp>
      <p:sp>
        <p:nvSpPr>
          <p:cNvPr id="15441" name="AutoShape 81">
            <a:extLst>
              <a:ext uri="{FF2B5EF4-FFF2-40B4-BE49-F238E27FC236}">
                <a16:creationId xmlns:a16="http://schemas.microsoft.com/office/drawing/2014/main" id="{13B9F316-7961-4FC7-BEA3-FA6649F4C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157788"/>
            <a:ext cx="431800" cy="431800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8</a:t>
            </a:r>
          </a:p>
        </p:txBody>
      </p:sp>
      <p:sp>
        <p:nvSpPr>
          <p:cNvPr id="15442" name="AutoShape 82">
            <a:extLst>
              <a:ext uri="{FF2B5EF4-FFF2-40B4-BE49-F238E27FC236}">
                <a16:creationId xmlns:a16="http://schemas.microsoft.com/office/drawing/2014/main" id="{9178D6E5-F8BF-4869-A711-EBF23F6A0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4076700"/>
            <a:ext cx="409575" cy="431800"/>
          </a:xfrm>
          <a:prstGeom prst="star32">
            <a:avLst>
              <a:gd name="adj" fmla="val 37500"/>
            </a:avLst>
          </a:prstGeom>
          <a:solidFill>
            <a:srgbClr val="00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i="0"/>
              <a:t>6</a:t>
            </a:r>
          </a:p>
        </p:txBody>
      </p:sp>
      <p:sp>
        <p:nvSpPr>
          <p:cNvPr id="19535" name="Rectangle 83">
            <a:extLst>
              <a:ext uri="{FF2B5EF4-FFF2-40B4-BE49-F238E27FC236}">
                <a16:creationId xmlns:a16="http://schemas.microsoft.com/office/drawing/2014/main" id="{944E3167-574B-4B3C-9B78-E266E39D4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5734050"/>
            <a:ext cx="554038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36" name="Rectangle 84">
            <a:extLst>
              <a:ext uri="{FF2B5EF4-FFF2-40B4-BE49-F238E27FC236}">
                <a16:creationId xmlns:a16="http://schemas.microsoft.com/office/drawing/2014/main" id="{6FF67DB3-F044-4023-B960-C5306680C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734050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37" name="Rectangle 85">
            <a:extLst>
              <a:ext uri="{FF2B5EF4-FFF2-40B4-BE49-F238E27FC236}">
                <a16:creationId xmlns:a16="http://schemas.microsoft.com/office/drawing/2014/main" id="{EB6137C0-57C5-4925-90F2-3A1D52E1D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734050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38" name="Rectangle 86">
            <a:extLst>
              <a:ext uri="{FF2B5EF4-FFF2-40B4-BE49-F238E27FC236}">
                <a16:creationId xmlns:a16="http://schemas.microsoft.com/office/drawing/2014/main" id="{CC02B9D4-961F-4A1A-AAC0-4D695CADC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5734050"/>
            <a:ext cx="554038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539" name="Rectangle 87">
            <a:extLst>
              <a:ext uri="{FF2B5EF4-FFF2-40B4-BE49-F238E27FC236}">
                <a16:creationId xmlns:a16="http://schemas.microsoft.com/office/drawing/2014/main" id="{5A44F322-8524-48A8-AF0D-F35A5CC4D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734050"/>
            <a:ext cx="554037" cy="574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448" name="Text Box 88">
            <a:extLst>
              <a:ext uri="{FF2B5EF4-FFF2-40B4-BE49-F238E27FC236}">
                <a16:creationId xmlns:a16="http://schemas.microsoft.com/office/drawing/2014/main" id="{08595C53-2D9F-4CCC-8951-F482839D8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476250"/>
            <a:ext cx="2676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i="0">
                <a:solidFill>
                  <a:schemeClr val="bg1"/>
                </a:solidFill>
              </a:rPr>
              <a:t>Кто жужжит и поёт</a:t>
            </a:r>
            <a:br>
              <a:rPr lang="ru-RU" altLang="ru-RU" sz="1600" b="1" i="0">
                <a:solidFill>
                  <a:schemeClr val="bg1"/>
                </a:solidFill>
              </a:rPr>
            </a:br>
            <a:r>
              <a:rPr lang="ru-RU" altLang="ru-RU" sz="1600" b="1" i="0">
                <a:solidFill>
                  <a:schemeClr val="bg1"/>
                </a:solidFill>
              </a:rPr>
              <a:t>Собирает сладкий мёд?</a:t>
            </a:r>
            <a:r>
              <a:rPr lang="ru-RU" altLang="ru-RU" sz="1600" i="0"/>
              <a:t> </a:t>
            </a:r>
          </a:p>
        </p:txBody>
      </p:sp>
      <p:sp>
        <p:nvSpPr>
          <p:cNvPr id="15449" name="Text Box 89">
            <a:extLst>
              <a:ext uri="{FF2B5EF4-FFF2-40B4-BE49-F238E27FC236}">
                <a16:creationId xmlns:a16="http://schemas.microsoft.com/office/drawing/2014/main" id="{7EBB6653-B800-47E9-9911-E9F59639D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2708275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Ч</a:t>
            </a:r>
          </a:p>
        </p:txBody>
      </p:sp>
      <p:sp>
        <p:nvSpPr>
          <p:cNvPr id="15450" name="Text Box 90">
            <a:extLst>
              <a:ext uri="{FF2B5EF4-FFF2-40B4-BE49-F238E27FC236}">
                <a16:creationId xmlns:a16="http://schemas.microsoft.com/office/drawing/2014/main" id="{63F18125-B190-4687-AF5B-1EE3F9C78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270827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15451" name="Text Box 91">
            <a:extLst>
              <a:ext uri="{FF2B5EF4-FFF2-40B4-BE49-F238E27FC236}">
                <a16:creationId xmlns:a16="http://schemas.microsoft.com/office/drawing/2014/main" id="{C1A7DD7F-1C76-4A17-91A4-7FCA38EFB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708275"/>
            <a:ext cx="5508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Л</a:t>
            </a:r>
          </a:p>
        </p:txBody>
      </p:sp>
      <p:sp>
        <p:nvSpPr>
          <p:cNvPr id="15452" name="Text Box 92">
            <a:extLst>
              <a:ext uri="{FF2B5EF4-FFF2-40B4-BE49-F238E27FC236}">
                <a16:creationId xmlns:a16="http://schemas.microsoft.com/office/drawing/2014/main" id="{5387C4AB-0F07-403E-92C9-2E276529F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270827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53" name="Text Box 93">
            <a:extLst>
              <a:ext uri="{FF2B5EF4-FFF2-40B4-BE49-F238E27FC236}">
                <a16:creationId xmlns:a16="http://schemas.microsoft.com/office/drawing/2014/main" id="{B2800BAD-FF71-4608-A68D-A360327D4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549275"/>
            <a:ext cx="2227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Я не муха, не паук.</a:t>
            </a:r>
            <a:br>
              <a:rPr lang="ru-RU" altLang="ru-RU" sz="1400" b="1" i="0">
                <a:solidFill>
                  <a:schemeClr val="bg1"/>
                </a:solidFill>
              </a:rPr>
            </a:br>
            <a:r>
              <a:rPr lang="ru-RU" altLang="ru-RU" sz="1400" b="1" i="0">
                <a:solidFill>
                  <a:schemeClr val="bg1"/>
                </a:solidFill>
              </a:rPr>
              <a:t>Я жужжу! Я майский ...</a:t>
            </a:r>
            <a:r>
              <a:rPr lang="ru-RU" altLang="ru-RU" i="0"/>
              <a:t> </a:t>
            </a:r>
          </a:p>
        </p:txBody>
      </p:sp>
      <p:sp>
        <p:nvSpPr>
          <p:cNvPr id="15454" name="Text Box 94">
            <a:extLst>
              <a:ext uri="{FF2B5EF4-FFF2-40B4-BE49-F238E27FC236}">
                <a16:creationId xmlns:a16="http://schemas.microsoft.com/office/drawing/2014/main" id="{A3DAA7FA-6C6A-4B4A-8F0C-B85FA4259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357563"/>
            <a:ext cx="700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Ж</a:t>
            </a:r>
          </a:p>
        </p:txBody>
      </p:sp>
      <p:sp>
        <p:nvSpPr>
          <p:cNvPr id="15455" name="Text Box 95">
            <a:extLst>
              <a:ext uri="{FF2B5EF4-FFF2-40B4-BE49-F238E27FC236}">
                <a16:creationId xmlns:a16="http://schemas.microsoft.com/office/drawing/2014/main" id="{615E28D3-43A3-42C7-BED9-CD600B3E1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3213100"/>
            <a:ext cx="463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у</a:t>
            </a:r>
          </a:p>
        </p:txBody>
      </p:sp>
      <p:sp>
        <p:nvSpPr>
          <p:cNvPr id="15456" name="Text Box 96">
            <a:extLst>
              <a:ext uri="{FF2B5EF4-FFF2-40B4-BE49-F238E27FC236}">
                <a16:creationId xmlns:a16="http://schemas.microsoft.com/office/drawing/2014/main" id="{DD209BFB-8392-4094-9DB7-D25E0CA16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3357563"/>
            <a:ext cx="509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К</a:t>
            </a:r>
          </a:p>
        </p:txBody>
      </p:sp>
      <p:sp>
        <p:nvSpPr>
          <p:cNvPr id="15457" name="Text Box 97">
            <a:extLst>
              <a:ext uri="{FF2B5EF4-FFF2-40B4-BE49-F238E27FC236}">
                <a16:creationId xmlns:a16="http://schemas.microsoft.com/office/drawing/2014/main" id="{AB12AE9A-C0BD-484F-A9F7-E43356D89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476250"/>
            <a:ext cx="286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Над цветком порхает, пляшет.</a:t>
            </a:r>
            <a:br>
              <a:rPr lang="ru-RU" altLang="ru-RU" sz="1400" b="1" i="0">
                <a:solidFill>
                  <a:schemeClr val="bg1"/>
                </a:solidFill>
              </a:rPr>
            </a:br>
            <a:r>
              <a:rPr lang="ru-RU" altLang="ru-RU" sz="1400" b="1" i="0">
                <a:solidFill>
                  <a:schemeClr val="bg1"/>
                </a:solidFill>
              </a:rPr>
              <a:t>Веером узорным машет</a:t>
            </a:r>
            <a:r>
              <a:rPr lang="ru-RU" altLang="ru-RU" i="0"/>
              <a:t> </a:t>
            </a:r>
          </a:p>
        </p:txBody>
      </p:sp>
      <p:sp>
        <p:nvSpPr>
          <p:cNvPr id="15458" name="Text Box 98">
            <a:extLst>
              <a:ext uri="{FF2B5EF4-FFF2-40B4-BE49-F238E27FC236}">
                <a16:creationId xmlns:a16="http://schemas.microsoft.com/office/drawing/2014/main" id="{2E0DA61B-F195-4D1D-9294-C7CE86046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3933825"/>
            <a:ext cx="5508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Б</a:t>
            </a:r>
          </a:p>
        </p:txBody>
      </p:sp>
      <p:sp>
        <p:nvSpPr>
          <p:cNvPr id="15459" name="Text Box 99">
            <a:extLst>
              <a:ext uri="{FF2B5EF4-FFF2-40B4-BE49-F238E27FC236}">
                <a16:creationId xmlns:a16="http://schemas.microsoft.com/office/drawing/2014/main" id="{783FE5F1-DAC1-4621-8635-962DAA60D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393382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60" name="Text Box 100">
            <a:extLst>
              <a:ext uri="{FF2B5EF4-FFF2-40B4-BE49-F238E27FC236}">
                <a16:creationId xmlns:a16="http://schemas.microsoft.com/office/drawing/2014/main" id="{E2CC9680-85E5-47F4-8152-93E8BDF83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3933825"/>
            <a:ext cx="5508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Б</a:t>
            </a:r>
          </a:p>
        </p:txBody>
      </p:sp>
      <p:sp>
        <p:nvSpPr>
          <p:cNvPr id="15461" name="Text Box 101">
            <a:extLst>
              <a:ext uri="{FF2B5EF4-FFF2-40B4-BE49-F238E27FC236}">
                <a16:creationId xmlns:a16="http://schemas.microsoft.com/office/drawing/2014/main" id="{54AD0737-7E2E-44F7-B9A9-AA46D24AE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3933825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15462" name="Text Box 102">
            <a:extLst>
              <a:ext uri="{FF2B5EF4-FFF2-40B4-BE49-F238E27FC236}">
                <a16:creationId xmlns:a16="http://schemas.microsoft.com/office/drawing/2014/main" id="{77AB0397-FB24-410E-96CF-6F3E45A1A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33825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Ч</a:t>
            </a:r>
          </a:p>
        </p:txBody>
      </p:sp>
      <p:sp>
        <p:nvSpPr>
          <p:cNvPr id="15463" name="Text Box 103">
            <a:extLst>
              <a:ext uri="{FF2B5EF4-FFF2-40B4-BE49-F238E27FC236}">
                <a16:creationId xmlns:a16="http://schemas.microsoft.com/office/drawing/2014/main" id="{B1DE970D-78A9-4C86-96C2-695225518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3933825"/>
            <a:ext cx="509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К</a:t>
            </a:r>
          </a:p>
        </p:txBody>
      </p:sp>
      <p:sp>
        <p:nvSpPr>
          <p:cNvPr id="15464" name="Text Box 104">
            <a:extLst>
              <a:ext uri="{FF2B5EF4-FFF2-40B4-BE49-F238E27FC236}">
                <a16:creationId xmlns:a16="http://schemas.microsoft.com/office/drawing/2014/main" id="{CE1FCB80-F7C8-4875-B239-C708FCB1E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3933825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65" name="Text Box 105">
            <a:extLst>
              <a:ext uri="{FF2B5EF4-FFF2-40B4-BE49-F238E27FC236}">
                <a16:creationId xmlns:a16="http://schemas.microsoft.com/office/drawing/2014/main" id="{CA443DA8-84D0-4F4B-AA65-C17BADC7C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404813"/>
            <a:ext cx="2038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Шлёпает себя Захар,</a:t>
            </a:r>
            <a:br>
              <a:rPr lang="ru-RU" altLang="ru-RU" sz="1400" b="1" i="0">
                <a:solidFill>
                  <a:schemeClr val="bg1"/>
                </a:solidFill>
              </a:rPr>
            </a:br>
            <a:r>
              <a:rPr lang="ru-RU" altLang="ru-RU" sz="1400" b="1" i="0">
                <a:solidFill>
                  <a:schemeClr val="bg1"/>
                </a:solidFill>
              </a:rPr>
              <a:t>Потому что сел …</a:t>
            </a:r>
            <a:r>
              <a:rPr lang="ru-RU" altLang="ru-RU" i="0"/>
              <a:t> </a:t>
            </a:r>
          </a:p>
        </p:txBody>
      </p:sp>
      <p:sp>
        <p:nvSpPr>
          <p:cNvPr id="15466" name="Text Box 106">
            <a:extLst>
              <a:ext uri="{FF2B5EF4-FFF2-40B4-BE49-F238E27FC236}">
                <a16:creationId xmlns:a16="http://schemas.microsoft.com/office/drawing/2014/main" id="{9EC8AC02-9A50-4112-B851-3377DE68D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4508500"/>
            <a:ext cx="509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К</a:t>
            </a:r>
          </a:p>
        </p:txBody>
      </p:sp>
      <p:sp>
        <p:nvSpPr>
          <p:cNvPr id="15467" name="Text Box 107">
            <a:extLst>
              <a:ext uri="{FF2B5EF4-FFF2-40B4-BE49-F238E27FC236}">
                <a16:creationId xmlns:a16="http://schemas.microsoft.com/office/drawing/2014/main" id="{E43628C3-D216-401B-A2E2-9095F05BA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4508500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О</a:t>
            </a:r>
          </a:p>
        </p:txBody>
      </p:sp>
      <p:sp>
        <p:nvSpPr>
          <p:cNvPr id="15468" name="Text Box 108">
            <a:extLst>
              <a:ext uri="{FF2B5EF4-FFF2-40B4-BE49-F238E27FC236}">
                <a16:creationId xmlns:a16="http://schemas.microsoft.com/office/drawing/2014/main" id="{61ADC6DE-B343-42AC-BBF3-F80CA636C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4508500"/>
            <a:ext cx="6492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15469" name="Text Box 109">
            <a:extLst>
              <a:ext uri="{FF2B5EF4-FFF2-40B4-BE49-F238E27FC236}">
                <a16:creationId xmlns:a16="http://schemas.microsoft.com/office/drawing/2014/main" id="{3242C9AA-20E8-4C63-9031-E7BDDAA62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508500"/>
            <a:ext cx="55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70" name="Text Box 110">
            <a:extLst>
              <a:ext uri="{FF2B5EF4-FFF2-40B4-BE49-F238E27FC236}">
                <a16:creationId xmlns:a16="http://schemas.microsoft.com/office/drawing/2014/main" id="{BAFEBA6D-2959-45DF-8590-63A2DA226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508500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Р</a:t>
            </a:r>
          </a:p>
        </p:txBody>
      </p:sp>
      <p:sp>
        <p:nvSpPr>
          <p:cNvPr id="15471" name="Text Box 111">
            <a:extLst>
              <a:ext uri="{FF2B5EF4-FFF2-40B4-BE49-F238E27FC236}">
                <a16:creationId xmlns:a16="http://schemas.microsoft.com/office/drawing/2014/main" id="{38406900-A964-49D7-9836-45A3DC4A0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549275"/>
            <a:ext cx="23193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И пропеллер... И глаза...</a:t>
            </a:r>
          </a:p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Да ведь это - ... ! </a:t>
            </a:r>
          </a:p>
        </p:txBody>
      </p:sp>
      <p:sp>
        <p:nvSpPr>
          <p:cNvPr id="15472" name="Text Box 112">
            <a:extLst>
              <a:ext uri="{FF2B5EF4-FFF2-40B4-BE49-F238E27FC236}">
                <a16:creationId xmlns:a16="http://schemas.microsoft.com/office/drawing/2014/main" id="{D047DE01-91AA-46DA-8C35-E1DC7A826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084763"/>
            <a:ext cx="587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С</a:t>
            </a:r>
          </a:p>
        </p:txBody>
      </p:sp>
      <p:sp>
        <p:nvSpPr>
          <p:cNvPr id="15473" name="Text Box 113">
            <a:extLst>
              <a:ext uri="{FF2B5EF4-FFF2-40B4-BE49-F238E27FC236}">
                <a16:creationId xmlns:a16="http://schemas.microsoft.com/office/drawing/2014/main" id="{0C551878-2C7B-4248-B8F8-F0F1255FC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5084763"/>
            <a:ext cx="525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Т</a:t>
            </a:r>
          </a:p>
        </p:txBody>
      </p:sp>
      <p:sp>
        <p:nvSpPr>
          <p:cNvPr id="15474" name="Text Box 114">
            <a:extLst>
              <a:ext uri="{FF2B5EF4-FFF2-40B4-BE49-F238E27FC236}">
                <a16:creationId xmlns:a16="http://schemas.microsoft.com/office/drawing/2014/main" id="{B6D4147D-3AB0-430F-A76F-DE01D901E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084763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Р</a:t>
            </a:r>
          </a:p>
        </p:txBody>
      </p:sp>
      <p:sp>
        <p:nvSpPr>
          <p:cNvPr id="15475" name="Text Box 115">
            <a:extLst>
              <a:ext uri="{FF2B5EF4-FFF2-40B4-BE49-F238E27FC236}">
                <a16:creationId xmlns:a16="http://schemas.microsoft.com/office/drawing/2014/main" id="{271FD6C2-69D8-4395-BD0D-378B8714F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5084763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Е</a:t>
            </a:r>
          </a:p>
        </p:txBody>
      </p:sp>
      <p:sp>
        <p:nvSpPr>
          <p:cNvPr id="15476" name="Text Box 116">
            <a:extLst>
              <a:ext uri="{FF2B5EF4-FFF2-40B4-BE49-F238E27FC236}">
                <a16:creationId xmlns:a16="http://schemas.microsoft.com/office/drawing/2014/main" id="{8125C707-44DC-4FDB-BE6C-9E7C5E5B6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5084763"/>
            <a:ext cx="5095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К</a:t>
            </a:r>
          </a:p>
        </p:txBody>
      </p:sp>
      <p:sp>
        <p:nvSpPr>
          <p:cNvPr id="15477" name="Text Box 117">
            <a:extLst>
              <a:ext uri="{FF2B5EF4-FFF2-40B4-BE49-F238E27FC236}">
                <a16:creationId xmlns:a16="http://schemas.microsoft.com/office/drawing/2014/main" id="{DDD9DDB0-AD73-4CC2-9349-44C478D28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5084763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15478" name="Text Box 118">
            <a:extLst>
              <a:ext uri="{FF2B5EF4-FFF2-40B4-BE49-F238E27FC236}">
                <a16:creationId xmlns:a16="http://schemas.microsoft.com/office/drawing/2014/main" id="{BB5AB7E9-2ED9-406C-9852-624D86F07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013325"/>
            <a:ext cx="5222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З</a:t>
            </a:r>
          </a:p>
        </p:txBody>
      </p:sp>
      <p:sp>
        <p:nvSpPr>
          <p:cNvPr id="15479" name="Text Box 119">
            <a:extLst>
              <a:ext uri="{FF2B5EF4-FFF2-40B4-BE49-F238E27FC236}">
                <a16:creationId xmlns:a16="http://schemas.microsoft.com/office/drawing/2014/main" id="{5AD29103-FDA8-4CFE-A602-CCDF66E1B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5084763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80" name="Text Box 120">
            <a:extLst>
              <a:ext uri="{FF2B5EF4-FFF2-40B4-BE49-F238E27FC236}">
                <a16:creationId xmlns:a16="http://schemas.microsoft.com/office/drawing/2014/main" id="{9A6B1BEE-5DF5-4481-A5BD-C49164008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549275"/>
            <a:ext cx="2447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i="0">
                <a:solidFill>
                  <a:schemeClr val="bg1"/>
                </a:solidFill>
              </a:rPr>
              <a:t>Всех букашек он сильней</a:t>
            </a:r>
            <a:br>
              <a:rPr lang="ru-RU" altLang="ru-RU" sz="1400" b="1" i="0">
                <a:solidFill>
                  <a:schemeClr val="bg1"/>
                </a:solidFill>
              </a:rPr>
            </a:br>
            <a:r>
              <a:rPr lang="ru-RU" altLang="ru-RU" sz="1400" b="1" i="0">
                <a:solidFill>
                  <a:schemeClr val="bg1"/>
                </a:solidFill>
              </a:rPr>
              <a:t>Наш трудяга…</a:t>
            </a:r>
            <a:r>
              <a:rPr lang="ru-RU" altLang="ru-RU" i="0"/>
              <a:t> </a:t>
            </a:r>
          </a:p>
        </p:txBody>
      </p:sp>
      <p:sp>
        <p:nvSpPr>
          <p:cNvPr id="15481" name="Text Box 121">
            <a:extLst>
              <a:ext uri="{FF2B5EF4-FFF2-40B4-BE49-F238E27FC236}">
                <a16:creationId xmlns:a16="http://schemas.microsoft.com/office/drawing/2014/main" id="{0F560A60-2BDA-4E62-A93E-F883E816B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661025"/>
            <a:ext cx="6492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М</a:t>
            </a:r>
          </a:p>
        </p:txBody>
      </p:sp>
      <p:sp>
        <p:nvSpPr>
          <p:cNvPr id="15482" name="Text Box 122">
            <a:extLst>
              <a:ext uri="{FF2B5EF4-FFF2-40B4-BE49-F238E27FC236}">
                <a16:creationId xmlns:a16="http://schemas.microsoft.com/office/drawing/2014/main" id="{EC02E93E-7EA6-40F4-BB68-7523B7385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5661025"/>
            <a:ext cx="539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У</a:t>
            </a:r>
          </a:p>
        </p:txBody>
      </p:sp>
      <p:sp>
        <p:nvSpPr>
          <p:cNvPr id="15483" name="Text Box 123">
            <a:extLst>
              <a:ext uri="{FF2B5EF4-FFF2-40B4-BE49-F238E27FC236}">
                <a16:creationId xmlns:a16="http://schemas.microsoft.com/office/drawing/2014/main" id="{0C013625-3D1C-433A-9222-D141F43FB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66102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Р</a:t>
            </a:r>
          </a:p>
        </p:txBody>
      </p:sp>
      <p:sp>
        <p:nvSpPr>
          <p:cNvPr id="15484" name="Text Box 124">
            <a:extLst>
              <a:ext uri="{FF2B5EF4-FFF2-40B4-BE49-F238E27FC236}">
                <a16:creationId xmlns:a16="http://schemas.microsoft.com/office/drawing/2014/main" id="{120003D0-B621-4448-94F6-02175E05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566102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А</a:t>
            </a:r>
          </a:p>
        </p:txBody>
      </p:sp>
      <p:sp>
        <p:nvSpPr>
          <p:cNvPr id="15485" name="Text Box 125">
            <a:extLst>
              <a:ext uri="{FF2B5EF4-FFF2-40B4-BE49-F238E27FC236}">
                <a16:creationId xmlns:a16="http://schemas.microsoft.com/office/drawing/2014/main" id="{78F1765C-EA1E-474F-B1C3-89EE9673C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566102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В</a:t>
            </a:r>
          </a:p>
        </p:txBody>
      </p:sp>
      <p:sp>
        <p:nvSpPr>
          <p:cNvPr id="15486" name="Text Box 126">
            <a:extLst>
              <a:ext uri="{FF2B5EF4-FFF2-40B4-BE49-F238E27FC236}">
                <a16:creationId xmlns:a16="http://schemas.microsoft.com/office/drawing/2014/main" id="{2898D9A2-CD75-476A-843B-A84027251A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5661025"/>
            <a:ext cx="5572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15487" name="Text Box 127">
            <a:extLst>
              <a:ext uri="{FF2B5EF4-FFF2-40B4-BE49-F238E27FC236}">
                <a16:creationId xmlns:a16="http://schemas.microsoft.com/office/drawing/2014/main" id="{B76F2A7D-DD48-44EF-8695-76F6602A4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661025"/>
            <a:ext cx="585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i="0"/>
              <a:t>Й</a:t>
            </a:r>
          </a:p>
        </p:txBody>
      </p:sp>
      <p:pic>
        <p:nvPicPr>
          <p:cNvPr id="15507" name="Picture 147" descr="%D1%87%D0%B5%D1%80%D0%BD%D1%8B%D0%B9-%D0%BC%D1%83%D1%80%D0%B0%D0%B2%D0%B5%D0%B9">
            <a:extLst>
              <a:ext uri="{FF2B5EF4-FFF2-40B4-BE49-F238E27FC236}">
                <a16:creationId xmlns:a16="http://schemas.microsoft.com/office/drawing/2014/main" id="{A21E2A4A-96B5-406F-8725-E0902C21F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5805488"/>
            <a:ext cx="1635125" cy="85883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581" name="AutoShape 149" descr="Z">
            <a:extLst>
              <a:ext uri="{FF2B5EF4-FFF2-40B4-BE49-F238E27FC236}">
                <a16:creationId xmlns:a16="http://schemas.microsoft.com/office/drawing/2014/main" id="{D3B5F027-10D3-4CFE-9ACC-F1D3C65968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511" name="Picture 151" descr="p1230003">
            <a:extLst>
              <a:ext uri="{FF2B5EF4-FFF2-40B4-BE49-F238E27FC236}">
                <a16:creationId xmlns:a16="http://schemas.microsoft.com/office/drawing/2014/main" id="{82EF357D-C211-4631-8213-FB64FC9CD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6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1727200" cy="9858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13" name="Picture 153" descr="komar2">
            <a:extLst>
              <a:ext uri="{FF2B5EF4-FFF2-40B4-BE49-F238E27FC236}">
                <a16:creationId xmlns:a16="http://schemas.microsoft.com/office/drawing/2014/main" id="{699ABA7D-6909-46A0-9FE0-98F8F8DF6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1187450" cy="90487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21" name="Picture 161" descr="495">
            <a:extLst>
              <a:ext uri="{FF2B5EF4-FFF2-40B4-BE49-F238E27FC236}">
                <a16:creationId xmlns:a16="http://schemas.microsoft.com/office/drawing/2014/main" id="{6CBBCF59-8B44-4601-89F4-70C9B868A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1477963" cy="105568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23" name="Picture 163" descr="945156638">
            <a:extLst>
              <a:ext uri="{FF2B5EF4-FFF2-40B4-BE49-F238E27FC236}">
                <a16:creationId xmlns:a16="http://schemas.microsoft.com/office/drawing/2014/main" id="{3CBE97A0-1884-4E5A-ABA6-D61B4262A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924175"/>
            <a:ext cx="2016125" cy="989013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25" name="Picture 165" descr="Butterfly">
            <a:extLst>
              <a:ext uri="{FF2B5EF4-FFF2-40B4-BE49-F238E27FC236}">
                <a16:creationId xmlns:a16="http://schemas.microsoft.com/office/drawing/2014/main" id="{BC3B3FF8-385F-4DD8-BF3B-435EABCE8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4216400"/>
            <a:ext cx="1584325" cy="10223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27" name="Picture 167" descr="zhuk-treschalka02">
            <a:extLst>
              <a:ext uri="{FF2B5EF4-FFF2-40B4-BE49-F238E27FC236}">
                <a16:creationId xmlns:a16="http://schemas.microsoft.com/office/drawing/2014/main" id="{946645D6-02E6-4216-B66E-2E4C21185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lum bright="-4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1441450" cy="9350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29" name="Picture 169" descr="pic_1358622171">
            <a:extLst>
              <a:ext uri="{FF2B5EF4-FFF2-40B4-BE49-F238E27FC236}">
                <a16:creationId xmlns:a16="http://schemas.microsoft.com/office/drawing/2014/main" id="{3A86C2B6-0487-4CCE-9B95-828C32EBF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lum bright="-10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5516563"/>
            <a:ext cx="1485900" cy="11144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31" name="Picture 171" descr="segp">
            <a:extLst>
              <a:ext uri="{FF2B5EF4-FFF2-40B4-BE49-F238E27FC236}">
                <a16:creationId xmlns:a16="http://schemas.microsoft.com/office/drawing/2014/main" id="{482179CA-2455-4A27-9BD3-3241108B6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lum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1700213"/>
            <a:ext cx="1165225" cy="10223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4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54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 nodeType="clickPar">
                      <p:stCondLst>
                        <p:cond delay="0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1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5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 nodeType="clickPar">
                      <p:stCondLst>
                        <p:cond delay="0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5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5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 nodeType="clickPar">
                      <p:stCondLst>
                        <p:cond delay="0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5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5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6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54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 nodeType="clickPar">
                      <p:stCondLst>
                        <p:cond delay="0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5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5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5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5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5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5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5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5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 nodeType="clickPar">
                      <p:stCondLst>
                        <p:cond delay="0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5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5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54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5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5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5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5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6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5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 nodeType="clickPar">
                      <p:stCondLst>
                        <p:cond delay="0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5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5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5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5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5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28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5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 nodeType="clickPar">
                      <p:stCondLst>
                        <p:cond delay="0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5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5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9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5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 nodeType="clickPar">
                      <p:stCondLst>
                        <p:cond delay="0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5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5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5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8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5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 nodeType="clickPar">
                      <p:stCondLst>
                        <p:cond delay="0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8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154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 nodeType="clickPar">
                      <p:stCondLst>
                        <p:cond delay="0"/>
                      </p:stCondLst>
                      <p:childTnLst>
                        <p:par>
                          <p:cTn id="2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5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5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5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9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5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 nodeType="clickPar">
                      <p:stCondLst>
                        <p:cond delay="0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5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5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5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0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154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 nodeType="clickPar">
                      <p:stCondLst>
                        <p:cond delay="0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5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5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5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1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15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 nodeType="clickPar">
                      <p:stCondLst>
                        <p:cond delay="0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5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5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5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5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5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1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2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15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 nodeType="clickPar">
                      <p:stCondLst>
                        <p:cond delay="0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5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5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2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5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 nodeType="clickPar">
                      <p:stCondLst>
                        <p:cond delay="0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5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5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5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4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15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 nodeType="clickPar">
                      <p:stCondLst>
                        <p:cond delay="0"/>
                      </p:stCondLst>
                      <p:childTnLst>
                        <p:par>
                          <p:cTn id="2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5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5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5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5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5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 nodeType="clickPar">
                      <p:stCondLst>
                        <p:cond delay="0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2000" fill="hold"/>
                                        <p:tgtEl>
                                          <p:spTgt spid="15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000" fill="hold"/>
                                        <p:tgtEl>
                                          <p:spTgt spid="15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15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5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5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15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6"/>
                  </p:tgtEl>
                </p:cond>
              </p:nextCondLst>
            </p:seq>
            <p:seq concurrent="1" nextAc="seek">
              <p:cTn id="301" restart="whenNotActive" fill="hold" evtFilter="cancelBubble" nodeType="interactiveSeq">
                <p:stCondLst>
                  <p:cond evt="onClick" delay="0">
                    <p:tgtEl>
                      <p:spTgt spid="15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2" fill="hold" nodeType="clickPar">
                      <p:stCondLst>
                        <p:cond delay="0"/>
                      </p:stCondLst>
                      <p:childTnLst>
                        <p:par>
                          <p:cTn id="3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5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5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7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15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 nodeType="clickPar">
                      <p:stCondLst>
                        <p:cond delay="0"/>
                      </p:stCondLst>
                      <p:childTnLst>
                        <p:par>
                          <p:cTn id="3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1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1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8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15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 nodeType="clickPar">
                      <p:stCondLst>
                        <p:cond delay="0"/>
                      </p:stCondLst>
                      <p:childTnLst>
                        <p:par>
                          <p:cTn id="3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9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15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 nodeType="clickPar">
                      <p:stCondLst>
                        <p:cond delay="0"/>
                      </p:stCondLst>
                      <p:childTnLst>
                        <p:par>
                          <p:cTn id="3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1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5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0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15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 nodeType="clickPar">
                      <p:stCondLst>
                        <p:cond delay="0"/>
                      </p:stCondLst>
                      <p:childTnLst>
                        <p:par>
                          <p:cTn id="3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5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5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15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1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15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 nodeType="clickPar">
                      <p:stCondLst>
                        <p:cond delay="0"/>
                      </p:stCondLst>
                      <p:childTnLst>
                        <p:par>
                          <p:cTn id="3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15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2"/>
                  </p:tgtEl>
                </p:cond>
              </p:nextCondLst>
            </p:seq>
            <p:seq concurrent="1" nextAc="seek">
              <p:cTn id="351" restart="whenNotActive" fill="hold" evtFilter="cancelBubble" nodeType="interactiveSeq">
                <p:stCondLst>
                  <p:cond evt="onClick" delay="0">
                    <p:tgtEl>
                      <p:spTgt spid="15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2" fill="hold" nodeType="clickPar">
                      <p:stCondLst>
                        <p:cond delay="0"/>
                      </p:stCondLst>
                      <p:childTnLst>
                        <p:par>
                          <p:cTn id="3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5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5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5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3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5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 nodeType="clickPar">
                      <p:stCondLst>
                        <p:cond delay="0"/>
                      </p:stCondLst>
                      <p:childTnLst>
                        <p:par>
                          <p:cTn id="3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5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15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15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15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15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1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15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 nodeType="clickPar">
                      <p:stCondLst>
                        <p:cond delay="0"/>
                      </p:stCondLst>
                      <p:childTnLst>
                        <p:par>
                          <p:cTn id="3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15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15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1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1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15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 nodeType="clickPar">
                      <p:stCondLst>
                        <p:cond delay="0"/>
                      </p:stCondLst>
                      <p:childTnLst>
                        <p:par>
                          <p:cTn id="3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15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15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15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6"/>
                  </p:tgtEl>
                </p:cond>
              </p:nextCondLst>
            </p:seq>
            <p:seq concurrent="1" nextAc="seek">
              <p:cTn id="390" restart="whenNotActive" fill="hold" evtFilter="cancelBubble" nodeType="interactiveSeq">
                <p:stCondLst>
                  <p:cond evt="onClick" delay="0">
                    <p:tgtEl>
                      <p:spTgt spid="15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1" fill="hold" nodeType="clickPar">
                      <p:stCondLst>
                        <p:cond delay="0"/>
                      </p:stCondLst>
                      <p:childTnLst>
                        <p:par>
                          <p:cTn id="3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 nodeType="clickPar">
                      <p:stCondLst>
                        <p:cond delay="indefinite"/>
                      </p:stCondLst>
                      <p:childTnLst>
                        <p:par>
                          <p:cTn id="3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15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7"/>
                  </p:tgtEl>
                </p:cond>
              </p:nextCondLst>
            </p:seq>
            <p:seq concurrent="1" nextAc="seek">
              <p:cTn id="405" restart="whenNotActive" fill="hold" evtFilter="cancelBubble" nodeType="interactiveSeq">
                <p:stCondLst>
                  <p:cond evt="onClick" delay="0">
                    <p:tgtEl>
                      <p:spTgt spid="15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6" fill="hold" nodeType="clickPar">
                      <p:stCondLst>
                        <p:cond delay="0"/>
                      </p:stCondLst>
                      <p:childTnLst>
                        <p:par>
                          <p:cTn id="4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1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1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15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8"/>
                  </p:tgtEl>
                </p:cond>
              </p:nextCondLst>
            </p:seq>
            <p:seq concurrent="1" nextAc="seek">
              <p:cTn id="413" restart="whenNotActive" fill="hold" evtFilter="cancelBubble" nodeType="interactiveSeq">
                <p:stCondLst>
                  <p:cond evt="onClick" delay="0">
                    <p:tgtEl>
                      <p:spTgt spid="15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4" fill="hold" nodeType="clickPar">
                      <p:stCondLst>
                        <p:cond delay="0"/>
                      </p:stCondLst>
                      <p:childTnLst>
                        <p:par>
                          <p:cTn id="4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15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15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500"/>
                                        <p:tgtEl>
                                          <p:spTgt spid="15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"/>
                  </p:tgtEl>
                </p:cond>
              </p:nextCondLst>
            </p:seq>
            <p:seq concurrent="1" nextAc="seek">
              <p:cTn id="421" restart="whenNotActive" fill="hold" evtFilter="cancelBubble" nodeType="interactiveSeq">
                <p:stCondLst>
                  <p:cond evt="onClick" delay="0">
                    <p:tgtEl>
                      <p:spTgt spid="15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2" fill="hold" nodeType="clickPar">
                      <p:stCondLst>
                        <p:cond delay="0"/>
                      </p:stCondLst>
                      <p:childTnLst>
                        <p:par>
                          <p:cTn id="4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15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15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15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15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5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15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 nodeType="clickPar">
                      <p:stCondLst>
                        <p:cond delay="0"/>
                      </p:stCondLst>
                      <p:childTnLst>
                        <p:par>
                          <p:cTn id="4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1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3" dur="500"/>
                                        <p:tgtEl>
                                          <p:spTgt spid="1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0"/>
                  </p:tgtEl>
                </p:cond>
              </p:nextCondLst>
            </p:seq>
            <p:seq concurrent="1" nextAc="seek">
              <p:cTn id="444" restart="whenNotActive" fill="hold" evtFilter="cancelBubble" nodeType="interactiveSeq">
                <p:stCondLst>
                  <p:cond evt="onClick" delay="0">
                    <p:tgtEl>
                      <p:spTgt spid="15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5" fill="hold" nodeType="clickPar">
                      <p:stCondLst>
                        <p:cond delay="0"/>
                      </p:stCondLst>
                      <p:childTnLst>
                        <p:par>
                          <p:cTn id="4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5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15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15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2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154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 nodeType="clickPar">
                      <p:stCondLst>
                        <p:cond delay="0"/>
                      </p:stCondLst>
                      <p:childTnLst>
                        <p:par>
                          <p:cTn id="4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15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15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500"/>
                                        <p:tgtEl>
                                          <p:spTgt spid="15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3"/>
                  </p:tgtEl>
                </p:cond>
              </p:nextCondLst>
            </p:seq>
            <p:seq concurrent="1" nextAc="seek">
              <p:cTn id="460" restart="whenNotActive" fill="hold" evtFilter="cancelBubble" nodeType="interactiveSeq">
                <p:stCondLst>
                  <p:cond evt="onClick" delay="0">
                    <p:tgtEl>
                      <p:spTgt spid="154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1" fill="hold" nodeType="clickPar">
                      <p:stCondLst>
                        <p:cond delay="0"/>
                      </p:stCondLst>
                      <p:childTnLst>
                        <p:par>
                          <p:cTn id="4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1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1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7" dur="500"/>
                                        <p:tgtEl>
                                          <p:spTgt spid="1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4"/>
                  </p:tgtEl>
                </p:cond>
              </p:nextCondLst>
            </p:seq>
            <p:seq concurrent="1" nextAc="seek">
              <p:cTn id="468" restart="whenNotActive" fill="hold" evtFilter="cancelBubble" nodeType="interactiveSeq">
                <p:stCondLst>
                  <p:cond evt="onClick" delay="0">
                    <p:tgtEl>
                      <p:spTgt spid="154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9" fill="hold" nodeType="clickPar">
                      <p:stCondLst>
                        <p:cond delay="0"/>
                      </p:stCondLst>
                      <p:childTnLst>
                        <p:par>
                          <p:cTn id="4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1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500" fill="hold"/>
                                        <p:tgtEl>
                                          <p:spTgt spid="1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500"/>
                                        <p:tgtEl>
                                          <p:spTgt spid="1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5"/>
                  </p:tgtEl>
                </p:cond>
              </p:nextCondLst>
            </p:seq>
            <p:seq concurrent="1" nextAc="seek">
              <p:cTn id="476" restart="whenNotActive" fill="hold" evtFilter="cancelBubble" nodeType="interactiveSeq">
                <p:stCondLst>
                  <p:cond evt="onClick" delay="0">
                    <p:tgtEl>
                      <p:spTgt spid="15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7" fill="hold" nodeType="clickPar">
                      <p:stCondLst>
                        <p:cond delay="0"/>
                      </p:stCondLst>
                      <p:childTnLst>
                        <p:par>
                          <p:cTn id="4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15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15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500"/>
                                        <p:tgtEl>
                                          <p:spTgt spid="15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6"/>
                  </p:tgtEl>
                </p:cond>
              </p:nextCondLst>
            </p:seq>
            <p:seq concurrent="1" nextAc="seek">
              <p:cTn id="484" restart="whenNotActive" fill="hold" evtFilter="cancelBubble" nodeType="interactiveSeq">
                <p:stCondLst>
                  <p:cond evt="onClick" delay="0">
                    <p:tgtEl>
                      <p:spTgt spid="154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5" fill="hold" nodeType="clickPar">
                      <p:stCondLst>
                        <p:cond delay="0"/>
                      </p:stCondLst>
                      <p:childTnLst>
                        <p:par>
                          <p:cTn id="4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1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1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1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7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5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 nodeType="clickPar">
                      <p:stCondLst>
                        <p:cond delay="0"/>
                      </p:stCondLst>
                      <p:childTnLst>
                        <p:par>
                          <p:cTn id="4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fill="hold"/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"/>
                  </p:tgtEl>
                </p:cond>
              </p:nextCondLst>
            </p:seq>
            <p:seq concurrent="1" nextAc="seek">
              <p:cTn id="500" restart="whenNotActive" fill="hold" evtFilter="cancelBubble" nodeType="interactiveSeq">
                <p:stCondLst>
                  <p:cond evt="onClick" delay="0">
                    <p:tgtEl>
                      <p:spTgt spid="154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1" fill="hold" nodeType="clickPar">
                      <p:stCondLst>
                        <p:cond delay="0"/>
                      </p:stCondLst>
                      <p:childTnLst>
                        <p:par>
                          <p:cTn id="5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1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1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500"/>
                                        <p:tgtEl>
                                          <p:spTgt spid="1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5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5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2" dur="1000"/>
                                        <p:tgtEl>
                                          <p:spTgt spid="15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5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 nodeType="clickPar">
                      <p:stCondLst>
                        <p:cond delay="0"/>
                      </p:stCondLst>
                      <p:childTnLst>
                        <p:par>
                          <p:cTn id="5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8" dur="500" fill="hold"/>
                                        <p:tgtEl>
                                          <p:spTgt spid="15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 fill="hold"/>
                                        <p:tgtEl>
                                          <p:spTgt spid="15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500"/>
                                        <p:tgtEl>
                                          <p:spTgt spid="15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"/>
                  </p:tgtEl>
                </p:cond>
              </p:nextCondLst>
            </p:seq>
            <p:seq concurrent="1" nextAc="seek">
              <p:cTn id="521" restart="whenNotActive" fill="hold" evtFilter="cancelBubble" nodeType="interactiveSeq">
                <p:stCondLst>
                  <p:cond evt="onClick" delay="0">
                    <p:tgtEl>
                      <p:spTgt spid="15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2" fill="hold" nodeType="clickPar">
                      <p:stCondLst>
                        <p:cond delay="0"/>
                      </p:stCondLst>
                      <p:childTnLst>
                        <p:par>
                          <p:cTn id="5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15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15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8" dur="500"/>
                                        <p:tgtEl>
                                          <p:spTgt spid="15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4"/>
                  </p:tgtEl>
                </p:cond>
              </p:nextCondLst>
            </p:seq>
            <p:seq concurrent="1" nextAc="seek">
              <p:cTn id="529" restart="whenNotActive" fill="hold" evtFilter="cancelBubble" nodeType="interactiveSeq">
                <p:stCondLst>
                  <p:cond evt="onClick" delay="0">
                    <p:tgtEl>
                      <p:spTgt spid="15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0" fill="hold" nodeType="clickPar">
                      <p:stCondLst>
                        <p:cond delay="0"/>
                      </p:stCondLst>
                      <p:childTnLst>
                        <p:par>
                          <p:cTn id="5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500" fill="hold"/>
                                        <p:tgtEl>
                                          <p:spTgt spid="15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15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15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5"/>
                  </p:tgtEl>
                </p:cond>
              </p:nextCondLst>
            </p:seq>
            <p:seq concurrent="1" nextAc="seek">
              <p:cTn id="537" restart="whenNotActive" fill="hold" evtFilter="cancelBubble" nodeType="interactiveSeq">
                <p:stCondLst>
                  <p:cond evt="onClick" delay="0">
                    <p:tgtEl>
                      <p:spTgt spid="15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8" fill="hold" nodeType="clickPar">
                      <p:stCondLst>
                        <p:cond delay="0"/>
                      </p:stCondLst>
                      <p:childTnLst>
                        <p:par>
                          <p:cTn id="5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500" fill="hold"/>
                                        <p:tgtEl>
                                          <p:spTgt spid="15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5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15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6"/>
                  </p:tgtEl>
                </p:cond>
              </p:nextCondLst>
            </p:seq>
            <p:seq concurrent="1" nextAc="seek">
              <p:cTn id="545" restart="whenNotActive" fill="hold" evtFilter="cancelBubble" nodeType="interactiveSeq">
                <p:stCondLst>
                  <p:cond evt="onClick" delay="0">
                    <p:tgtEl>
                      <p:spTgt spid="15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6" fill="hold" nodeType="clickPar">
                      <p:stCondLst>
                        <p:cond delay="0"/>
                      </p:stCondLst>
                      <p:childTnLst>
                        <p:par>
                          <p:cTn id="5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0" dur="2000" fill="hold"/>
                                        <p:tgtEl>
                                          <p:spTgt spid="1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2000" fill="hold"/>
                                        <p:tgtEl>
                                          <p:spTgt spid="1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2" dur="2000"/>
                                        <p:tgtEl>
                                          <p:spTgt spid="1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5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5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1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7"/>
                  </p:tgtEl>
                </p:cond>
              </p:nextCondLst>
            </p:seq>
            <p:seq concurrent="1" nextAc="seek">
              <p:cTn id="558" restart="whenNotActive" fill="hold" evtFilter="cancelBubble" nodeType="interactiveSeq">
                <p:stCondLst>
                  <p:cond evt="onClick" delay="0">
                    <p:tgtEl>
                      <p:spTgt spid="154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9" fill="hold" nodeType="clickPar">
                      <p:stCondLst>
                        <p:cond delay="0"/>
                      </p:stCondLst>
                      <p:childTnLst>
                        <p:par>
                          <p:cTn id="5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3" dur="500" fill="hold"/>
                                        <p:tgtEl>
                                          <p:spTgt spid="1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500" fill="hold"/>
                                        <p:tgtEl>
                                          <p:spTgt spid="1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5" dur="500"/>
                                        <p:tgtEl>
                                          <p:spTgt spid="15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"/>
                  </p:tgtEl>
                </p:cond>
              </p:nextCondLst>
            </p:seq>
            <p:seq concurrent="1" nextAc="seek">
              <p:cTn id="566" restart="whenNotActive" fill="hold" evtFilter="cancelBubble" nodeType="interactiveSeq">
                <p:stCondLst>
                  <p:cond evt="onClick" delay="0">
                    <p:tgtEl>
                      <p:spTgt spid="15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7" fill="hold" nodeType="clickPar">
                      <p:stCondLst>
                        <p:cond delay="0"/>
                      </p:stCondLst>
                      <p:childTnLst>
                        <p:par>
                          <p:cTn id="5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500" fill="hold"/>
                                        <p:tgtEl>
                                          <p:spTgt spid="1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500" fill="hold"/>
                                        <p:tgtEl>
                                          <p:spTgt spid="1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3" dur="500"/>
                                        <p:tgtEl>
                                          <p:spTgt spid="15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2"/>
                  </p:tgtEl>
                </p:cond>
              </p:nextCondLst>
            </p:seq>
          </p:childTnLst>
        </p:cTn>
      </p:par>
    </p:tnLst>
    <p:bldLst>
      <p:bldP spid="15419" grpId="0"/>
      <p:bldP spid="15419" grpId="1"/>
      <p:bldP spid="15420" grpId="0"/>
      <p:bldP spid="15420" grpId="1"/>
      <p:bldP spid="15433" grpId="0"/>
      <p:bldP spid="15433" grpId="1"/>
      <p:bldP spid="15448" grpId="0"/>
      <p:bldP spid="15448" grpId="1"/>
      <p:bldP spid="15453" grpId="0"/>
      <p:bldP spid="15453" grpId="1"/>
      <p:bldP spid="15457" grpId="0"/>
      <p:bldP spid="15457" grpId="1"/>
      <p:bldP spid="15465" grpId="0"/>
      <p:bldP spid="15465" grpId="1"/>
      <p:bldP spid="15471" grpId="0"/>
      <p:bldP spid="15471" grpId="1"/>
      <p:bldP spid="154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0006-016-Ne-obizhaj-lesnykh-nasekomykh">
            <a:extLst>
              <a:ext uri="{FF2B5EF4-FFF2-40B4-BE49-F238E27FC236}">
                <a16:creationId xmlns:a16="http://schemas.microsoft.com/office/drawing/2014/main" id="{3C5171A0-0671-4E97-BF97-C935E63BA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6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836613"/>
            <a:ext cx="6048375" cy="439578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Rectangle 9">
            <a:extLst>
              <a:ext uri="{FF2B5EF4-FFF2-40B4-BE49-F238E27FC236}">
                <a16:creationId xmlns:a16="http://schemas.microsoft.com/office/drawing/2014/main" id="{04F0FCCA-EBF9-4241-A812-D8AB73ABD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5373688"/>
            <a:ext cx="6053137" cy="12287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В лесу летают мотыльки, ползут козявки и жуки…</a:t>
            </a:r>
            <a:br>
              <a:rPr lang="ru-RU" altLang="ru-RU" i="0"/>
            </a:br>
            <a:r>
              <a:rPr lang="ru-RU" altLang="ru-RU" i="0"/>
              <a:t>Природа-мать им жизнь дала. У них у всех свои дела. </a:t>
            </a:r>
            <a:br>
              <a:rPr lang="ru-RU" altLang="ru-RU" i="0"/>
            </a:br>
            <a:r>
              <a:rPr lang="ru-RU" altLang="ru-RU" i="0"/>
              <a:t>Ты их увидишь на пути –  не обижай, а отойди!</a:t>
            </a:r>
            <a:br>
              <a:rPr lang="ru-RU" altLang="ru-RU" i="0"/>
            </a:br>
            <a:r>
              <a:rPr lang="ru-RU" altLang="ru-RU" i="0"/>
              <a:t>Без насекомых лес, друг мой, и  одинокий, и пустой…</a:t>
            </a:r>
          </a:p>
        </p:txBody>
      </p:sp>
      <p:pic>
        <p:nvPicPr>
          <p:cNvPr id="20484" name="Picture 13" descr="бабочка, анимашка">
            <a:extLst>
              <a:ext uri="{FF2B5EF4-FFF2-40B4-BE49-F238E27FC236}">
                <a16:creationId xmlns:a16="http://schemas.microsoft.com/office/drawing/2014/main" id="{1892D144-F994-4137-87C9-55BA236356E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6707">
            <a:off x="1476375" y="3860800"/>
            <a:ext cx="4699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4" descr="бабочка, анимашка">
            <a:extLst>
              <a:ext uri="{FF2B5EF4-FFF2-40B4-BE49-F238E27FC236}">
                <a16:creationId xmlns:a16="http://schemas.microsoft.com/office/drawing/2014/main" id="{1A61F953-E1AE-4EA5-A81F-8175D3759F0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6707">
            <a:off x="900113" y="3860800"/>
            <a:ext cx="4699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6" descr="бабочка, анимашка">
            <a:extLst>
              <a:ext uri="{FF2B5EF4-FFF2-40B4-BE49-F238E27FC236}">
                <a16:creationId xmlns:a16="http://schemas.microsoft.com/office/drawing/2014/main" id="{DD44E753-1542-4104-9DAB-BF7DE337B87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6707">
            <a:off x="971550" y="4365625"/>
            <a:ext cx="4699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8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DC679568-8AA7-40AD-AFE4-3D89E436FAC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376641">
            <a:off x="665163" y="1584325"/>
            <a:ext cx="241935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20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6BF6E14A-23FF-4E15-AF7B-E2C66C36235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644">
            <a:off x="0" y="1341438"/>
            <a:ext cx="2952750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22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9F156757-39CB-4294-9684-DF0422EBABA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716338"/>
            <a:ext cx="2317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24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C6D390F3-A0C1-416B-875B-ECB82B69097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31416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26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9E53A5B2-5CEE-469F-8EE9-BD6B2088D6E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836613"/>
            <a:ext cx="352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28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800A0175-399C-470C-9F65-A9C9914C901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557338"/>
            <a:ext cx="5238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30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9CE26FEE-8EE5-45C4-95AD-8C220D366D9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844675"/>
            <a:ext cx="180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32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CC1474A1-D40A-481D-8107-0FC1585460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1052513"/>
            <a:ext cx="180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34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8D61229D-46B1-4D95-9141-192413DBB68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lum bright="-10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5027" flipH="1">
            <a:off x="6156325" y="4797425"/>
            <a:ext cx="2889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36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6E5B06EF-34A2-49D8-9FAA-1807160E919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2565400"/>
            <a:ext cx="180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44" descr="muravey-animatsionnaya-kartinka-0010">
            <a:extLst>
              <a:ext uri="{FF2B5EF4-FFF2-40B4-BE49-F238E27FC236}">
                <a16:creationId xmlns:a16="http://schemas.microsoft.com/office/drawing/2014/main" id="{6F5EFFCD-574C-4A6C-A897-BE9AA18FCEE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213100"/>
            <a:ext cx="1154112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45" descr="muravey-animatsionnaya-kartinka-0010">
            <a:extLst>
              <a:ext uri="{FF2B5EF4-FFF2-40B4-BE49-F238E27FC236}">
                <a16:creationId xmlns:a16="http://schemas.microsoft.com/office/drawing/2014/main" id="{2CC053D8-7832-4951-A599-313DE60C4CC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4797425"/>
            <a:ext cx="17272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47" descr="muravey-animatsionnaya-kartinka-0008">
            <a:extLst>
              <a:ext uri="{FF2B5EF4-FFF2-40B4-BE49-F238E27FC236}">
                <a16:creationId xmlns:a16="http://schemas.microsoft.com/office/drawing/2014/main" id="{49294D63-67C1-47E5-9502-243EDA9BB16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0" cstate="email">
            <a:lum bright="-22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64388" y="4005263"/>
            <a:ext cx="576262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48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CABACB7B-89A7-4E20-944C-F39E97CBA0C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644">
            <a:off x="0" y="2276475"/>
            <a:ext cx="295275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49" descr="Смайлы в форме насекомых, смайлы с насекомыми ">
            <a:extLst>
              <a:ext uri="{FF2B5EF4-FFF2-40B4-BE49-F238E27FC236}">
                <a16:creationId xmlns:a16="http://schemas.microsoft.com/office/drawing/2014/main" id="{1E2F17B2-5F76-45FD-9279-CA5A1534889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31422">
            <a:off x="6674644" y="2621757"/>
            <a:ext cx="2952750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2" name="WordArt 50">
            <a:extLst>
              <a:ext uri="{FF2B5EF4-FFF2-40B4-BE49-F238E27FC236}">
                <a16:creationId xmlns:a16="http://schemas.microsoft.com/office/drawing/2014/main" id="{25C58C1B-BDBA-4F4D-8DFA-A65C681F4FE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87450" y="0"/>
            <a:ext cx="6888163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Не обижай лесных насекомых</a:t>
            </a:r>
          </a:p>
        </p:txBody>
      </p:sp>
      <p:pic>
        <p:nvPicPr>
          <p:cNvPr id="20503" name="Picture 51" descr="muravey-animatsionnaya-kartinka-0008">
            <a:extLst>
              <a:ext uri="{FF2B5EF4-FFF2-40B4-BE49-F238E27FC236}">
                <a16:creationId xmlns:a16="http://schemas.microsoft.com/office/drawing/2014/main" id="{68ECFC4A-A300-49F7-A1AF-47642331FC3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0" cstate="email">
            <a:lum bright="-22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4508500"/>
            <a:ext cx="37623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>
            <a:extLst>
              <a:ext uri="{FF2B5EF4-FFF2-40B4-BE49-F238E27FC236}">
                <a16:creationId xmlns:a16="http://schemas.microsoft.com/office/drawing/2014/main" id="{0BE2CD53-35F8-4B1C-96FD-3174A38B6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60350"/>
            <a:ext cx="8640762" cy="292735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i="0"/>
              <a:t>Методические рекомендации к  использованию данного ресурса</a:t>
            </a:r>
            <a:endParaRPr lang="ru-RU" altLang="ru-RU" sz="1600" i="0"/>
          </a:p>
          <a:p>
            <a:pPr eaLnBrk="1" hangingPunct="1"/>
            <a:r>
              <a:rPr lang="ru-RU" altLang="ru-RU" sz="1400" i="0"/>
              <a:t>Слайд 1 - визитка</a:t>
            </a:r>
          </a:p>
          <a:p>
            <a:pPr eaLnBrk="1" hangingPunct="1"/>
            <a:r>
              <a:rPr lang="ru-RU" altLang="ru-RU" sz="1400" i="0"/>
              <a:t>Слайд 2 – методичка по использованию ресурса</a:t>
            </a:r>
          </a:p>
          <a:p>
            <a:pPr eaLnBrk="1" hangingPunct="1"/>
            <a:r>
              <a:rPr lang="ru-RU" altLang="ru-RU" sz="1400" i="0"/>
              <a:t>Слайд 3 – 9   наглядная информация о насекомых</a:t>
            </a:r>
          </a:p>
          <a:p>
            <a:pPr eaLnBrk="1" hangingPunct="1"/>
            <a:r>
              <a:rPr lang="ru-RU" altLang="ru-RU" sz="1400" i="0"/>
              <a:t>Слайд 10 – 13  развивающие упражнения </a:t>
            </a:r>
          </a:p>
          <a:p>
            <a:pPr eaLnBrk="1" hangingPunct="1"/>
            <a:r>
              <a:rPr lang="ru-RU" altLang="ru-RU" sz="1400" i="0"/>
              <a:t>Слайд 14 – 15 картинки для рассматривания и  комментирования</a:t>
            </a:r>
          </a:p>
          <a:p>
            <a:pPr eaLnBrk="1" hangingPunct="1"/>
            <a:r>
              <a:rPr lang="ru-RU" altLang="ru-RU" sz="1400" i="0"/>
              <a:t>Слайд 16 – разрезная картинка (минимультик)</a:t>
            </a:r>
          </a:p>
          <a:p>
            <a:pPr eaLnBrk="1" hangingPunct="1"/>
            <a:r>
              <a:rPr lang="ru-RU" altLang="ru-RU" sz="1400" i="0"/>
              <a:t>Слайд 17 – Образы насекомых в сказках</a:t>
            </a:r>
          </a:p>
          <a:p>
            <a:pPr eaLnBrk="1" hangingPunct="1"/>
            <a:r>
              <a:rPr lang="ru-RU" altLang="ru-RU" sz="1400" i="0"/>
              <a:t>Слайд 18 – кроссворд (кликать последовательно по цифрам,</a:t>
            </a:r>
          </a:p>
          <a:p>
            <a:pPr eaLnBrk="1" hangingPunct="1"/>
            <a:r>
              <a:rPr lang="ru-RU" altLang="ru-RU" sz="1400" i="0"/>
              <a:t>появляется загадка, дети отгадывают, затем кликать по клеткам – появляются буквы, с последней буквой появляется картинка, подтверждающая правильность отгадки). Ключевое слово выделено</a:t>
            </a:r>
          </a:p>
          <a:p>
            <a:pPr eaLnBrk="1" hangingPunct="1"/>
            <a:r>
              <a:rPr lang="ru-RU" altLang="ru-RU" sz="1400" i="0"/>
              <a:t> красным цветом – обозначает класс данных объектов.</a:t>
            </a:r>
          </a:p>
          <a:p>
            <a:pPr eaLnBrk="1" hangingPunct="1"/>
            <a:r>
              <a:rPr lang="ru-RU" altLang="ru-RU" sz="1400" i="0"/>
              <a:t>Слайд 19 – экологическая агитка «Не обижай лесных насекомых».</a:t>
            </a: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2DF9AD37-C4E4-47AB-A133-8A536DEED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734050"/>
            <a:ext cx="8642350" cy="9810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Ресурс имеет наглядно – познавательное и развивающее направление, дошкольникам понятно то, что можно одновременно рассмотреть, услышать, подействовать и оценить действие объекта.</a:t>
            </a:r>
            <a:r>
              <a:rPr lang="ru-RU" altLang="ru-RU" sz="1400"/>
              <a:t> </a:t>
            </a:r>
            <a:r>
              <a:rPr lang="ru-RU" altLang="ru-RU" sz="1400" i="0"/>
              <a:t>Яркие иллюстрации, интересные анимации привлекают внимание, активизируют запоминание, дети познают новое о насекомых.</a:t>
            </a:r>
            <a:endParaRPr lang="ru-RU" altLang="ru-RU" sz="1400"/>
          </a:p>
        </p:txBody>
      </p:sp>
      <p:pic>
        <p:nvPicPr>
          <p:cNvPr id="3076" name="Picture 7" descr="997030860">
            <a:extLst>
              <a:ext uri="{FF2B5EF4-FFF2-40B4-BE49-F238E27FC236}">
                <a16:creationId xmlns:a16="http://schemas.microsoft.com/office/drawing/2014/main" id="{AE1C3DEC-98CE-4689-BCB1-DAF481B5C5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lum bright="-10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3213100"/>
            <a:ext cx="29876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1E8A5C39-0338-474F-9D0E-3A760C40A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82763"/>
            <a:ext cx="6265863" cy="4316412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  </a:t>
            </a:r>
            <a:r>
              <a:rPr lang="ru-RU" altLang="ru-RU" sz="1600" i="0"/>
              <a:t>Насекомые – древнейшие и самые многочисленные обитатели нашей планеты</a:t>
            </a:r>
            <a:r>
              <a:rPr lang="ru-RU" altLang="ru-RU" sz="1600"/>
              <a:t>. </a:t>
            </a:r>
            <a:r>
              <a:rPr lang="ru-RU" altLang="ru-RU" sz="1600" i="0"/>
              <a:t>Стрекозы и бабочки, мухи </a:t>
            </a:r>
          </a:p>
          <a:p>
            <a:pPr eaLnBrk="1" hangingPunct="1"/>
            <a:r>
              <a:rPr lang="ru-RU" altLang="ru-RU" sz="1600" i="0"/>
              <a:t>и жуки, кузнечики и пчелы – все это насекомые.</a:t>
            </a:r>
            <a:r>
              <a:rPr lang="ru-RU" altLang="ru-RU" sz="1600"/>
              <a:t> </a:t>
            </a:r>
          </a:p>
          <a:p>
            <a:pPr eaLnBrk="1" hangingPunct="1"/>
            <a:r>
              <a:rPr lang="ru-RU" altLang="ru-RU" sz="1600" i="0"/>
              <a:t>  Многие из них совершенно разные, но все они имеют три одинаковых признака. Первый признак – это наличие шести ног. Второй признак – это присутствие на теле насекомого насечек. Само название «насекомые» означает «насеченные», что говорит само за себя. Третий признак отличия – это возможность выделить в теле насекомого трех частей: головы, груди и брюшка. Это разделение присутствует у всех насекомых, однако у некоторых из них тяжело этот признак обнаружить сразу – нужно будет очень хорошо присмотреться. Насекомые населяют всю нашу планету – леса и водоемы, воздух и подземное пространство, пустыни и места вечной мерзлоты.    </a:t>
            </a:r>
          </a:p>
          <a:p>
            <a:pPr eaLnBrk="1" hangingPunct="1"/>
            <a:r>
              <a:rPr lang="ru-RU" altLang="ru-RU" sz="1600" i="0"/>
              <a:t>  Правда некоторые насекомые настолько маленькие, что для того, чтобы их увидеть, понадобится микроскоп!</a:t>
            </a:r>
          </a:p>
        </p:txBody>
      </p:sp>
      <p:sp>
        <p:nvSpPr>
          <p:cNvPr id="4099" name="WordArt 5">
            <a:extLst>
              <a:ext uri="{FF2B5EF4-FFF2-40B4-BE49-F238E27FC236}">
                <a16:creationId xmlns:a16="http://schemas.microsoft.com/office/drawing/2014/main" id="{5A48164D-1BC0-47AC-A118-463A96A398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8031163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Кто же такие - насекомые?</a:t>
            </a:r>
          </a:p>
        </p:txBody>
      </p:sp>
      <p:pic>
        <p:nvPicPr>
          <p:cNvPr id="4100" name="Picture 9" descr="3cae13da65b5t">
            <a:extLst>
              <a:ext uri="{FF2B5EF4-FFF2-40B4-BE49-F238E27FC236}">
                <a16:creationId xmlns:a16="http://schemas.microsoft.com/office/drawing/2014/main" id="{B2337C65-B35F-4B4A-83EC-5B90F99B5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1773238"/>
            <a:ext cx="2462212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0_c8800_f5b7472c_S">
            <a:extLst>
              <a:ext uri="{FF2B5EF4-FFF2-40B4-BE49-F238E27FC236}">
                <a16:creationId xmlns:a16="http://schemas.microsoft.com/office/drawing/2014/main" id="{44FC748A-E3D7-4B31-933E-01EA8572DB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lum bright="-2000" contras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4437063"/>
            <a:ext cx="7080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4799FBE0-5B3B-4547-9C9B-F8637BF7A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36688"/>
            <a:ext cx="3671888" cy="1917700"/>
          </a:xfrm>
          <a:prstGeom prst="rect">
            <a:avLst/>
          </a:prstGeom>
          <a:solidFill>
            <a:srgbClr val="FFFFFF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88872" rIns="0" bIns="88872"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   На нашей планете обитает огромное     </a:t>
            </a:r>
          </a:p>
          <a:p>
            <a:pPr eaLnBrk="1" hangingPunct="1"/>
            <a:r>
              <a:rPr lang="ru-RU" altLang="ru-RU" sz="1400" i="0"/>
              <a:t> количество насекомых.    </a:t>
            </a:r>
          </a:p>
          <a:p>
            <a:pPr eaLnBrk="1" hangingPunct="1"/>
            <a:r>
              <a:rPr lang="ru-RU" altLang="ru-RU" sz="1400" i="0"/>
              <a:t>  И с некоторыми из них человеку  </a:t>
            </a:r>
          </a:p>
          <a:p>
            <a:pPr eaLnBrk="1" hangingPunct="1"/>
            <a:r>
              <a:rPr lang="ru-RU" altLang="ru-RU" sz="1400" i="0"/>
              <a:t> приходится обитать бок о бок.      </a:t>
            </a:r>
          </a:p>
          <a:p>
            <a:pPr eaLnBrk="1" hangingPunct="1"/>
            <a:r>
              <a:rPr lang="ru-RU" altLang="ru-RU" sz="1400" i="0"/>
              <a:t>   Речь пойдет о вредных для людей </a:t>
            </a:r>
          </a:p>
          <a:p>
            <a:pPr eaLnBrk="1" hangingPunct="1"/>
            <a:r>
              <a:rPr lang="ru-RU" altLang="ru-RU" sz="1400" i="0"/>
              <a:t> Итак, кто же к ним относится?  Это  </a:t>
            </a:r>
          </a:p>
          <a:p>
            <a:pPr eaLnBrk="1" hangingPunct="1"/>
            <a:r>
              <a:rPr lang="ru-RU" altLang="ru-RU" sz="1400" i="0"/>
              <a:t> тараканы, мухи, клещи, комары, блохи,  </a:t>
            </a:r>
          </a:p>
          <a:p>
            <a:pPr eaLnBrk="1" hangingPunct="1"/>
            <a:r>
              <a:rPr lang="ru-RU" altLang="ru-RU" sz="1400" i="0"/>
              <a:t> вши и клопы.</a:t>
            </a:r>
            <a:r>
              <a:rPr lang="ru-RU" altLang="ru-RU" sz="1400"/>
              <a:t> </a:t>
            </a:r>
          </a:p>
        </p:txBody>
      </p:sp>
      <p:sp>
        <p:nvSpPr>
          <p:cNvPr id="5123" name="WordArt 8">
            <a:extLst>
              <a:ext uri="{FF2B5EF4-FFF2-40B4-BE49-F238E27FC236}">
                <a16:creationId xmlns:a16="http://schemas.microsoft.com/office/drawing/2014/main" id="{585F721F-5DB3-401D-A8D0-D5E89AB9F92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916863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Вредные для человека насекомые</a:t>
            </a:r>
          </a:p>
        </p:txBody>
      </p:sp>
      <p:pic>
        <p:nvPicPr>
          <p:cNvPr id="12299" name="Picture 11" descr="20131802140815">
            <a:extLst>
              <a:ext uri="{FF2B5EF4-FFF2-40B4-BE49-F238E27FC236}">
                <a16:creationId xmlns:a16="http://schemas.microsoft.com/office/drawing/2014/main" id="{0926E3A8-D61A-4E83-BF50-A99CE03D9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052513"/>
            <a:ext cx="2187575" cy="177958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12">
            <a:extLst>
              <a:ext uri="{FF2B5EF4-FFF2-40B4-BE49-F238E27FC236}">
                <a16:creationId xmlns:a16="http://schemas.microsoft.com/office/drawing/2014/main" id="{E79EF6BA-1B00-40CA-9242-AE0DA04A5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2516188"/>
            <a:ext cx="7572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/>
              <a:t>Блоха</a:t>
            </a:r>
          </a:p>
        </p:txBody>
      </p:sp>
      <p:sp>
        <p:nvSpPr>
          <p:cNvPr id="5126" name="Text Box 17">
            <a:extLst>
              <a:ext uri="{FF2B5EF4-FFF2-40B4-BE49-F238E27FC236}">
                <a16:creationId xmlns:a16="http://schemas.microsoft.com/office/drawing/2014/main" id="{581E5B9D-4BAF-476D-BD25-FB57EFB86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868863"/>
            <a:ext cx="1804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Головная вошь</a:t>
            </a:r>
          </a:p>
        </p:txBody>
      </p:sp>
      <p:pic>
        <p:nvPicPr>
          <p:cNvPr id="12309" name="Picture 21" descr="skolko-vshi-zhivut-bez-cheloveka-10">
            <a:extLst>
              <a:ext uri="{FF2B5EF4-FFF2-40B4-BE49-F238E27FC236}">
                <a16:creationId xmlns:a16="http://schemas.microsoft.com/office/drawing/2014/main" id="{D07153F0-B7EF-4571-AED7-F0E667050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1052513"/>
            <a:ext cx="2305050" cy="187166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8" name="Text Box 22">
            <a:extLst>
              <a:ext uri="{FF2B5EF4-FFF2-40B4-BE49-F238E27FC236}">
                <a16:creationId xmlns:a16="http://schemas.microsoft.com/office/drawing/2014/main" id="{E5C892E5-49B4-43D4-8DC1-A766B7D33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2444750"/>
            <a:ext cx="706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/>
              <a:t>Вошь</a:t>
            </a:r>
          </a:p>
        </p:txBody>
      </p:sp>
      <p:pic>
        <p:nvPicPr>
          <p:cNvPr id="12312" name="Picture 24" descr="184255">
            <a:extLst>
              <a:ext uri="{FF2B5EF4-FFF2-40B4-BE49-F238E27FC236}">
                <a16:creationId xmlns:a16="http://schemas.microsoft.com/office/drawing/2014/main" id="{722BA8BB-D78A-4291-9593-5476ABAB1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lum bright="-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3024188" cy="28400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" name="Text Box 25">
            <a:extLst>
              <a:ext uri="{FF2B5EF4-FFF2-40B4-BE49-F238E27FC236}">
                <a16:creationId xmlns:a16="http://schemas.microsoft.com/office/drawing/2014/main" id="{D5E9653C-E3E5-4024-B2AE-917367548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6165850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/>
              <a:t>Муха</a:t>
            </a:r>
          </a:p>
        </p:txBody>
      </p:sp>
      <p:pic>
        <p:nvPicPr>
          <p:cNvPr id="12315" name="Picture 27" descr="1751">
            <a:extLst>
              <a:ext uri="{FF2B5EF4-FFF2-40B4-BE49-F238E27FC236}">
                <a16:creationId xmlns:a16="http://schemas.microsoft.com/office/drawing/2014/main" id="{37CEA5E6-15FB-40FA-B538-EAD4F2BFE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2997200"/>
            <a:ext cx="2246313" cy="1751013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Rectangle 29">
            <a:extLst>
              <a:ext uri="{FF2B5EF4-FFF2-40B4-BE49-F238E27FC236}">
                <a16:creationId xmlns:a16="http://schemas.microsoft.com/office/drawing/2014/main" id="{6BB6B454-824D-4C08-9500-1A7E6EA38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588" y="4292600"/>
            <a:ext cx="1065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Таракан</a:t>
            </a:r>
          </a:p>
        </p:txBody>
      </p:sp>
      <p:pic>
        <p:nvPicPr>
          <p:cNvPr id="12319" name="Picture 31" descr="%D0%9F%D0%BE%D1%81%D1%82%D0%B5%D0%BB%D1%8C%D0%BD%D1%8B%D0%B9-%D0%BA%D0%BB%D0%BE%D0%BF-0775">
            <a:extLst>
              <a:ext uri="{FF2B5EF4-FFF2-40B4-BE49-F238E27FC236}">
                <a16:creationId xmlns:a16="http://schemas.microsoft.com/office/drawing/2014/main" id="{0C7B5307-5D4B-4856-90B3-E1132B2FB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4941888"/>
            <a:ext cx="2376487" cy="173513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1" name="Picture 33" descr="ANd9GcQVSp1xMKtM8vg-usiOpZ0V97IJt4x8VZCnW_SS2kmZc2duXruM">
            <a:extLst>
              <a:ext uri="{FF2B5EF4-FFF2-40B4-BE49-F238E27FC236}">
                <a16:creationId xmlns:a16="http://schemas.microsoft.com/office/drawing/2014/main" id="{7C4C2604-83B5-47C3-BA53-DA08952CD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5013325"/>
            <a:ext cx="2087563" cy="162877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Text Box 34">
            <a:extLst>
              <a:ext uri="{FF2B5EF4-FFF2-40B4-BE49-F238E27FC236}">
                <a16:creationId xmlns:a16="http://schemas.microsoft.com/office/drawing/2014/main" id="{F48F6635-DB99-4F7F-AD48-9E6416275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6308725"/>
            <a:ext cx="781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/>
              <a:t>Комар</a:t>
            </a:r>
          </a:p>
        </p:txBody>
      </p:sp>
      <p:sp>
        <p:nvSpPr>
          <p:cNvPr id="5136" name="Text Box 35">
            <a:extLst>
              <a:ext uri="{FF2B5EF4-FFF2-40B4-BE49-F238E27FC236}">
                <a16:creationId xmlns:a16="http://schemas.microsoft.com/office/drawing/2014/main" id="{058F0241-F2ED-401F-85AC-2C147BAC4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6237288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/>
              <a:t>Клоп</a:t>
            </a:r>
          </a:p>
        </p:txBody>
      </p:sp>
      <p:pic>
        <p:nvPicPr>
          <p:cNvPr id="12325" name="Picture 37" descr="IMG_E7E5A1-66500B-9428E4-8C3D44-5C83A2-4F9E33">
            <a:extLst>
              <a:ext uri="{FF2B5EF4-FFF2-40B4-BE49-F238E27FC236}">
                <a16:creationId xmlns:a16="http://schemas.microsoft.com/office/drawing/2014/main" id="{0380DC04-7B2A-498B-B579-A1E9AEF7D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068638"/>
            <a:ext cx="2016125" cy="167163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8" name="Text Box 38">
            <a:extLst>
              <a:ext uri="{FF2B5EF4-FFF2-40B4-BE49-F238E27FC236}">
                <a16:creationId xmlns:a16="http://schemas.microsoft.com/office/drawing/2014/main" id="{476D65EC-DD7F-44DD-AD94-EFEEB0B8C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025" y="4313238"/>
            <a:ext cx="769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Клещ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1E1D64A8-6D66-4A1C-A8C5-2DD8219F9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60350"/>
            <a:ext cx="3313113" cy="3151188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  Бабочка, пчела, муравей, божья коровка.</a:t>
            </a:r>
            <a:r>
              <a:rPr lang="ru-RU" altLang="ru-RU"/>
              <a:t> </a:t>
            </a:r>
            <a:r>
              <a:rPr lang="ru-RU" altLang="ru-RU" i="0"/>
              <a:t>Какую они пользу приносят человеку?  </a:t>
            </a:r>
          </a:p>
          <a:p>
            <a:pPr eaLnBrk="1" hangingPunct="1"/>
            <a:r>
              <a:rPr lang="ru-RU" altLang="ru-RU" i="0"/>
              <a:t>  Пчелы опыляют цветы, дают нам мед и воск.    </a:t>
            </a:r>
          </a:p>
          <a:p>
            <a:pPr eaLnBrk="1" hangingPunct="1"/>
            <a:r>
              <a:rPr lang="ru-RU" altLang="ru-RU" i="0"/>
              <a:t>  Муравьи разносят по лесу семена многих растений.    </a:t>
            </a:r>
          </a:p>
          <a:p>
            <a:pPr eaLnBrk="1" hangingPunct="1"/>
            <a:r>
              <a:rPr lang="ru-RU" altLang="ru-RU" i="0"/>
              <a:t>  Божьи коровки уничтожают огромное количество тли и других садовых вредителей.</a:t>
            </a:r>
          </a:p>
          <a:p>
            <a:pPr eaLnBrk="1" hangingPunct="1"/>
            <a:r>
              <a:rPr lang="ru-RU" altLang="ru-RU" i="0"/>
              <a:t>  Бабочки опыляют цветы.</a:t>
            </a:r>
          </a:p>
        </p:txBody>
      </p:sp>
      <p:pic>
        <p:nvPicPr>
          <p:cNvPr id="17414" name="Picture 6" descr="bozhya-korovka-21">
            <a:extLst>
              <a:ext uri="{FF2B5EF4-FFF2-40B4-BE49-F238E27FC236}">
                <a16:creationId xmlns:a16="http://schemas.microsoft.com/office/drawing/2014/main" id="{943C3D2F-1891-4CF9-A11A-85A914D50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196975"/>
            <a:ext cx="2274887" cy="24479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nimfalida">
            <a:extLst>
              <a:ext uri="{FF2B5EF4-FFF2-40B4-BE49-F238E27FC236}">
                <a16:creationId xmlns:a16="http://schemas.microsoft.com/office/drawing/2014/main" id="{905341B2-F77D-4558-9910-AD164ECA6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4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16338"/>
            <a:ext cx="3529013" cy="29527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Ant">
            <a:extLst>
              <a:ext uri="{FF2B5EF4-FFF2-40B4-BE49-F238E27FC236}">
                <a16:creationId xmlns:a16="http://schemas.microsoft.com/office/drawing/2014/main" id="{60F1F1F7-D206-4FE6-88EE-5483476F6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196975"/>
            <a:ext cx="2236787" cy="23764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2322">
            <a:extLst>
              <a:ext uri="{FF2B5EF4-FFF2-40B4-BE49-F238E27FC236}">
                <a16:creationId xmlns:a16="http://schemas.microsoft.com/office/drawing/2014/main" id="{AD81FB19-713A-48D3-96BB-896BF7660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-4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933825"/>
            <a:ext cx="3887788" cy="2716213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1" name="WordArt 13">
            <a:extLst>
              <a:ext uri="{FF2B5EF4-FFF2-40B4-BE49-F238E27FC236}">
                <a16:creationId xmlns:a16="http://schemas.microsoft.com/office/drawing/2014/main" id="{53FF14EA-CA30-4617-8870-D72A52B574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08400" y="404813"/>
            <a:ext cx="51435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Полезные насекомые</a:t>
            </a:r>
          </a:p>
        </p:txBody>
      </p:sp>
      <p:pic>
        <p:nvPicPr>
          <p:cNvPr id="17424" name="Picture 16" descr="1305122721">
            <a:extLst>
              <a:ext uri="{FF2B5EF4-FFF2-40B4-BE49-F238E27FC236}">
                <a16:creationId xmlns:a16="http://schemas.microsoft.com/office/drawing/2014/main" id="{8BF6784D-BBC8-4018-9EEF-E3E3C9850B6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email">
            <a:lum bright="-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005263"/>
            <a:ext cx="5762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18" descr="muravey-animatsionnaya-kartinka-0023">
            <a:extLst>
              <a:ext uri="{FF2B5EF4-FFF2-40B4-BE49-F238E27FC236}">
                <a16:creationId xmlns:a16="http://schemas.microsoft.com/office/drawing/2014/main" id="{EE698ABD-DD08-4A2D-896A-43561EDFF6F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2997200"/>
            <a:ext cx="68421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Picture 22" descr="Анимация бабочка">
            <a:extLst>
              <a:ext uri="{FF2B5EF4-FFF2-40B4-BE49-F238E27FC236}">
                <a16:creationId xmlns:a16="http://schemas.microsoft.com/office/drawing/2014/main" id="{1FDCA89D-EC93-4532-9E2B-A8F61EF36F7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28251">
            <a:off x="0" y="3357563"/>
            <a:ext cx="9429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Picture 24" descr="0_498e7_90543209_GIFM">
            <a:extLst>
              <a:ext uri="{FF2B5EF4-FFF2-40B4-BE49-F238E27FC236}">
                <a16:creationId xmlns:a16="http://schemas.microsoft.com/office/drawing/2014/main" id="{D256DC9B-5DC0-4C95-B9C9-8AE65F0BEBE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 cstate="email">
            <a:lum bright="-6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2781300"/>
            <a:ext cx="77946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hlink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2BFD6058-518C-4D4C-828D-006A064C2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933825"/>
            <a:ext cx="2519363" cy="21875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 </a:t>
            </a:r>
            <a:r>
              <a:rPr lang="ru-RU" altLang="ru-RU" sz="1400" i="0"/>
              <a:t>Бабочка капустница, вылетела из своего укрытия первая, а следом за ней лимонница, павлиний глаз, адмирал. </a:t>
            </a:r>
          </a:p>
          <a:p>
            <a:pPr eaLnBrk="1" hangingPunct="1"/>
            <a:r>
              <a:rPr lang="ru-RU" altLang="ru-RU" sz="1400" i="0"/>
              <a:t> Зимуют бабочки в укромном месте, а с первым теплом вылетают навстречу солнцу.</a:t>
            </a:r>
            <a:r>
              <a:rPr lang="ru-RU" altLang="ru-RU" i="0"/>
              <a:t> </a:t>
            </a:r>
            <a:endParaRPr lang="ru-RU" altLang="ru-RU"/>
          </a:p>
        </p:txBody>
      </p:sp>
      <p:sp>
        <p:nvSpPr>
          <p:cNvPr id="7171" name="AutoShape 12" descr="9k=">
            <a:extLst>
              <a:ext uri="{FF2B5EF4-FFF2-40B4-BE49-F238E27FC236}">
                <a16:creationId xmlns:a16="http://schemas.microsoft.com/office/drawing/2014/main" id="{0E4D7F37-7ECF-48C1-BB31-89F6576404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2" name="AutoShape 14" descr="9k=">
            <a:extLst>
              <a:ext uri="{FF2B5EF4-FFF2-40B4-BE49-F238E27FC236}">
                <a16:creationId xmlns:a16="http://schemas.microsoft.com/office/drawing/2014/main" id="{89F530A3-CCF7-4740-8F3A-274EB195A4F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173" name="Picture 18" descr="pavliniy-glaz1">
            <a:extLst>
              <a:ext uri="{FF2B5EF4-FFF2-40B4-BE49-F238E27FC236}">
                <a16:creationId xmlns:a16="http://schemas.microsoft.com/office/drawing/2014/main" id="{1601E2DA-FC34-49CC-8420-6FB1790C4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76250"/>
            <a:ext cx="2879725" cy="24780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AutoShape 22" descr="9k=">
            <a:extLst>
              <a:ext uri="{FF2B5EF4-FFF2-40B4-BE49-F238E27FC236}">
                <a16:creationId xmlns:a16="http://schemas.microsoft.com/office/drawing/2014/main" id="{E6823A18-C08D-4C68-8234-ABEBA766DA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5" name="AutoShape 24" descr="9k=">
            <a:extLst>
              <a:ext uri="{FF2B5EF4-FFF2-40B4-BE49-F238E27FC236}">
                <a16:creationId xmlns:a16="http://schemas.microsoft.com/office/drawing/2014/main" id="{93514656-C82F-412E-9F1D-7A2D4E8376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176" name="Picture 27" descr="qoq">
            <a:extLst>
              <a:ext uri="{FF2B5EF4-FFF2-40B4-BE49-F238E27FC236}">
                <a16:creationId xmlns:a16="http://schemas.microsoft.com/office/drawing/2014/main" id="{74EDFC30-DF20-4A5A-AD1C-A90A59A58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4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573463"/>
            <a:ext cx="2808287" cy="26765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30" descr="kapustnica">
            <a:extLst>
              <a:ext uri="{FF2B5EF4-FFF2-40B4-BE49-F238E27FC236}">
                <a16:creationId xmlns:a16="http://schemas.microsoft.com/office/drawing/2014/main" id="{F97DA9DD-41A3-48CF-9E04-BDFB67E85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lum bright="-6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592388" cy="28082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8" name="Text Box 33">
            <a:extLst>
              <a:ext uri="{FF2B5EF4-FFF2-40B4-BE49-F238E27FC236}">
                <a16:creationId xmlns:a16="http://schemas.microsoft.com/office/drawing/2014/main" id="{56CB6000-F824-4F4E-8C98-D9C61F069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04813"/>
            <a:ext cx="15001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Капустница</a:t>
            </a:r>
          </a:p>
        </p:txBody>
      </p:sp>
      <p:pic>
        <p:nvPicPr>
          <p:cNvPr id="7179" name="Picture 35" descr="000kpwbk">
            <a:extLst>
              <a:ext uri="{FF2B5EF4-FFF2-40B4-BE49-F238E27FC236}">
                <a16:creationId xmlns:a16="http://schemas.microsoft.com/office/drawing/2014/main" id="{442AE9D1-E48A-4A8F-AB7D-B6BF66FDE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573463"/>
            <a:ext cx="2808288" cy="283051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0" name="Text Box 36">
            <a:extLst>
              <a:ext uri="{FF2B5EF4-FFF2-40B4-BE49-F238E27FC236}">
                <a16:creationId xmlns:a16="http://schemas.microsoft.com/office/drawing/2014/main" id="{40EFAC17-BF8B-436B-9DA6-A837FAAA1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644900"/>
            <a:ext cx="1387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Лимонница</a:t>
            </a:r>
          </a:p>
        </p:txBody>
      </p:sp>
      <p:sp>
        <p:nvSpPr>
          <p:cNvPr id="7181" name="Text Box 37">
            <a:extLst>
              <a:ext uri="{FF2B5EF4-FFF2-40B4-BE49-F238E27FC236}">
                <a16:creationId xmlns:a16="http://schemas.microsoft.com/office/drawing/2014/main" id="{A775D68D-B1EF-46AE-812E-D1C62B2E9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488" y="568325"/>
            <a:ext cx="176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Павлиний глаз</a:t>
            </a:r>
          </a:p>
        </p:txBody>
      </p:sp>
      <p:sp>
        <p:nvSpPr>
          <p:cNvPr id="7182" name="Text Box 38">
            <a:extLst>
              <a:ext uri="{FF2B5EF4-FFF2-40B4-BE49-F238E27FC236}">
                <a16:creationId xmlns:a16="http://schemas.microsoft.com/office/drawing/2014/main" id="{6B3F98E6-3905-4FCB-B6FB-8EB4CF361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3860800"/>
            <a:ext cx="1130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Адмирал</a:t>
            </a:r>
          </a:p>
        </p:txBody>
      </p:sp>
      <p:pic>
        <p:nvPicPr>
          <p:cNvPr id="7183" name="Picture 46" descr="1276760708">
            <a:extLst>
              <a:ext uri="{FF2B5EF4-FFF2-40B4-BE49-F238E27FC236}">
                <a16:creationId xmlns:a16="http://schemas.microsoft.com/office/drawing/2014/main" id="{0C762FF5-168B-457F-A6C5-99C3FC6460C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76250"/>
            <a:ext cx="32321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335DA04-17E7-41A7-921C-127D9689A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95275"/>
            <a:ext cx="2881313" cy="9810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Вертолётик лёгкий быстрый</a:t>
            </a:r>
          </a:p>
          <a:p>
            <a:pPr eaLnBrk="1" hangingPunct="1"/>
            <a:r>
              <a:rPr lang="ru-RU" altLang="ru-RU" sz="1400" i="0"/>
              <a:t>Над цветком летит душистым. </a:t>
            </a:r>
          </a:p>
          <a:p>
            <a:pPr eaLnBrk="1" hangingPunct="1"/>
            <a:r>
              <a:rPr lang="ru-RU" altLang="ru-RU" sz="1400" i="0"/>
              <a:t>Крылья, хвостик и глаза.</a:t>
            </a:r>
          </a:p>
          <a:p>
            <a:pPr eaLnBrk="1" hangingPunct="1"/>
            <a:r>
              <a:rPr lang="ru-RU" altLang="ru-RU" sz="1400" i="0"/>
              <a:t>        Это чудо …</a:t>
            </a:r>
          </a:p>
        </p:txBody>
      </p:sp>
      <p:pic>
        <p:nvPicPr>
          <p:cNvPr id="36867" name="Picture 3" descr="strekoza">
            <a:extLst>
              <a:ext uri="{FF2B5EF4-FFF2-40B4-BE49-F238E27FC236}">
                <a16:creationId xmlns:a16="http://schemas.microsoft.com/office/drawing/2014/main" id="{C509F7F8-E429-49E6-A737-248FEFEB8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1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765175"/>
            <a:ext cx="5113337" cy="367823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1341899941_12446_2">
            <a:extLst>
              <a:ext uri="{FF2B5EF4-FFF2-40B4-BE49-F238E27FC236}">
                <a16:creationId xmlns:a16="http://schemas.microsoft.com/office/drawing/2014/main" id="{FE1B74F2-F118-4395-96E6-B439C9F2F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1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628775"/>
            <a:ext cx="3457575" cy="2836863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Rectangle 5">
            <a:extLst>
              <a:ext uri="{FF2B5EF4-FFF2-40B4-BE49-F238E27FC236}">
                <a16:creationId xmlns:a16="http://schemas.microsoft.com/office/drawing/2014/main" id="{C97DA352-07E0-4CC8-A7F8-AE82397B3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5010150"/>
            <a:ext cx="8424863" cy="11938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 Стрекоза – это хищное насекомое. Они могут очень быстро летать и хватать добычу на лету.  Покушать эти насекомые предпочитают комарами или мошками. Некоторые их виды очень красивы, особенно привлекают их тонкие большие крылья и выразительные глазки. </a:t>
            </a:r>
          </a:p>
          <a:p>
            <a:pPr eaLnBrk="1" hangingPunct="1"/>
            <a:r>
              <a:rPr lang="ru-RU" altLang="ru-RU" sz="1400" i="0"/>
              <a:t> Стрекоза – символ легкомысленности («Стрекоза и муравей). Она очень подвижна и так как видит практически полностью вокруг себя – к ней сложно подойти.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B44525A-374C-4995-AF7C-60723F62D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95313"/>
            <a:ext cx="7561263" cy="738187"/>
          </a:xfrm>
          <a:prstGeom prst="rect">
            <a:avLst/>
          </a:prstGeom>
          <a:solidFill>
            <a:srgbClr val="FFFFFF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                Чем отличается саранча от кузнечика?</a:t>
            </a:r>
          </a:p>
          <a:p>
            <a:pPr eaLnBrk="1" hangingPunct="1"/>
            <a:r>
              <a:rPr lang="ru-RU" altLang="ru-RU" sz="1400" i="0"/>
              <a:t>   Кузнечик и саранча – это совершенно разные насекомые.   </a:t>
            </a:r>
          </a:p>
          <a:p>
            <a:pPr eaLnBrk="1" hangingPunct="1"/>
            <a:r>
              <a:rPr lang="ru-RU" altLang="ru-RU" sz="1400" i="0"/>
              <a:t>   Саранча является травоядным насекомым, а кузнечики –   хищники</a:t>
            </a:r>
            <a:r>
              <a:rPr lang="ru-RU" altLang="ru-RU" i="0"/>
              <a:t>.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36C5D0AC-9B90-4F40-87D2-7AD5ADB7A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4568825"/>
            <a:ext cx="3043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9220" name="Text Box 12">
            <a:extLst>
              <a:ext uri="{FF2B5EF4-FFF2-40B4-BE49-F238E27FC236}">
                <a16:creationId xmlns:a16="http://schemas.microsoft.com/office/drawing/2014/main" id="{DE6E8F0A-BDED-47EC-B9D3-E6C2999F0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13" y="4745038"/>
            <a:ext cx="1146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Кузнечик</a:t>
            </a:r>
          </a:p>
        </p:txBody>
      </p:sp>
      <p:pic>
        <p:nvPicPr>
          <p:cNvPr id="23566" name="Picture 14" descr="Саранча картинки, фото, видео">
            <a:extLst>
              <a:ext uri="{FF2B5EF4-FFF2-40B4-BE49-F238E27FC236}">
                <a16:creationId xmlns:a16="http://schemas.microsoft.com/office/drawing/2014/main" id="{6B958631-A751-4053-B70F-AB76265C6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962275"/>
            <a:ext cx="4495800" cy="36337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Text Box 15">
            <a:extLst>
              <a:ext uri="{FF2B5EF4-FFF2-40B4-BE49-F238E27FC236}">
                <a16:creationId xmlns:a16="http://schemas.microsoft.com/office/drawing/2014/main" id="{F8A43ECA-7710-4EA3-8B12-9B4CB5B73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788" y="3521075"/>
            <a:ext cx="11414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0">
                <a:solidFill>
                  <a:schemeClr val="bg1"/>
                </a:solidFill>
              </a:rPr>
              <a:t>Саранча</a:t>
            </a:r>
          </a:p>
        </p:txBody>
      </p:sp>
      <p:pic>
        <p:nvPicPr>
          <p:cNvPr id="23569" name="Picture 17" descr="ortks">
            <a:extLst>
              <a:ext uri="{FF2B5EF4-FFF2-40B4-BE49-F238E27FC236}">
                <a16:creationId xmlns:a16="http://schemas.microsoft.com/office/drawing/2014/main" id="{C199D638-7106-4A80-AF5A-96F73EE4B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12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916113"/>
            <a:ext cx="3960813" cy="330993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4" name="Text Box 18">
            <a:extLst>
              <a:ext uri="{FF2B5EF4-FFF2-40B4-BE49-F238E27FC236}">
                <a16:creationId xmlns:a16="http://schemas.microsoft.com/office/drawing/2014/main" id="{BA0CA0EA-AE94-49B2-8815-A06CDBD3D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868863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0">
                <a:solidFill>
                  <a:schemeClr val="bg1"/>
                </a:solidFill>
              </a:rPr>
              <a:t>Кузнечик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4B4191D-5FF1-433F-A35F-79ED438C8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00" y="32464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i="0"/>
              <a:t>  </a:t>
            </a:r>
          </a:p>
        </p:txBody>
      </p:sp>
      <p:pic>
        <p:nvPicPr>
          <p:cNvPr id="25603" name="Picture 3" descr="Кузнечик, сверчок, саранча картинки, фото, видео">
            <a:extLst>
              <a:ext uri="{FF2B5EF4-FFF2-40B4-BE49-F238E27FC236}">
                <a16:creationId xmlns:a16="http://schemas.microsoft.com/office/drawing/2014/main" id="{B9F55CC6-6058-4A70-ABB2-303E4FCF4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4392613" cy="17970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Rectangle 4">
            <a:extLst>
              <a:ext uri="{FF2B5EF4-FFF2-40B4-BE49-F238E27FC236}">
                <a16:creationId xmlns:a16="http://schemas.microsoft.com/office/drawing/2014/main" id="{F3F51C85-F21C-4B73-A862-038337BD3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697163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0"/>
              <a:t>   </a:t>
            </a:r>
          </a:p>
          <a:p>
            <a:pPr eaLnBrk="1" hangingPunct="1"/>
            <a:r>
              <a:rPr lang="ru-RU" altLang="ru-RU" i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6E7FC851-9C65-49F2-AFAA-36C593624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1196975"/>
            <a:ext cx="4103687" cy="76835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>
                <a:solidFill>
                  <a:srgbClr val="000000"/>
                </a:solidFill>
              </a:rPr>
              <a:t>У кузнечика длинные усы, у саранчи короткие. У самки кузнечика на окончании брюшка сабля, у саранчи нет.</a:t>
            </a:r>
          </a:p>
        </p:txBody>
      </p:sp>
      <p:pic>
        <p:nvPicPr>
          <p:cNvPr id="25606" name="Picture 6" descr="Кузнечик, сверчок, саранча картинки, фото, видео">
            <a:extLst>
              <a:ext uri="{FF2B5EF4-FFF2-40B4-BE49-F238E27FC236}">
                <a16:creationId xmlns:a16="http://schemas.microsoft.com/office/drawing/2014/main" id="{B9D9BE5E-BC4C-48B5-B5C0-66E48A09D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-4000" contras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708275"/>
            <a:ext cx="3814763" cy="19875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7" name="Rectangle 7">
            <a:extLst>
              <a:ext uri="{FF2B5EF4-FFF2-40B4-BE49-F238E27FC236}">
                <a16:creationId xmlns:a16="http://schemas.microsoft.com/office/drawing/2014/main" id="{F6745357-3FE5-48C4-B03B-D17DF746F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924175"/>
            <a:ext cx="4535487" cy="9810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>
                <a:solidFill>
                  <a:srgbClr val="000000"/>
                </a:solidFill>
              </a:rPr>
              <a:t>У кузнечика маленькие глаза, у саранчи большие. У кузнечика мордочка внизу заострённая с хищными челюстями, у саранчи более круглая и тупая</a:t>
            </a:r>
          </a:p>
        </p:txBody>
      </p:sp>
      <p:pic>
        <p:nvPicPr>
          <p:cNvPr id="25608" name="Picture 8" descr="Кузнечик, сверчок, саранча картинки, фото, видео">
            <a:extLst>
              <a:ext uri="{FF2B5EF4-FFF2-40B4-BE49-F238E27FC236}">
                <a16:creationId xmlns:a16="http://schemas.microsoft.com/office/drawing/2014/main" id="{121609C6-4DE0-44CD-800A-935C02562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lum bright="-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437063"/>
            <a:ext cx="4608513" cy="21399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Text Box 9">
            <a:extLst>
              <a:ext uri="{FF2B5EF4-FFF2-40B4-BE49-F238E27FC236}">
                <a16:creationId xmlns:a16="http://schemas.microsoft.com/office/drawing/2014/main" id="{356267B9-34A5-4FA3-B1EE-DF41D3B4C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5157788"/>
            <a:ext cx="3814763" cy="9810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i="0"/>
              <a:t>У кузнечика тело короткое, </a:t>
            </a:r>
          </a:p>
          <a:p>
            <a:pPr eaLnBrk="1" hangingPunct="1"/>
            <a:r>
              <a:rPr lang="ru-RU" altLang="ru-RU" sz="1400" i="0"/>
              <a:t>у саранчи тело вытянутое, оно служит лишь для переваривания растительной пищи и лучшей аэродинамики при полёте</a:t>
            </a:r>
          </a:p>
        </p:txBody>
      </p:sp>
      <p:sp>
        <p:nvSpPr>
          <p:cNvPr id="10250" name="WordArt 10">
            <a:extLst>
              <a:ext uri="{FF2B5EF4-FFF2-40B4-BE49-F238E27FC236}">
                <a16:creationId xmlns:a16="http://schemas.microsoft.com/office/drawing/2014/main" id="{C716B040-6231-44CD-8E15-33B951B1954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03350" y="188913"/>
            <a:ext cx="7026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</a:rPr>
              <a:t>Кузнечик и саранча (отличия)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1221</Words>
  <Application>Microsoft Office PowerPoint</Application>
  <PresentationFormat>Экран (4:3)</PresentationFormat>
  <Paragraphs>177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SUNRiCE</cp:lastModifiedBy>
  <cp:revision>19</cp:revision>
  <dcterms:created xsi:type="dcterms:W3CDTF">2015-04-24T14:19:34Z</dcterms:created>
  <dcterms:modified xsi:type="dcterms:W3CDTF">2022-11-10T12:00:01Z</dcterms:modified>
</cp:coreProperties>
</file>