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61" r:id="rId4"/>
    <p:sldId id="258" r:id="rId5"/>
    <p:sldId id="260" r:id="rId6"/>
    <p:sldId id="262" r:id="rId7"/>
    <p:sldId id="259" r:id="rId8"/>
    <p:sldId id="263" r:id="rId9"/>
    <p:sldId id="264" r:id="rId10"/>
    <p:sldId id="265" r:id="rId11"/>
    <p:sldId id="266" r:id="rId12"/>
    <p:sldId id="267" r:id="rId13"/>
    <p:sldId id="281" r:id="rId14"/>
    <p:sldId id="282" r:id="rId15"/>
    <p:sldId id="268" r:id="rId16"/>
    <p:sldId id="278" r:id="rId17"/>
    <p:sldId id="280" r:id="rId18"/>
    <p:sldId id="269" r:id="rId19"/>
    <p:sldId id="270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1" autoAdjust="0"/>
    <p:restoredTop sz="94660"/>
  </p:normalViewPr>
  <p:slideViewPr>
    <p:cSldViewPr>
      <p:cViewPr varScale="1">
        <p:scale>
          <a:sx n="109" d="100"/>
          <a:sy n="109" d="100"/>
        </p:scale>
        <p:origin x="7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-fotki.yandex.ru/get/9805/37366204.57d/0_124e8d_d34c38c4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592954"/>
            <a:ext cx="2376264" cy="192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wmae.pl/news/big/1345702090.jp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133226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b="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996952"/>
            <a:ext cx="914400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img-fotki.yandex.ru/get/9805/37366204.57d/0_124e8d_d34c38c4_L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98" y="264840"/>
            <a:ext cx="2376264" cy="192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669095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Music\&#1082;&#1088;&#1072;&#1089;&#1080;&#1074;&#1072;&#1103;%20&#1084;&#1091;&#1079;&#1099;&#1082;&#1072;..%20&#1087;&#1086;&#1089;&#1083;&#1091;&#1096;&#1072;&#1081;&#1090;&#1077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17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3.jpeg"/><Relationship Id="rId10" Type="http://schemas.openxmlformats.org/officeDocument/2006/relationships/image" Target="../media/image25.png"/><Relationship Id="rId4" Type="http://schemas.openxmlformats.org/officeDocument/2006/relationships/image" Target="../media/image22.jpeg"/><Relationship Id="rId9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gif"/><Relationship Id="rId18" Type="http://schemas.openxmlformats.org/officeDocument/2006/relationships/image" Target="../media/image43.jpeg"/><Relationship Id="rId26" Type="http://schemas.openxmlformats.org/officeDocument/2006/relationships/slide" Target="slide2.xml"/><Relationship Id="rId3" Type="http://schemas.openxmlformats.org/officeDocument/2006/relationships/image" Target="../media/image28.jpeg"/><Relationship Id="rId21" Type="http://schemas.openxmlformats.org/officeDocument/2006/relationships/image" Target="../media/image46.pn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5" Type="http://schemas.openxmlformats.org/officeDocument/2006/relationships/image" Target="../media/image50.jpeg"/><Relationship Id="rId2" Type="http://schemas.openxmlformats.org/officeDocument/2006/relationships/image" Target="../media/image27.jpeg"/><Relationship Id="rId16" Type="http://schemas.openxmlformats.org/officeDocument/2006/relationships/image" Target="../media/image41.jpe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24" Type="http://schemas.openxmlformats.org/officeDocument/2006/relationships/image" Target="../media/image49.pn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23" Type="http://schemas.openxmlformats.org/officeDocument/2006/relationships/image" Target="../media/image48.png"/><Relationship Id="rId10" Type="http://schemas.openxmlformats.org/officeDocument/2006/relationships/image" Target="../media/image35.jpeg"/><Relationship Id="rId19" Type="http://schemas.openxmlformats.org/officeDocument/2006/relationships/image" Target="../media/image44.pn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Relationship Id="rId22" Type="http://schemas.openxmlformats.org/officeDocument/2006/relationships/image" Target="../media/image47.jpeg"/><Relationship Id="rId27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красивая музыка.. послушай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533400"/>
            <a:ext cx="6781800" cy="1143000"/>
          </a:xfrm>
        </p:spPr>
        <p:txBody>
          <a:bodyPr/>
          <a:lstStyle/>
          <a:p>
            <a:r>
              <a:rPr lang="ru-RU" sz="3200" b="1" dirty="0" smtClean="0"/>
              <a:t>ЗАДАЧИ ЭКОЛОГИЧЕСКОГО ВОСПИТАНИЯ  ДЕТЕЙ СТАРШЕГО ВОЗРАСТА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2286000"/>
            <a:ext cx="8001000" cy="395128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формирование экологической культуры через игровую деятельность.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классификация растений нашей природной зоны.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закрепление представлений и образы тех растений, за которыми дети наблюдали во время прогулок и экскурсий.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уточнение и расширение у детей знаний о природных объектах через дидактические игры и наблюдение.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8610600" y="6019800"/>
            <a:ext cx="2289175" cy="13604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7400" y="762000"/>
            <a:ext cx="7086600" cy="536575"/>
          </a:xfrm>
        </p:spPr>
        <p:txBody>
          <a:bodyPr/>
          <a:lstStyle/>
          <a:p>
            <a:pPr algn="l"/>
            <a:r>
              <a:rPr lang="ru-RU" sz="3200" b="1" dirty="0" smtClean="0"/>
              <a:t>                      </a:t>
            </a:r>
            <a:r>
              <a:rPr lang="ru-RU" sz="3200" b="1" dirty="0" smtClean="0"/>
              <a:t>Угадай </a:t>
            </a:r>
            <a:r>
              <a:rPr lang="ru-RU" sz="3200" b="1" dirty="0" smtClean="0"/>
              <a:t>по </a:t>
            </a:r>
            <a:r>
              <a:rPr lang="ru-RU" sz="3200" b="1" dirty="0" smtClean="0"/>
              <a:t>запаху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3200" dirty="0" smtClean="0"/>
              <a:t> 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5800" y="2057400"/>
            <a:ext cx="4038600" cy="381000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1. Ребенку завязать глаза.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2. Приготовить продукты с выраженными запахами: лук, чеснок, лимон, апельсин, яблоко, шоколад и др.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3. Дать понюхать каждый продукт: его можно узнать по запаху.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Карточки-схемы проведения опытов и экспериментов для детей старшего дошкольного возраста (картотека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38100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4600" y="1371600"/>
            <a:ext cx="6400800" cy="917575"/>
          </a:xfrm>
        </p:spPr>
        <p:txBody>
          <a:bodyPr/>
          <a:lstStyle/>
          <a:p>
            <a:r>
              <a:rPr lang="ru-RU" sz="3200" b="1" dirty="0" smtClean="0"/>
              <a:t>Игра </a:t>
            </a:r>
            <a:r>
              <a:rPr lang="ru-RU" sz="3200" b="1" dirty="0" smtClean="0"/>
              <a:t>Цепочка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7848600" cy="388620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Дидактическая задача</a:t>
            </a:r>
            <a:r>
              <a:rPr lang="ru-RU" sz="2400" b="1" dirty="0" smtClean="0">
                <a:solidFill>
                  <a:schemeClr val="tx1"/>
                </a:solidFill>
              </a:rPr>
              <a:t>:</a:t>
            </a:r>
            <a:r>
              <a:rPr lang="ru-RU" sz="2400" dirty="0" smtClean="0">
                <a:solidFill>
                  <a:schemeClr val="tx1"/>
                </a:solidFill>
              </a:rPr>
              <a:t> учить составлять пищевые цепочки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Материал</a:t>
            </a:r>
            <a:r>
              <a:rPr lang="ru-RU" sz="2400" dirty="0" smtClean="0">
                <a:solidFill>
                  <a:schemeClr val="tx1"/>
                </a:solidFill>
              </a:rPr>
              <a:t>:  картинки (старик, сова, корова, мыши, шмель, клевер</a:t>
            </a:r>
            <a:r>
              <a:rPr lang="ru-RU" sz="2400" dirty="0" smtClean="0">
                <a:solidFill>
                  <a:schemeClr val="tx1"/>
                </a:solidFill>
              </a:rPr>
              <a:t>).</a:t>
            </a:r>
          </a:p>
          <a:p>
            <a:pPr algn="just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Ход игры: </a:t>
            </a:r>
            <a:r>
              <a:rPr lang="ru-RU" sz="2400" dirty="0" smtClean="0">
                <a:solidFill>
                  <a:schemeClr val="tx1"/>
                </a:solidFill>
              </a:rPr>
              <a:t>Детям читают сказку «Сова» В.Бианки, в которой объясняется взаимосвязь в природе.</a:t>
            </a:r>
          </a:p>
          <a:p>
            <a:endParaRPr lang="ru-RU" sz="12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U\Desktop\3 ГР. РОМАШКА\ЭКОЛОГИЯ\1251057_html_m6e2b877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 flipH="1">
            <a:off x="1828800" y="4953000"/>
            <a:ext cx="1682053" cy="1316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C:\Users\U\Desktop\3 ГР. РОМАШКА\ЭКОЛОГИЯ\1251057_html_m6e2b8778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3429000" y="5334000"/>
            <a:ext cx="1380468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Users\U\Desktop\3 ГР. РОМАШКА\ЭКОЛОГИЯ\korova1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67200" y="3505200"/>
            <a:ext cx="3039179" cy="2977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U\Desktop\3 ГР. РОМАШКА\ЭКОЛОГИЯ\0_a4f4d_3e6ccfeb_XL.png"/>
          <p:cNvPicPr>
            <a:picLocks noChangeAspect="1" noChangeArrowheads="1"/>
          </p:cNvPicPr>
          <p:nvPr/>
        </p:nvPicPr>
        <p:blipFill>
          <a:blip r:embed="rId5" cstate="screen">
            <a:lum bright="10000"/>
          </a:blip>
          <a:srcRect/>
          <a:stretch>
            <a:fillRect/>
          </a:stretch>
        </p:blipFill>
        <p:spPr bwMode="auto">
          <a:xfrm>
            <a:off x="7086600" y="2514600"/>
            <a:ext cx="1683757" cy="3141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7" descr="http://sch821.mskobr.ru/files/images/%D1%81%D0%BE%D0%B2%D1%91%D0%BD%D0%BE%D0%BA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3429000" y="1524000"/>
            <a:ext cx="2322709" cy="2068663"/>
          </a:xfrm>
          <a:prstGeom prst="rect">
            <a:avLst/>
          </a:prstGeom>
          <a:noFill/>
        </p:spPr>
      </p:pic>
      <p:pic>
        <p:nvPicPr>
          <p:cNvPr id="8" name="Picture 10" descr="C:\Users\U\Desktop\3 ГР. РОМАШКА\ЭКОЛОГИЯ\avatar-74167-20121215075549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 flipH="1">
            <a:off x="914400" y="2895600"/>
            <a:ext cx="1472952" cy="1472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9" descr="http://www.pollinator.ca/bestpractices/images/clover%20small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10000"/>
          </a:blip>
          <a:srcRect/>
          <a:stretch>
            <a:fillRect/>
          </a:stretch>
        </p:blipFill>
        <p:spPr bwMode="auto">
          <a:xfrm>
            <a:off x="228600" y="4191000"/>
            <a:ext cx="2941812" cy="231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\Desktop\3 ГР. РОМАШКА\ЭКОЛОГИЯ\0_a4f4d_3e6ccfeb_XL.pn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7380312" y="548680"/>
            <a:ext cx="1395725" cy="2421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Users\U\Desktop\3 ГР. РОМАШКА\ЭКОЛОГИЯ\korova1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3140968"/>
            <a:ext cx="2377749" cy="2329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C:\Users\U\Desktop\3 ГР. РОМАШКА\ЭКОЛОГИЯ\1251057_html_m6e2b8778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1115616" y="2893906"/>
            <a:ext cx="1512168" cy="1183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3" name="Picture 9" descr="http://www.pollinator.ca/bestpractices/images/clover%20small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10000"/>
          </a:blip>
          <a:srcRect/>
          <a:stretch>
            <a:fillRect/>
          </a:stretch>
        </p:blipFill>
        <p:spPr bwMode="auto">
          <a:xfrm>
            <a:off x="3491880" y="4725144"/>
            <a:ext cx="2339752" cy="1839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4" name="Picture 10" descr="C:\Users\U\Desktop\3 ГР. РОМАШКА\ЭКОЛОГИЯ\avatar-74167-2012121507554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 flipH="1">
            <a:off x="1907704" y="4077072"/>
            <a:ext cx="1472952" cy="1472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7" descr="http://sch821.mskobr.ru/files/images/%D1%81%D0%BE%D0%B2%D1%91%D0%BD%D0%BE%D0%BA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755576" y="764704"/>
            <a:ext cx="1918454" cy="1708623"/>
          </a:xfrm>
          <a:prstGeom prst="rect">
            <a:avLst/>
          </a:prstGeom>
          <a:noFill/>
        </p:spPr>
      </p:pic>
      <p:pic>
        <p:nvPicPr>
          <p:cNvPr id="20481" name="Picture 1" descr="C:\Users\U\Desktop\3 ГР. РОМАШКА\ЭКОЛОГИЯ\0008-013-JA-khochu-napitsja-chaju-K-samovaru-podbegaju-No-puzatyj-ot-menja-Ubezhal.pn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>
            <a:off x="5652119" y="548680"/>
            <a:ext cx="1368152" cy="1259210"/>
          </a:xfrm>
          <a:prstGeom prst="rect">
            <a:avLst/>
          </a:prstGeom>
          <a:noFill/>
        </p:spPr>
      </p:pic>
      <p:sp>
        <p:nvSpPr>
          <p:cNvPr id="14" name="Стрелка вправо 13"/>
          <p:cNvSpPr/>
          <p:nvPr/>
        </p:nvSpPr>
        <p:spPr>
          <a:xfrm rot="7249327" flipH="1">
            <a:off x="6835570" y="3125721"/>
            <a:ext cx="701609" cy="3036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5397838">
            <a:off x="910056" y="2642788"/>
            <a:ext cx="575888" cy="3285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3660642">
            <a:off x="1880270" y="4051407"/>
            <a:ext cx="464012" cy="325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9620319">
            <a:off x="5690251" y="5433399"/>
            <a:ext cx="577640" cy="3111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 rot="1836945" flipH="1">
            <a:off x="3104789" y="5395004"/>
            <a:ext cx="450417" cy="2998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U\Desktop\3 ГР. РОМАШКА\ЭКОЛОГИЯ\green_leaf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0" y="990600"/>
            <a:ext cx="6477000" cy="765175"/>
          </a:xfrm>
        </p:spPr>
        <p:txBody>
          <a:bodyPr/>
          <a:lstStyle/>
          <a:p>
            <a:r>
              <a:rPr lang="ru-RU" sz="3200" b="1" dirty="0" smtClean="0"/>
              <a:t>Имеет </a:t>
            </a:r>
            <a:r>
              <a:rPr lang="ru-RU" sz="3200" b="1" dirty="0" smtClean="0"/>
              <a:t>ли воздух вес</a:t>
            </a:r>
            <a:r>
              <a:rPr lang="ru-RU" sz="3200" b="1" dirty="0" smtClean="0"/>
              <a:t>?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86200" y="2057400"/>
            <a:ext cx="4648200" cy="411480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1. Делаем самодельные весы.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2. Взвешиваем 2 не надутых шарика.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3. Вес одинаковый.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4. Один из шариков надуваем.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5. Вновь взвешиваем. Что произошло? Надутый шар перевешивает пустой: воздух имеет вес.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6. Проткнем надутый шар. Что произошло?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ww.maam.ru/upload/blogs/detsad-40885-13974009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3314700" cy="3752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Игра </a:t>
            </a:r>
            <a:r>
              <a:rPr lang="ru-RU" sz="3200" b="1" dirty="0" smtClean="0"/>
              <a:t>Наш дом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/>
              <a:t>Дидактическая  </a:t>
            </a:r>
            <a:r>
              <a:rPr lang="ru-RU" sz="2400" b="1" dirty="0" smtClean="0"/>
              <a:t>задача:</a:t>
            </a:r>
            <a:r>
              <a:rPr lang="ru-RU" sz="2400" dirty="0" smtClean="0"/>
              <a:t> </a:t>
            </a:r>
          </a:p>
          <a:p>
            <a:pPr algn="just"/>
            <a:r>
              <a:rPr lang="ru-RU" sz="2400" dirty="0" smtClean="0"/>
              <a:t>учить запоминать все части природы в сочетании; </a:t>
            </a:r>
          </a:p>
          <a:p>
            <a:pPr algn="just"/>
            <a:r>
              <a:rPr lang="ru-RU" sz="2400" dirty="0" smtClean="0"/>
              <a:t>научить воспринимать природу как комплекс взаимосвязанных компонентов; </a:t>
            </a:r>
          </a:p>
          <a:p>
            <a:pPr algn="just"/>
            <a:r>
              <a:rPr lang="ru-RU" sz="2400" dirty="0" smtClean="0"/>
              <a:t>учить придумывать объекты-аналоги в двух домах.</a:t>
            </a:r>
          </a:p>
          <a:p>
            <a:pPr algn="just">
              <a:buNone/>
            </a:pPr>
            <a:r>
              <a:rPr lang="ru-RU" sz="2400" b="1" dirty="0" smtClean="0"/>
              <a:t>Материалы: </a:t>
            </a:r>
            <a:r>
              <a:rPr lang="ru-RU" sz="2400" dirty="0" smtClean="0"/>
              <a:t>картины «Наш дом», «Наш дом - Природа».</a:t>
            </a:r>
          </a:p>
          <a:p>
            <a:pPr algn="just">
              <a:buNone/>
            </a:pPr>
            <a:r>
              <a:rPr lang="ru-RU" sz="2400" b="1" dirty="0" smtClean="0"/>
              <a:t>Ход игры:</a:t>
            </a:r>
            <a:r>
              <a:rPr lang="ru-RU" sz="2400" dirty="0" smtClean="0"/>
              <a:t> Дети рассматривают рисунки с изображёнными на них домами человека и дома-природы и сравнивают их друг с другом.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\Desktop\3 ГР. РОМАШКА\ЭКОЛОГИЯ\52c6d696a94bc6aa8a6156d8a582a876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764704"/>
            <a:ext cx="4355976" cy="5544616"/>
          </a:xfrm>
          <a:prstGeom prst="rect">
            <a:avLst/>
          </a:prstGeom>
          <a:noFill/>
        </p:spPr>
      </p:pic>
      <p:pic>
        <p:nvPicPr>
          <p:cNvPr id="4100" name="Picture 4" descr="http://www.art-saloon.ru/big/item_3904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692696"/>
            <a:ext cx="4426928" cy="5266556"/>
          </a:xfrm>
          <a:prstGeom prst="rect">
            <a:avLst/>
          </a:prstGeom>
          <a:noFill/>
        </p:spPr>
      </p:pic>
      <p:sp>
        <p:nvSpPr>
          <p:cNvPr id="7" name="Блок-схема: ручное управление 6"/>
          <p:cNvSpPr/>
          <p:nvPr/>
        </p:nvSpPr>
        <p:spPr>
          <a:xfrm rot="10800000">
            <a:off x="251520" y="1196750"/>
            <a:ext cx="4677144" cy="1512955"/>
          </a:xfrm>
          <a:prstGeom prst="flowChartManualOperat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 descr="C:\Users\U\Desktop\3 ГР. РОМАШКА\ЭКОЛОГИЯ\nastolnaja-lampa-eglo-dl-0117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780928"/>
            <a:ext cx="792088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C:\Users\U\Desktop\3 ГР. РОМАШКА\ЭКОЛОГИЯ\stalnye-trubchatye-radiatory-otopleniya-osobennosti-dostoinstva-i-nedostatki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852936"/>
            <a:ext cx="717363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http://stepnia4ok.ucoz.ru/0_e4834_a3e7fdf4_XL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216" y="1988840"/>
            <a:ext cx="850130" cy="850130"/>
          </a:xfrm>
          <a:prstGeom prst="rect">
            <a:avLst/>
          </a:prstGeom>
          <a:noFill/>
        </p:spPr>
      </p:pic>
      <p:pic>
        <p:nvPicPr>
          <p:cNvPr id="4105" name="Picture 9" descr="C:\Users\U\Desktop\3 ГР. РОМАШКА\ЭКОЛОГИЯ\275_1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708920"/>
            <a:ext cx="648155" cy="1027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6" name="Picture 10" descr="C:\Users\U\Desktop\3 ГР. РОМАШКА\ЭКОЛОГИЯ\58570_r5905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645024"/>
            <a:ext cx="1080120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7" name="Picture 11" descr="C:\Users\U\Desktop\3 ГР. РОМАШКА\ЭКОЛОГИЯ\kes3670-21_sf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3645024"/>
            <a:ext cx="1152128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8" name="Picture 12" descr="C:\Users\U\Desktop\3 ГР. РОМАШКА\ЭКОЛОГИЯ\430545-400x400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717032"/>
            <a:ext cx="542430" cy="896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9" name="Picture 13" descr="C:\Users\U\Desktop\3 ГР. РОМАШКА\ЭКОЛОГИЯ\2789581-7802a3e9db3b4447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717032"/>
            <a:ext cx="1205880" cy="904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0" name="Picture 14" descr="C:\Users\U\Desktop\3 ГР. РОМАШКА\ЭКОЛОГИЯ\n9uiyi2y_u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725144"/>
            <a:ext cx="818626" cy="837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1" name="Picture 15" descr="C:\Users\U\Desktop\3 ГР. РОМАШКА\ЭКОЛОГИЯ\vientos.gif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164288" y="2636912"/>
            <a:ext cx="783467" cy="648072"/>
          </a:xfrm>
          <a:prstGeom prst="rect">
            <a:avLst/>
          </a:prstGeom>
          <a:noFill/>
        </p:spPr>
      </p:pic>
      <p:pic>
        <p:nvPicPr>
          <p:cNvPr id="4112" name="Picture 16" descr="C:\Users\U\Desktop\3 ГР. РОМАШКА\ЭКОЛОГИЯ\matchboxpizza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619672" y="4869160"/>
            <a:ext cx="752302" cy="58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3" name="Picture 17" descr="C:\Users\U\Desktop\3 ГР. РОМАШКА\ЭКОЛОГИЯ\shower-300x300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491880" y="2924944"/>
            <a:ext cx="648072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4" name="Picture 18" descr="C:\Users\U\Desktop\3 ГР. РОМАШКА\ЭКОЛОГИЯ\2122_50635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2670352" y="4754584"/>
            <a:ext cx="687456" cy="916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6" name="Picture 20" descr="http://www.proshkolu.ru/content/media/pic/std/4000000/3272000/3271439-31dfc88ca9c59f6f.pn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985426"/>
            <a:ext cx="474438" cy="646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8" name="Picture 22" descr="http://www.funclipart.de/wordpress/wp-content/uploads/2012/07/Gc404345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725144"/>
            <a:ext cx="648072" cy="646752"/>
          </a:xfrm>
          <a:prstGeom prst="rect">
            <a:avLst/>
          </a:prstGeom>
          <a:noFill/>
        </p:spPr>
      </p:pic>
      <p:pic>
        <p:nvPicPr>
          <p:cNvPr id="4120" name="Picture 24" descr="http://icons.iconarchive.com/icons/jaan-jaak/weather/512/rain-icon.pn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6300192" y="2780928"/>
            <a:ext cx="748406" cy="748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22" name="Picture 26" descr="http://ibalalaika.com/wp-content/uploads/2009/09/letyat.png"/>
          <p:cNvPicPr>
            <a:picLocks noChangeAspect="1" noChangeArrowheads="1"/>
          </p:cNvPicPr>
          <p:nvPr/>
        </p:nvPicPr>
        <p:blipFill>
          <a:blip r:embed="rId2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645024"/>
            <a:ext cx="793213" cy="648072"/>
          </a:xfrm>
          <a:prstGeom prst="rect">
            <a:avLst/>
          </a:prstGeom>
          <a:noFill/>
        </p:spPr>
      </p:pic>
      <p:pic>
        <p:nvPicPr>
          <p:cNvPr id="4124" name="Picture 28" descr="http://nsa09.casimages.com/img/2009/09/09/090909054031396948.pn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5580112" y="4725144"/>
            <a:ext cx="513395" cy="821432"/>
          </a:xfrm>
          <a:prstGeom prst="rect">
            <a:avLst/>
          </a:prstGeom>
          <a:noFill/>
        </p:spPr>
      </p:pic>
      <p:pic>
        <p:nvPicPr>
          <p:cNvPr id="4126" name="Picture 30" descr="http://images.clipartlogo.com/files/ss/thumb/692/69243160/vector-illustration-set-of_small.jpg"/>
          <p:cNvPicPr>
            <a:picLocks noChangeAspect="1" noChangeArrowheads="1"/>
          </p:cNvPicPr>
          <p:nvPr/>
        </p:nvPicPr>
        <p:blipFill>
          <a:blip r:embed="rId2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996952"/>
            <a:ext cx="957553" cy="720080"/>
          </a:xfrm>
          <a:prstGeom prst="rect">
            <a:avLst/>
          </a:prstGeom>
          <a:noFill/>
        </p:spPr>
      </p:pic>
      <p:pic>
        <p:nvPicPr>
          <p:cNvPr id="4128" name="Picture 32" descr="http://u1307.hizliresim.com/1c/m/qj48v.pn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7020272" y="4797152"/>
            <a:ext cx="1001688" cy="613534"/>
          </a:xfrm>
          <a:prstGeom prst="rect">
            <a:avLst/>
          </a:prstGeom>
          <a:noFill/>
        </p:spPr>
      </p:pic>
      <p:pic>
        <p:nvPicPr>
          <p:cNvPr id="4130" name="Picture 34" descr="http://natpost.ru/wp-content/uploads/2014/04/trava1.png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6804248" y="4365104"/>
            <a:ext cx="1282179" cy="538515"/>
          </a:xfrm>
          <a:prstGeom prst="rect">
            <a:avLst/>
          </a:prstGeom>
          <a:noFill/>
        </p:spPr>
      </p:pic>
      <p:pic>
        <p:nvPicPr>
          <p:cNvPr id="4132" name="Picture 36" descr="http://i054.radikal.ru/0910/e1/2a97b035bbac.jpg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7092279" y="3356992"/>
            <a:ext cx="1014113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" descr="C:\Users\U\Desktop\3 ГР. РОМАШКА\ЭКОЛОГИЯ\green_leaf.png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2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2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20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1295400"/>
            <a:ext cx="7772400" cy="1470025"/>
          </a:xfrm>
        </p:spPr>
        <p:txBody>
          <a:bodyPr/>
          <a:lstStyle/>
          <a:p>
            <a:r>
              <a:rPr lang="ru-RU" sz="3200" b="1" dirty="0" smtClean="0"/>
              <a:t>Растворение </a:t>
            </a:r>
            <a:r>
              <a:rPr lang="ru-RU" sz="3200" b="1" dirty="0" smtClean="0"/>
              <a:t>веществ в </a:t>
            </a:r>
            <a:r>
              <a:rPr lang="ru-RU" sz="3200" b="1" dirty="0" smtClean="0"/>
              <a:t>воде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209800"/>
            <a:ext cx="3657600" cy="403860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1. Берем стакан воды и кусок </a:t>
            </a:r>
            <a:r>
              <a:rPr lang="ru-RU" sz="2400" dirty="0" smtClean="0">
                <a:solidFill>
                  <a:schemeClr val="tx1"/>
                </a:solidFill>
              </a:rPr>
              <a:t>сахара.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2. Кладем сахар в </a:t>
            </a:r>
            <a:r>
              <a:rPr lang="ru-RU" sz="2400" dirty="0" smtClean="0">
                <a:solidFill>
                  <a:schemeClr val="tx1"/>
                </a:solidFill>
              </a:rPr>
              <a:t>стакан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3. Размешиваем. Что произошло?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4. А что будет, если положить еще больше сахара?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www.maam.ru/upload/blogs/detsad-40885-13974010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514600"/>
            <a:ext cx="4457700" cy="3352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6400" y="381000"/>
            <a:ext cx="7772400" cy="1470025"/>
          </a:xfrm>
        </p:spPr>
        <p:txBody>
          <a:bodyPr/>
          <a:lstStyle/>
          <a:p>
            <a:r>
              <a:rPr lang="ru-RU" sz="3200" b="1" dirty="0" smtClean="0"/>
              <a:t>Загадочная бумага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3800" y="1524000"/>
            <a:ext cx="4953000" cy="373380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1. Ставим два одинаковых стакана, кладем на них лист бумаги.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2. На этот лист ставим третий стакан. Что произошло?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3. Бумага не выдержала веса стакана и прогнулась.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4. Складываем тот же лист гармошкой.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5. Кладем, сложенный гармошкой лист, на два стакана, а сверху </a:t>
            </a:r>
            <a:r>
              <a:rPr lang="ru-RU" sz="2400" dirty="0" smtClean="0">
                <a:solidFill>
                  <a:schemeClr val="tx1"/>
                </a:solidFill>
              </a:rPr>
              <a:t>третий.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6</a:t>
            </a:r>
            <a:r>
              <a:rPr lang="ru-RU" sz="2400" dirty="0" smtClean="0">
                <a:solidFill>
                  <a:schemeClr val="tx1"/>
                </a:solidFill>
              </a:rPr>
              <a:t>. Что произошло? Почему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ww.maam.ru/upload/blogs/detsad-40885-139740112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19400"/>
            <a:ext cx="3352800" cy="3124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1815" y="4876800"/>
            <a:ext cx="7200800" cy="14524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chemeClr val="accent3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91000" y="5105400"/>
            <a:ext cx="4572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Клюшкина </a:t>
            </a:r>
            <a:r>
              <a:rPr lang="ru-RU" sz="2200" b="1" dirty="0" smtClean="0"/>
              <a:t>Оксана Павловна</a:t>
            </a:r>
          </a:p>
          <a:p>
            <a:pPr algn="ctr"/>
            <a:r>
              <a:rPr lang="ru-RU" b="1" dirty="0" smtClean="0"/>
              <a:t>                                                               	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28800" y="2438400"/>
            <a:ext cx="594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/>
              <a:t>Дидактические игры и упражнения как средство экологического воспитания дошкольников старшего </a:t>
            </a:r>
            <a:r>
              <a:rPr lang="ru-RU" sz="3200" i="1" dirty="0" smtClean="0"/>
              <a:t>возраста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055077" y="1719162"/>
            <a:ext cx="718859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GothicG" pitchFamily="2" charset="0"/>
              </a:rPr>
              <a:t>СПАСИБО  ЗА  ВНИМАНИЕ!</a:t>
            </a:r>
            <a:endParaRPr kumimoji="0" lang="ru-RU" sz="7200" b="0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1069143" y="4586067"/>
            <a:ext cx="7479323" cy="15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7355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762000"/>
            <a:ext cx="5105400" cy="1847850"/>
          </a:xfrm>
        </p:spPr>
        <p:txBody>
          <a:bodyPr/>
          <a:lstStyle/>
          <a:p>
            <a:pPr algn="ctr"/>
            <a:r>
              <a:rPr lang="ru-RU" sz="3200" i="1" dirty="0" smtClean="0"/>
              <a:t>ИГРА –ВЕДУЩАЯ ДЕЯТЕЛЬНОСТЬ</a:t>
            </a:r>
            <a:br>
              <a:rPr lang="ru-RU" sz="3200" i="1" dirty="0" smtClean="0"/>
            </a:br>
            <a:r>
              <a:rPr lang="ru-RU" sz="3200" i="1" dirty="0" smtClean="0"/>
              <a:t> ДОШКОЛЬНОГО ДЕТСТВА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2362200"/>
            <a:ext cx="6781800" cy="4495800"/>
          </a:xfrm>
        </p:spPr>
        <p:txBody>
          <a:bodyPr/>
          <a:lstStyle/>
          <a:p>
            <a:pPr algn="ctr"/>
            <a:endParaRPr lang="ru-RU" sz="2800" b="1" dirty="0" smtClean="0"/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Играя, </a:t>
            </a:r>
            <a:r>
              <a:rPr lang="ru-RU" sz="2400" b="1" dirty="0" smtClean="0"/>
              <a:t>малыш познает многоликий мир </a:t>
            </a:r>
            <a:r>
              <a:rPr lang="ru-RU" sz="2400" b="1" dirty="0" smtClean="0"/>
              <a:t>природы, </a:t>
            </a:r>
            <a:r>
              <a:rPr lang="ru-RU" sz="2400" b="1" dirty="0" smtClean="0"/>
              <a:t>учиться общаться с животными и растениями, взаимодействовать с предметами неживой природы, усваивает сложную  систему отношений с окружающей средой</a:t>
            </a:r>
            <a:r>
              <a:rPr lang="ru-RU" sz="2400" b="1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457200"/>
            <a:ext cx="6096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Одним из эффективных и наиболее интересных для детей средством экологического воспитания являются дидактические игры экологического содержания. </a:t>
            </a:r>
          </a:p>
          <a:p>
            <a:pPr algn="ctr"/>
            <a:r>
              <a:rPr lang="ru-RU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Игра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- это способ осмысления окружающего мира   и своего места в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нем,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освоение соответствующих различным ситуациям моделей поведения.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6858000" y="4114800"/>
            <a:ext cx="1875692" cy="234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519584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609600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+mj-lt"/>
                <a:cs typeface="Times New Roman" pitchFamily="18" charset="0"/>
              </a:rPr>
              <a:t>Дидактическая игра - это тип учебного занятия в виде учебной игры, в которой реализуются принципы активного обучения.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2" descr="http://www.maam.ru/upload/blogs/detsad-60440-14561336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048000"/>
            <a:ext cx="4167659" cy="3124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71721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0800" y="1981200"/>
            <a:ext cx="5486400" cy="838200"/>
          </a:xfrm>
        </p:spPr>
        <p:txBody>
          <a:bodyPr/>
          <a:lstStyle/>
          <a:p>
            <a:pPr algn="l"/>
            <a:r>
              <a:rPr lang="ru-RU" sz="3200" b="1" i="1" dirty="0" smtClean="0"/>
              <a:t>ВИДЫ ДИДАКТИЧЕСКИХ </a:t>
            </a:r>
            <a:r>
              <a:rPr lang="ru-RU" sz="3200" b="1" i="1" dirty="0" smtClean="0"/>
              <a:t>ИГР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6600" y="3124200"/>
            <a:ext cx="5410200" cy="2667000"/>
          </a:xfrm>
        </p:spPr>
        <p:txBody>
          <a:bodyPr/>
          <a:lstStyle/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</a:rPr>
              <a:t>Игры с предметами ( с игрушками, природным материалом)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</a:rPr>
              <a:t>Настольно- печатные игры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</a:rPr>
              <a:t>Словесные игры 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33400" y="4495800"/>
            <a:ext cx="2011680" cy="182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609600"/>
            <a:ext cx="5257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ПРЕДМЕТНЫЕ ИГРЫ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2147937"/>
            <a:ext cx="4648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/>
              <a:t>Игры с </a:t>
            </a:r>
            <a:r>
              <a:rPr lang="ru-RU" sz="2400" b="1" dirty="0" smtClean="0"/>
              <a:t>листьями, семенами, </a:t>
            </a:r>
            <a:r>
              <a:rPr lang="ru-RU" sz="2400" b="1" dirty="0" smtClean="0"/>
              <a:t>цветами, овощами, </a:t>
            </a:r>
            <a:r>
              <a:rPr lang="ru-RU" sz="2400" b="1" dirty="0" smtClean="0"/>
              <a:t>фруктами,</a:t>
            </a:r>
            <a:br>
              <a:rPr lang="ru-RU" sz="2400" b="1" dirty="0" smtClean="0"/>
            </a:br>
            <a:r>
              <a:rPr lang="ru-RU" sz="2400" b="1" dirty="0" smtClean="0"/>
              <a:t>«Чудесный мешочек»,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/>
              <a:t>«Вершки </a:t>
            </a:r>
            <a:r>
              <a:rPr lang="ru-RU" sz="2400" b="1" dirty="0" smtClean="0"/>
              <a:t>и корешки</a:t>
            </a:r>
            <a:r>
              <a:rPr lang="ru-RU" sz="2400" b="1" dirty="0" smtClean="0"/>
              <a:t>»,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/>
              <a:t>«Чьи </a:t>
            </a:r>
            <a:r>
              <a:rPr lang="ru-RU" sz="2400" b="1" dirty="0" smtClean="0"/>
              <a:t>детки на этой ветке»</a:t>
            </a:r>
          </a:p>
        </p:txBody>
      </p:sp>
      <p:pic>
        <p:nvPicPr>
          <p:cNvPr id="4" name="Picture 2" descr="https://im0-tub-ru.yandex.net/i?id=8617d976d99e099be1a04171d1bab76a&amp;n=33&amp;h=215&amp;w=1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72126">
            <a:off x="5486400" y="1600200"/>
            <a:ext cx="2590800" cy="3947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18896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5867400" cy="6858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НАСТОЛЬНО –ПЕЧАТНЫЕ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ИГРЫ</a:t>
            </a:r>
            <a:endParaRPr lang="ru-RU" sz="3200" dirty="0"/>
          </a:p>
        </p:txBody>
      </p:sp>
      <p:pic>
        <p:nvPicPr>
          <p:cNvPr id="4" name="Picture 2" descr="http://www.maam.ru/upload/blogs/detsad-60440-14561336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270" y="2748394"/>
            <a:ext cx="3133929" cy="33476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38600" y="260348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«Зоологическое  лото»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«Ботаническое лото»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«Четыре времени года»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«Малыши»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«Ягоды и фрукты»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«Растения»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«Подбери листья»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«Парные картинки»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«Чей детеныш»</a:t>
            </a:r>
            <a:endParaRPr lang="ru-RU" sz="2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s.nashaucheba.ru/tw_files2/urls_3/1216/d-1215474/1215474_html_c842b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501867">
            <a:off x="5464661" y="2682423"/>
            <a:ext cx="2819400" cy="30703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772400" cy="3048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Построены  на словах и действиях играющих:</a:t>
            </a:r>
            <a:br>
              <a:rPr lang="ru-RU" sz="2400" dirty="0" smtClean="0"/>
            </a:br>
            <a:r>
              <a:rPr lang="ru-RU" sz="2400" dirty="0" smtClean="0"/>
              <a:t> « Кто летает, бегает, прыгает»</a:t>
            </a:r>
            <a:br>
              <a:rPr lang="ru-RU" sz="2400" dirty="0" smtClean="0"/>
            </a:br>
            <a:r>
              <a:rPr lang="ru-RU" sz="2400" dirty="0" smtClean="0"/>
              <a:t> «В воде, в воздухе, на земле»</a:t>
            </a:r>
            <a:br>
              <a:rPr lang="ru-RU" sz="2400" dirty="0" smtClean="0"/>
            </a:br>
            <a:r>
              <a:rPr lang="ru-RU" sz="2400" dirty="0" smtClean="0"/>
              <a:t> «Нужно- не нужно»</a:t>
            </a:r>
            <a:br>
              <a:rPr lang="ru-RU" sz="2400" dirty="0" smtClean="0"/>
            </a:br>
            <a:r>
              <a:rPr lang="ru-RU" sz="2400" dirty="0" smtClean="0"/>
              <a:t>И другие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457200"/>
            <a:ext cx="7772400" cy="1500187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СЛОВЕСНЫЕ ИГРЫ </a:t>
            </a:r>
            <a:endParaRPr lang="ru-RU" sz="3200" dirty="0" smtClean="0"/>
          </a:p>
          <a:p>
            <a:endParaRPr lang="ru-RU" sz="4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4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468</Words>
  <Application>Microsoft Office PowerPoint</Application>
  <PresentationFormat>Экран (4:3)</PresentationFormat>
  <Paragraphs>74</Paragraphs>
  <Slides>20</Slides>
  <Notes>0</Notes>
  <HiddenSlides>1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Alexandra Zeferino One</vt:lpstr>
      <vt:lpstr>Arial</vt:lpstr>
      <vt:lpstr>Calibri</vt:lpstr>
      <vt:lpstr>GothicG</vt:lpstr>
      <vt:lpstr>Times New Roman</vt:lpstr>
      <vt:lpstr>Wingdings</vt:lpstr>
      <vt:lpstr>Тема Office</vt:lpstr>
      <vt:lpstr>Презентация PowerPoint</vt:lpstr>
      <vt:lpstr>Презентация PowerPoint</vt:lpstr>
      <vt:lpstr>ИГРА –ВЕДУЩАЯ ДЕЯТЕЛЬНОСТЬ  ДОШКОЛЬНОГО ДЕТСТВА </vt:lpstr>
      <vt:lpstr>Презентация PowerPoint</vt:lpstr>
      <vt:lpstr>Презентация PowerPoint</vt:lpstr>
      <vt:lpstr>ВИДЫ ДИДАКТИЧЕСКИХ ИГР</vt:lpstr>
      <vt:lpstr>Презентация PowerPoint</vt:lpstr>
      <vt:lpstr>НАСТОЛЬНО –ПЕЧАТНЫЕ ИГРЫ</vt:lpstr>
      <vt:lpstr>Построены  на словах и действиях играющих:  « Кто летает, бегает, прыгает»  «В воде, в воздухе, на земле»  «Нужно- не нужно» И другие  </vt:lpstr>
      <vt:lpstr>ЗАДАЧИ ЭКОЛОГИЧЕСКОГО ВОСПИТАНИЯ  ДЕТЕЙ СТАРШЕГО ВОЗРАСТА</vt:lpstr>
      <vt:lpstr>                      Угадай по запаху    </vt:lpstr>
      <vt:lpstr>Игра Цепочка</vt:lpstr>
      <vt:lpstr>Презентация PowerPoint</vt:lpstr>
      <vt:lpstr>Презентация PowerPoint</vt:lpstr>
      <vt:lpstr>Имеет ли воздух вес? </vt:lpstr>
      <vt:lpstr>Игра Наш дом</vt:lpstr>
      <vt:lpstr>Презентация PowerPoint</vt:lpstr>
      <vt:lpstr>Растворение веществ в воде </vt:lpstr>
      <vt:lpstr>Загадочная бумага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Экологический-4</dc:title>
  <dc:creator>Фокина Лидия Петровна</dc:creator>
  <cp:keywords>Шаблон презентации</cp:keywords>
  <cp:lastModifiedBy>Р К Сухаревы</cp:lastModifiedBy>
  <cp:revision>42</cp:revision>
  <dcterms:created xsi:type="dcterms:W3CDTF">2017-02-23T13:11:39Z</dcterms:created>
  <dcterms:modified xsi:type="dcterms:W3CDTF">2019-02-10T14:40:52Z</dcterms:modified>
</cp:coreProperties>
</file>