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145F7A-03B3-4885-9D6B-0ED7D509E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CB18253-1C0B-4906-B53D-73D45C720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0E43B81-A31E-437A-AF5F-8F757D258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1A73644-0481-406C-9245-0A27B01B2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E352B0-6369-4428-B6F2-E03FCCF46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7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DDD8BB-1BE1-482C-9B5C-D522CCAA9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BEC8417-D026-4F4C-899D-8D760E27F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E2A6FA-805C-4C99-8A7E-2CE208EA3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1BD13A-26C5-4928-93DE-7CCE3FF8C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3084E8-0892-4B4B-9F27-F11935C38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2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60CC58-4F81-4872-8DAB-2AA86C483C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920C380-2CCE-4BC3-AF85-38AE8C2B4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116EEA-A82E-4ADF-9924-625BEE9B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9AB768-38C6-42FB-9956-CC8C6E24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D98AC8-B646-45A6-ADB4-5B4A03971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7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57AAA6-F777-476B-AC9B-58F0E687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E1A2D3-FF54-483B-86EC-6F1162B34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F52AF-64B8-4C34-9816-618CBAB6E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7842DD8-E519-4EFB-856B-F27D30407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BAB457A-04A4-4CAC-B90B-F7084EFC8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30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AD7A02-2057-43B3-831C-0332A7979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2FADC6C-AA18-49EF-94B0-3DE552AFC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B5F296-BA4D-4515-BE5B-0910D0D1A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506C37-FDAB-4E18-A76D-593EF8D39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FCF623E-8066-4A5C-B1E7-B170363F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8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90A170-ECA4-4D57-9928-9BC7A3A40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80A2AA-B230-423B-A50C-653A87567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2919029-8C81-43D7-B275-FCCF75E3A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39799B-F93A-46B5-9902-F9247EB56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617493D-3510-4A43-9A45-BC67E4003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8D608C3-B548-4201-B44B-8724C0DD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68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CD34AE-40DA-4D38-9C12-930213DA9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A19AF92-2C1E-4EFA-8253-F260FCA2C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D925D4-0FBF-407A-A124-C2301BAC69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7F90A99-8073-432E-8616-4DECDA925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20532EE-CBC3-463A-B1B9-94A62A6B7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3F2D3E9-00A7-4847-A35B-92B503443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EF9ACF2-40AB-494C-9734-368EA58C7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2A1C6A0-412D-47FA-B4C1-6C77DA1AD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3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19C545-CAF5-40B7-9AF1-AB7966687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527A180-601D-4407-8356-920EDB7A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E152353-EB3D-4797-80BE-819690743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2F3F4A9-2CD4-4E64-87A9-FFECC6C0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4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0600186-789A-4C7C-8790-B4854E16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96446BD-500B-40BA-85AA-7D9C86B9D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E3C5882-12A1-46A0-BD63-A17E80E78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02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7FF856-E1C1-462E-BBCD-AFF6C7797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7105E6-844B-46A2-9EE8-9CB3A4A4F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62F4A49-E6E3-4DF4-9774-EF06CD3BF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2E2290A-DE77-48EA-A840-D81D0076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88AED7C-F636-4A60-B1F4-42B40398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23C558E-68F8-46FA-97CE-32EF448B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2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3302DA-B449-442F-862D-61525C150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0E0EDF0-A87F-4EEF-8B53-09A8A19F1E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C0A0185-E158-4D08-B2F8-BE6676E63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7F859A3-5833-4E80-9390-FD954C71A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FD6C904-C26A-47B0-B904-8C4AA6394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CA6DE95-D613-4415-A67F-1D889BF1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09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01EA0D-E350-4EFC-AF77-9A3D5524C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187CBE2-1957-4AB1-934C-346068DC7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90FE3D-57A7-4183-8509-37E0A9A9C5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B32EC-3B5E-452A-90A4-36BAC6C4218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EFF05BF-1B81-4D98-8744-73EFABA241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DF542F-47C9-42D9-BCFD-BD136D2D9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7E4FB-CF3D-46EB-A0BB-0349944C5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90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943950-D1AC-443D-917A-8C31CA72A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-1"/>
            <a:ext cx="6096001" cy="4054549"/>
          </a:xfrm>
        </p:spPr>
        <p:txBody>
          <a:bodyPr>
            <a:normAutofit/>
          </a:bodyPr>
          <a:lstStyle/>
          <a:p>
            <a:r>
              <a:rPr lang="ru-RU" sz="7200" dirty="0">
                <a:latin typeface="Arial Black" panose="020B0A04020102020204" pitchFamily="34" charset="0"/>
              </a:rPr>
              <a:t>Булат Шалвович Окуджава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6FA7340-F016-404E-81D2-738AEC2B4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8827" y="4353405"/>
            <a:ext cx="4118344" cy="1919804"/>
          </a:xfrm>
        </p:spPr>
        <p:txBody>
          <a:bodyPr>
            <a:normAutofit/>
          </a:bodyPr>
          <a:lstStyle/>
          <a:p>
            <a:r>
              <a:rPr lang="ru-RU" sz="2800" dirty="0"/>
              <a:t>Работу выполнила студентка группы </a:t>
            </a:r>
            <a:r>
              <a:rPr lang="ru-RU" sz="2800" dirty="0" smtClean="0"/>
              <a:t>ПДО-20</a:t>
            </a:r>
            <a:endParaRPr lang="ru-RU" sz="2800" dirty="0"/>
          </a:p>
          <a:p>
            <a:r>
              <a:rPr lang="ru-RU" sz="2800" dirty="0"/>
              <a:t>Сташкова Мария</a:t>
            </a:r>
          </a:p>
        </p:txBody>
      </p:sp>
      <p:pic>
        <p:nvPicPr>
          <p:cNvPr id="1026" name="Picture 2" descr="Булат Окуджава">
            <a:extLst>
              <a:ext uri="{FF2B5EF4-FFF2-40B4-BE49-F238E27FC236}">
                <a16:creationId xmlns:a16="http://schemas.microsoft.com/office/drawing/2014/main" xmlns="" id="{FEB050F7-EEE0-44DB-944D-076417B22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26" y="1237253"/>
            <a:ext cx="4383494" cy="4383494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69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EBB7416-E6C2-4F98-B5BF-CED3D3FE3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6582383" cy="6858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Несмотря на этот негативный опыт, Булат увлёкся племянницей известного советского физика </a:t>
            </a:r>
            <a:r>
              <a:rPr lang="ru-RU" b="1" dirty="0"/>
              <a:t>Льва Андреевича Арцимовича. Ольга Владимировна</a:t>
            </a:r>
            <a:r>
              <a:rPr lang="ru-RU" dirty="0"/>
              <a:t>, вторая жена поэта, </a:t>
            </a:r>
            <a:r>
              <a:rPr lang="ru-RU" b="1" dirty="0"/>
              <a:t>родила в 1964 году мальчика, которого решили назвать Антоном.</a:t>
            </a:r>
            <a:r>
              <a:rPr lang="ru-RU" dirty="0"/>
              <a:t> Повзрослев, он решил связать свою жизнь </a:t>
            </a:r>
            <a:r>
              <a:rPr lang="ru-RU" b="1" dirty="0"/>
              <a:t>с творчеством и по наставлению отца стал композитором</a:t>
            </a:r>
            <a:r>
              <a:rPr lang="ru-RU" dirty="0"/>
              <a:t>. Ольга часто подчёркивала способность своего мужа держаться в рамках естественной натуральности. Она гордилась каждым его поступком и была рядом, когда случилась беда. </a:t>
            </a:r>
          </a:p>
        </p:txBody>
      </p:sp>
      <p:pic>
        <p:nvPicPr>
          <p:cNvPr id="9218" name="Picture 2" descr="Булат Окуджава с женой Ольгой">
            <a:extLst>
              <a:ext uri="{FF2B5EF4-FFF2-40B4-BE49-F238E27FC236}">
                <a16:creationId xmlns:a16="http://schemas.microsoft.com/office/drawing/2014/main" xmlns="" id="{EA742E28-0363-4BAA-BD58-1A8CAAE47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819" y="1741596"/>
            <a:ext cx="5094050" cy="3374808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33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BA4AEEB-2423-4B78-9EE0-634CA9C1D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6290553" cy="685800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В конце 90-хх Окуджава поехал в США, чтобы поправить здоровье.</a:t>
            </a:r>
            <a:r>
              <a:rPr lang="ru-RU" dirty="0"/>
              <a:t> Состоялась операция </a:t>
            </a:r>
            <a:r>
              <a:rPr lang="ru-RU" b="1" dirty="0"/>
              <a:t>на сердце</a:t>
            </a:r>
            <a:r>
              <a:rPr lang="ru-RU" dirty="0"/>
              <a:t>. После развала советского союза, Булат часто бывал за границей с гастролями. Возможно, это и подорвало его здоровье. </a:t>
            </a:r>
            <a:r>
              <a:rPr lang="ru-RU" b="1" dirty="0"/>
              <a:t>В последние годы жизни он проживал в Париже</a:t>
            </a:r>
            <a:r>
              <a:rPr lang="ru-RU" dirty="0"/>
              <a:t>. Там же и скончался, в военном госпитале </a:t>
            </a:r>
            <a:r>
              <a:rPr lang="ru-RU" dirty="0" err="1"/>
              <a:t>Кламара</a:t>
            </a:r>
            <a:r>
              <a:rPr lang="ru-RU" dirty="0"/>
              <a:t> 12 июня 1997 года. Семья добилась от властей разрешения на перевоз тела. </a:t>
            </a:r>
            <a:r>
              <a:rPr lang="ru-RU" b="1" dirty="0"/>
              <a:t>Похоронили барда на Ваганьковском кладбище в столице РФ.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A8243F98-60D6-40AD-8AA0-0AC2E0118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943" y="571500"/>
            <a:ext cx="4286250" cy="5715000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758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5AB4D6-DE87-44C1-BEF3-40341033C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017" y="447472"/>
            <a:ext cx="11115472" cy="58365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r>
              <a:rPr lang="ru-RU" sz="66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25784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68F9C8-2A83-474D-8460-43252A39A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8" cy="6857999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Булат Окуджава </a:t>
            </a:r>
            <a:r>
              <a:rPr lang="ru-RU" dirty="0"/>
              <a:t>– известный советский бард и композитор, автор нескольких сотен песен, известный не только в музыкальном мире, но и в сообществе писателей.</a:t>
            </a:r>
          </a:p>
          <a:p>
            <a:pPr marL="0" indent="0" algn="just">
              <a:buNone/>
            </a:pPr>
            <a:r>
              <a:rPr lang="ru-RU" dirty="0"/>
              <a:t>Родился будущий писатель </a:t>
            </a:r>
            <a:r>
              <a:rPr lang="ru-RU" u="sng" dirty="0"/>
              <a:t>9 мая 1924 года в столице СССР</a:t>
            </a:r>
            <a:r>
              <a:rPr lang="ru-RU" dirty="0"/>
              <a:t>. Шалва Степанович и </a:t>
            </a:r>
            <a:r>
              <a:rPr lang="ru-RU" dirty="0" err="1"/>
              <a:t>Ашхен</a:t>
            </a:r>
            <a:r>
              <a:rPr lang="ru-RU" dirty="0"/>
              <a:t> Налбандян (отец и мать мальчика) трудились на поприще партийной деятельности и пользовались уважением в кругах коммунистических деятелей. Спустя два года после рождения сына семья переехала в Тбилиси, а позже судьба занесла их в Нижний Тагил. Несмотря на свою принадлежность к партии, отец Булата попал под репрессии. Разгоревшийся в то время конфликт, названный троцкистским делом, негативно сказался на многих судьбах. Чуть позже Шалву Степановича расстреляли вместе с двумя его братьями. </a:t>
            </a:r>
            <a:r>
              <a:rPr lang="ru-RU" dirty="0" err="1"/>
              <a:t>Ашхен</a:t>
            </a:r>
            <a:r>
              <a:rPr lang="ru-RU" dirty="0"/>
              <a:t> Налбандян не смогла отмыться от клейма «предателя родины» и была взята под стражу. Выйти из застенков лагеря, расположенного в Караганде, ей удалось только в 1947 г.</a:t>
            </a:r>
          </a:p>
        </p:txBody>
      </p:sp>
    </p:spTree>
    <p:extLst>
      <p:ext uri="{BB962C8B-B14F-4D97-AF65-F5344CB8AC3E}">
        <p14:creationId xmlns:p14="http://schemas.microsoft.com/office/powerpoint/2010/main" val="104894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улат Окуджава в юности">
            <a:extLst>
              <a:ext uri="{FF2B5EF4-FFF2-40B4-BE49-F238E27FC236}">
                <a16:creationId xmlns:a16="http://schemas.microsoft.com/office/drawing/2014/main" xmlns="" id="{3F2C58F3-1366-45B1-9F62-8DB73667CD9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50" y="1797449"/>
            <a:ext cx="4426688" cy="3263102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3847A0C-3246-4A93-9658-91BF59332F98}"/>
              </a:ext>
            </a:extLst>
          </p:cNvPr>
          <p:cNvSpPr txBox="1"/>
          <p:nvPr/>
        </p:nvSpPr>
        <p:spPr>
          <a:xfrm>
            <a:off x="0" y="612844"/>
            <a:ext cx="693951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Учился младший Окуджава в русском классе </a:t>
            </a:r>
            <a:r>
              <a:rPr lang="ru-RU" sz="2400" b="1" dirty="0"/>
              <a:t>43-й школы Тбилиси</a:t>
            </a:r>
            <a:r>
              <a:rPr lang="ru-RU" sz="2400" dirty="0"/>
              <a:t>. Позже он переехал в </a:t>
            </a:r>
            <a:r>
              <a:rPr lang="ru-RU" sz="2400" b="1" dirty="0"/>
              <a:t>Москву</a:t>
            </a:r>
            <a:r>
              <a:rPr lang="ru-RU" sz="2400" dirty="0"/>
              <a:t> на Арбат, где жил вместе </a:t>
            </a:r>
            <a:r>
              <a:rPr lang="ru-RU" sz="2400" b="1" dirty="0"/>
              <a:t>с бабушкой</a:t>
            </a:r>
            <a:r>
              <a:rPr lang="ru-RU" sz="2400" dirty="0"/>
              <a:t> в коммунальной квартире. </a:t>
            </a:r>
            <a:r>
              <a:rPr lang="ru-RU" sz="2400" b="1" dirty="0"/>
              <a:t>В 40-м году Булат вернулся в Грузию </a:t>
            </a:r>
            <a:r>
              <a:rPr lang="ru-RU" sz="2400" dirty="0"/>
              <a:t>и устроился работать на завод </a:t>
            </a:r>
            <a:r>
              <a:rPr lang="ru-RU" sz="2400" b="1" dirty="0"/>
              <a:t>помощником токаря</a:t>
            </a:r>
            <a:r>
              <a:rPr lang="ru-RU" sz="2400" dirty="0"/>
              <a:t>. Когда началась война, он </a:t>
            </a:r>
            <a:r>
              <a:rPr lang="ru-RU" sz="2400" b="1" dirty="0"/>
              <a:t>записался добровольцем в армию на должность миномётчика</a:t>
            </a:r>
            <a:r>
              <a:rPr lang="ru-RU" sz="2400" dirty="0"/>
              <a:t>. Служил в полку кавалерии</a:t>
            </a:r>
            <a:r>
              <a:rPr lang="ru-RU" sz="2400" b="1" dirty="0"/>
              <a:t> 5-го гвардейского корпуса вплоть до 1943 года.</a:t>
            </a:r>
            <a:r>
              <a:rPr lang="ru-RU" sz="2400" dirty="0"/>
              <a:t> Спустя год активного участия в военных действиях его серьёзно </a:t>
            </a:r>
            <a:r>
              <a:rPr lang="ru-RU" sz="2400" b="1" dirty="0"/>
              <a:t>ранили</a:t>
            </a:r>
            <a:r>
              <a:rPr lang="ru-RU" sz="2400" dirty="0"/>
              <a:t> около города Моздок, после чего ему пришлось отправиться в тыл для залечивания душевных и физических ран. В </a:t>
            </a:r>
            <a:r>
              <a:rPr lang="ru-RU" sz="2400" b="1" dirty="0"/>
              <a:t>1944 году он покинул ряды советской армии с двумя наградами </a:t>
            </a:r>
            <a:r>
              <a:rPr lang="ru-RU" sz="2400" dirty="0"/>
              <a:t>«За победу над Германией» и «За оборону Кавказа».</a:t>
            </a:r>
          </a:p>
        </p:txBody>
      </p:sp>
    </p:spTree>
    <p:extLst>
      <p:ext uri="{BB962C8B-B14F-4D97-AF65-F5344CB8AC3E}">
        <p14:creationId xmlns:p14="http://schemas.microsoft.com/office/powerpoint/2010/main" val="9061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04128B-93F7-4BB6-961E-3C6280D2F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7412477" cy="69253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Первую песню с названием </a:t>
            </a:r>
            <a:r>
              <a:rPr lang="ru-RU" b="1" dirty="0"/>
              <a:t>«Нам в холодных теплушках не спалось» </a:t>
            </a:r>
            <a:r>
              <a:rPr lang="ru-RU" dirty="0"/>
              <a:t>он написал ещё в </a:t>
            </a:r>
            <a:r>
              <a:rPr lang="ru-RU" b="1" dirty="0"/>
              <a:t>1943</a:t>
            </a:r>
            <a:r>
              <a:rPr lang="ru-RU" dirty="0"/>
              <a:t> году, будучи впечатлённым ужасами войны. В </a:t>
            </a:r>
            <a:r>
              <a:rPr lang="ru-RU" b="1" dirty="0"/>
              <a:t>1945</a:t>
            </a:r>
            <a:r>
              <a:rPr lang="ru-RU" dirty="0"/>
              <a:t> году писатель записался на </a:t>
            </a:r>
            <a:r>
              <a:rPr lang="ru-RU" b="1" dirty="0"/>
              <a:t>факультет филологии </a:t>
            </a:r>
            <a:r>
              <a:rPr lang="ru-RU" dirty="0"/>
              <a:t>в университет Тбилиси. В </a:t>
            </a:r>
            <a:r>
              <a:rPr lang="ru-RU" b="1" dirty="0"/>
              <a:t>1946</a:t>
            </a:r>
            <a:r>
              <a:rPr lang="ru-RU" dirty="0"/>
              <a:t> году он написал песню </a:t>
            </a:r>
            <a:r>
              <a:rPr lang="ru-RU" b="1" dirty="0"/>
              <a:t>«Неистов и упрям…». </a:t>
            </a:r>
            <a:r>
              <a:rPr lang="ru-RU" dirty="0"/>
              <a:t>Успешно </a:t>
            </a:r>
            <a:r>
              <a:rPr lang="ru-RU" b="1" dirty="0"/>
              <a:t>защитив диплом в 1950 </a:t>
            </a:r>
            <a:r>
              <a:rPr lang="ru-RU" dirty="0"/>
              <a:t>году, он отправился познавать опыт жизни </a:t>
            </a:r>
            <a:r>
              <a:rPr lang="ru-RU" b="1" dirty="0"/>
              <a:t>в учебные заведения Калужской области.</a:t>
            </a:r>
            <a:r>
              <a:rPr lang="ru-RU" dirty="0"/>
              <a:t> Два года трудился на поприще </a:t>
            </a:r>
            <a:r>
              <a:rPr lang="ru-RU" b="1" dirty="0"/>
              <a:t>преподавателя русской литературы</a:t>
            </a:r>
            <a:r>
              <a:rPr lang="ru-RU" dirty="0"/>
              <a:t>, не забывая регулярно посылать свои тексты в местную газету.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630D80FB-88D1-40FC-9404-1C26E177C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150" y="0"/>
            <a:ext cx="4387850" cy="6858000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15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C6F5A6E-D45D-4036-A24B-3FD1218B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6562928" cy="68580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В 1954 </a:t>
            </a:r>
            <a:r>
              <a:rPr lang="ru-RU" dirty="0"/>
              <a:t>году состоялась встреча талантливого юноши с известными в то время представителями литературного жанра </a:t>
            </a:r>
            <a:r>
              <a:rPr lang="ru-RU" b="1" dirty="0"/>
              <a:t>Николаем Панченко и Владимиром </a:t>
            </a:r>
            <a:r>
              <a:rPr lang="ru-RU" b="1" dirty="0" err="1"/>
              <a:t>Кобликовым</a:t>
            </a:r>
            <a:r>
              <a:rPr lang="ru-RU" b="1" dirty="0"/>
              <a:t>. </a:t>
            </a:r>
            <a:r>
              <a:rPr lang="ru-RU" dirty="0"/>
              <a:t>Окуджава предложил им свои стихи для ознакомления, которые позже напечатали в газете </a:t>
            </a:r>
            <a:r>
              <a:rPr lang="ru-RU" b="1" dirty="0"/>
              <a:t>«Молодой ленинец». </a:t>
            </a:r>
            <a:r>
              <a:rPr lang="ru-RU" dirty="0"/>
              <a:t>По-настоящему заняться творчеством Булат смог только после реабилитации родителей </a:t>
            </a:r>
            <a:r>
              <a:rPr lang="ru-RU" b="1" dirty="0"/>
              <a:t>в 1956 году</a:t>
            </a:r>
            <a:r>
              <a:rPr lang="ru-RU" dirty="0"/>
              <a:t>. Именно в этом году писатель </a:t>
            </a:r>
            <a:r>
              <a:rPr lang="ru-RU" b="1" dirty="0"/>
              <a:t>выпускает свой первый сборник с незамысловатым названием «Лирика». </a:t>
            </a:r>
            <a:r>
              <a:rPr lang="ru-RU" dirty="0"/>
              <a:t>Советскому народу очень </a:t>
            </a:r>
            <a:r>
              <a:rPr lang="ru-RU" b="1" dirty="0"/>
              <a:t>понравились творения молодого поэта, и уже с 1959 года Булат регулярно появляется на большой сцене с авторскими песнями</a:t>
            </a:r>
            <a:r>
              <a:rPr lang="ru-RU" dirty="0"/>
              <a:t>. Особенно запомнились такие произведения, как </a:t>
            </a:r>
            <a:r>
              <a:rPr lang="ru-RU" b="1" dirty="0"/>
              <a:t>«Сентиментальный марш», «Московский муравей», «Песенка о голубом шарике», «На тверском бульваре»</a:t>
            </a:r>
            <a:r>
              <a:rPr lang="ru-RU" dirty="0"/>
              <a:t> и др. Все эти песни, написанные в период </a:t>
            </a:r>
            <a:r>
              <a:rPr lang="ru-RU" b="1" dirty="0"/>
              <a:t>1956-67</a:t>
            </a:r>
            <a:r>
              <a:rPr lang="ru-RU" dirty="0"/>
              <a:t> года, он исполнял под гитару в своей неповторимой манере, которую слушатели окрестили </a:t>
            </a:r>
            <a:r>
              <a:rPr lang="ru-RU" b="1" dirty="0"/>
              <a:t>«интимной».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DAF484F-109A-46EF-86DF-07FA69DCF2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700" y="116731"/>
            <a:ext cx="2861109" cy="3644725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96D84937-50E1-4C8E-A4EE-30E22D259C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368" y="3329696"/>
            <a:ext cx="2581376" cy="3267565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1B3DB9-C485-408E-943D-046633042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7645940" cy="68580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КАРЬЕРНЫЙ РОСТ</a:t>
            </a:r>
          </a:p>
          <a:p>
            <a:pPr marL="0" indent="0" algn="just">
              <a:buNone/>
            </a:pPr>
            <a:r>
              <a:rPr lang="ru-RU" dirty="0"/>
              <a:t>Будучи вовлечённым в процесс создания литературных произведений, Окуджава иногда </a:t>
            </a:r>
            <a:r>
              <a:rPr lang="ru-RU" b="1" dirty="0"/>
              <a:t>забывал о своей личной жизни</a:t>
            </a:r>
            <a:r>
              <a:rPr lang="ru-RU" dirty="0"/>
              <a:t>, о чём часто вспоминал поэт впоследствии. Песен и стихов было недостаточно, поэтому в </a:t>
            </a:r>
            <a:r>
              <a:rPr lang="ru-RU" b="1" dirty="0"/>
              <a:t>1961 году Окуджава преподносит на осуждение публикой своё первое прозаическое сочинение</a:t>
            </a:r>
            <a:r>
              <a:rPr lang="ru-RU" dirty="0"/>
              <a:t>. Автобиографическая повесть </a:t>
            </a:r>
            <a:r>
              <a:rPr lang="ru-RU" b="1" dirty="0"/>
              <a:t>«Будь здоров, школяр», </a:t>
            </a:r>
            <a:r>
              <a:rPr lang="ru-RU" dirty="0"/>
              <a:t>которая была напечатана в альманахе </a:t>
            </a:r>
            <a:r>
              <a:rPr lang="ru-RU" b="1" dirty="0"/>
              <a:t>«Тарусские страницы», </a:t>
            </a:r>
            <a:r>
              <a:rPr lang="ru-RU" dirty="0"/>
              <a:t>повествует о военном периоде жизни писателя. В </a:t>
            </a:r>
            <a:r>
              <a:rPr lang="ru-RU" b="1" dirty="0"/>
              <a:t>1967 году по ней сняли кинофильм «Женя, Женечка и Катюша»</a:t>
            </a:r>
            <a:r>
              <a:rPr lang="ru-RU" dirty="0"/>
              <a:t>. В </a:t>
            </a:r>
            <a:r>
              <a:rPr lang="ru-RU" b="1" dirty="0"/>
              <a:t>1961 году Окуджава стал главным лицом концерта, состоявшегося в Харькове</a:t>
            </a:r>
            <a:r>
              <a:rPr lang="ru-RU" dirty="0"/>
              <a:t>. После этого знаменательного события начались долгожданные гастроли по большим городам необъятной державы. </a:t>
            </a:r>
            <a:r>
              <a:rPr lang="ru-RU" b="1" dirty="0"/>
              <a:t>В 1962 году на большие экраны вышел фильм «Цепная реакция». </a:t>
            </a:r>
            <a:r>
              <a:rPr lang="ru-RU" dirty="0"/>
              <a:t>Несмотря на то, что картина не снискала восторженных отзывов критиков, </a:t>
            </a:r>
            <a:r>
              <a:rPr lang="ru-RU" b="1" dirty="0"/>
              <a:t>музыкальный ряд кисти великого мастера запомнился многим зрителям. Так началась новая веха в карьере Окуджавы. 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AFBB59AB-48D1-4934-90CE-E94F859D1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455" y="1631308"/>
            <a:ext cx="3595384" cy="3595384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90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6D1CFBC-ADAF-42FF-AD29-E9ADC9773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7509753" cy="6858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Особую популярность барду принесла песня </a:t>
            </a:r>
            <a:r>
              <a:rPr lang="ru-RU" b="1" dirty="0"/>
              <a:t>«Нам нужна одна победа», прозвучавшая в драматической картине Андрея Смирнова «Белорусский вокзал». </a:t>
            </a:r>
            <a:r>
              <a:rPr lang="ru-RU" dirty="0"/>
              <a:t>Также писатель принимал участие в создании музыкальных композиций для фильмов </a:t>
            </a:r>
            <a:r>
              <a:rPr lang="ru-RU" b="1" dirty="0"/>
              <a:t>«Соломенная шляпка» 1974 года,</a:t>
            </a:r>
            <a:r>
              <a:rPr lang="ru-RU" dirty="0"/>
              <a:t> </a:t>
            </a:r>
            <a:r>
              <a:rPr lang="ru-RU" b="1" dirty="0"/>
              <a:t>«Покровские ворота», «Звезда пленительного счастья» </a:t>
            </a:r>
            <a:r>
              <a:rPr lang="ru-RU" dirty="0"/>
              <a:t>и пр. В известной кинокартине </a:t>
            </a:r>
            <a:r>
              <a:rPr lang="ru-RU" b="1" dirty="0"/>
              <a:t>Владимира Мотыля «Белое солнце пустыни» звучит композиция авторства Булата Окуджавы</a:t>
            </a:r>
            <a:r>
              <a:rPr lang="ru-RU" dirty="0"/>
              <a:t>. Именно этот трек ассоциируется с данным фильмом, ведь </a:t>
            </a:r>
            <a:r>
              <a:rPr lang="ru-RU" b="1" dirty="0"/>
              <a:t>«Ваше благородие, госпожа удача»</a:t>
            </a:r>
            <a:r>
              <a:rPr lang="ru-RU" dirty="0"/>
              <a:t> в исполнении актёра Павла Луспекаева считается одной из самых популярных песен в истории советского кинематографа.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E29AA62C-520E-4D92-9CB9-BA1FBCFB2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077" y="3536815"/>
            <a:ext cx="3719209" cy="3015575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BDCD87C2-0811-44E0-887D-38E62E9FB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077" y="305610"/>
            <a:ext cx="3719209" cy="2789407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65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DB8D63-43E6-4451-8BE8-3ACDCB919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0"/>
            <a:ext cx="6731540" cy="6858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Творчество писателя выходило далеко за рамки обычной литературной деятельности. Он написал </a:t>
            </a:r>
            <a:r>
              <a:rPr lang="ru-RU" b="1" dirty="0"/>
              <a:t>несколько киносценариев к таким картинам, как «Верность» Петра Тодоровского и «Женя, Женечка и Катюша». Участвовал в съёмках фильмов на должности актёра. </a:t>
            </a:r>
            <a:r>
              <a:rPr lang="ru-RU" dirty="0"/>
              <a:t>По большей части его фамилия мелькала в эпизодах, но в многосерийном проекте Владимира Венгерова </a:t>
            </a:r>
            <a:r>
              <a:rPr lang="ru-RU" b="1" dirty="0"/>
              <a:t>«Строговы» 1976 года Булат сыграл довольно запоминающуюся роль советского офицера</a:t>
            </a:r>
            <a:r>
              <a:rPr lang="ru-RU" dirty="0"/>
              <a:t>. Писатель активно изучал иностранные языки и </a:t>
            </a:r>
            <a:r>
              <a:rPr lang="ru-RU" b="1" dirty="0"/>
              <a:t>умел переводить тексты с испанского, шведского и арабского.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219F4DF0-82E0-417E-970D-A2298C7D4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248" y="136188"/>
            <a:ext cx="4338536" cy="3253902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1F2191F-F4EF-4016-9D24-81CD9C90A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013" y="3526277"/>
            <a:ext cx="5265006" cy="2961566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37899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94D681-BADF-49B9-897A-F0E57206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0"/>
            <a:ext cx="6472136" cy="6858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ЛИЧНАЯ ЖИЗНЬ</a:t>
            </a:r>
          </a:p>
          <a:p>
            <a:pPr marL="0" indent="0" algn="just">
              <a:buNone/>
            </a:pPr>
            <a:r>
              <a:rPr lang="ru-RU" b="1" dirty="0"/>
              <a:t>Дважды за свою жизнь был женат Окуджава</a:t>
            </a:r>
            <a:r>
              <a:rPr lang="ru-RU" dirty="0"/>
              <a:t>. Первый его брак можно отнести </a:t>
            </a:r>
            <a:r>
              <a:rPr lang="ru-RU" b="1" dirty="0"/>
              <a:t>к неудачам</a:t>
            </a:r>
            <a:r>
              <a:rPr lang="ru-RU" dirty="0"/>
              <a:t>, хотя отношения с Галиной </a:t>
            </a:r>
            <a:r>
              <a:rPr lang="ru-RU" dirty="0" err="1"/>
              <a:t>Смольяниновой</a:t>
            </a:r>
            <a:r>
              <a:rPr lang="ru-RU" dirty="0"/>
              <a:t> писатель поддерживал </a:t>
            </a:r>
            <a:r>
              <a:rPr lang="ru-RU" b="1" dirty="0"/>
              <a:t>до самой её смерти</a:t>
            </a:r>
            <a:r>
              <a:rPr lang="ru-RU" dirty="0"/>
              <a:t>. Их первое </a:t>
            </a:r>
            <a:r>
              <a:rPr lang="ru-RU" b="1" dirty="0"/>
              <a:t>знакомство состоялось ещё в студенческие годы, и уже на втором курсе института Булат оформил союз официально</a:t>
            </a:r>
            <a:r>
              <a:rPr lang="ru-RU" dirty="0"/>
              <a:t>. Вскоре в семье </a:t>
            </a:r>
            <a:r>
              <a:rPr lang="ru-RU" b="1" dirty="0"/>
              <a:t>родилась дочка</a:t>
            </a:r>
            <a:r>
              <a:rPr lang="ru-RU" dirty="0"/>
              <a:t>, которой </a:t>
            </a:r>
            <a:r>
              <a:rPr lang="ru-RU" b="1" dirty="0"/>
              <a:t>не удалось долго прожить</a:t>
            </a:r>
            <a:r>
              <a:rPr lang="ru-RU" dirty="0"/>
              <a:t>. А </a:t>
            </a:r>
            <a:r>
              <a:rPr lang="ru-RU" b="1" dirty="0"/>
              <a:t>мальчик по имени Игорь, ставший первым сыном писателя, впоследствии стал наркоманом и загремел за решётку по делу о грабежах</a:t>
            </a:r>
            <a:r>
              <a:rPr lang="ru-RU" dirty="0"/>
              <a:t>. В </a:t>
            </a:r>
            <a:r>
              <a:rPr lang="ru-RU" b="1" dirty="0"/>
              <a:t>1964 году Окуджава развёлся с женой</a:t>
            </a:r>
            <a:r>
              <a:rPr lang="ru-RU" dirty="0"/>
              <a:t>, которая умерла ровно через год после этого события. </a:t>
            </a:r>
          </a:p>
        </p:txBody>
      </p:sp>
      <p:pic>
        <p:nvPicPr>
          <p:cNvPr id="8194" name="Picture 2" descr="Булат Окуджава с Галиной Смольяниновой">
            <a:extLst>
              <a:ext uri="{FF2B5EF4-FFF2-40B4-BE49-F238E27FC236}">
                <a16:creationId xmlns:a16="http://schemas.microsoft.com/office/drawing/2014/main" xmlns="" id="{C8ECD6A1-9127-4306-81CA-1FC90CD46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053" y="1617527"/>
            <a:ext cx="5518347" cy="3622945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011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1030</Words>
  <Application>Microsoft Office PowerPoint</Application>
  <PresentationFormat>Произвольный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Булат Шалвович Окуджава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Булат Шалвович Окуджава</dc:title>
  <dc:creator>Пользователь</dc:creator>
  <cp:lastModifiedBy>21-1</cp:lastModifiedBy>
  <cp:revision>3</cp:revision>
  <dcterms:created xsi:type="dcterms:W3CDTF">2022-05-17T12:47:50Z</dcterms:created>
  <dcterms:modified xsi:type="dcterms:W3CDTF">2022-11-10T06:48:44Z</dcterms:modified>
</cp:coreProperties>
</file>