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67" r:id="rId8"/>
    <p:sldId id="277" r:id="rId9"/>
    <p:sldId id="279" r:id="rId10"/>
    <p:sldId id="262" r:id="rId11"/>
    <p:sldId id="264" r:id="rId12"/>
    <p:sldId id="263" r:id="rId13"/>
    <p:sldId id="265" r:id="rId14"/>
    <p:sldId id="266" r:id="rId15"/>
    <p:sldId id="268" r:id="rId16"/>
    <p:sldId id="269" r:id="rId17"/>
    <p:sldId id="270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6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0D35B5-B1E0-46ED-823F-A5FB08DFDBE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589AC59D-87DF-4DC7-B29C-DECDE8FFD5B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Птицы</a:t>
          </a:r>
        </a:p>
      </dgm:t>
    </dgm:pt>
    <dgm:pt modelId="{8F65E76C-3E18-46BC-83A6-3F7352904953}" type="parTrans" cxnId="{1A71D3ED-B6B6-4C8B-83CC-3EC6DC30F175}">
      <dgm:prSet/>
      <dgm:spPr/>
    </dgm:pt>
    <dgm:pt modelId="{AAD42EA8-06F5-40DC-A514-2DD9912ED42F}" type="sibTrans" cxnId="{1A71D3ED-B6B6-4C8B-83CC-3EC6DC30F175}">
      <dgm:prSet/>
      <dgm:spPr/>
    </dgm:pt>
    <dgm:pt modelId="{C7B72241-37EA-456F-8A55-1B51EC4796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Осёдлые</a:t>
          </a:r>
        </a:p>
      </dgm:t>
    </dgm:pt>
    <dgm:pt modelId="{0F68866C-F730-4C52-863D-48E2988C4047}" type="parTrans" cxnId="{E2D7262A-019E-42F0-892D-0987E58CCAAC}">
      <dgm:prSet/>
      <dgm:spPr/>
    </dgm:pt>
    <dgm:pt modelId="{F663B657-E4D4-4F55-B7CA-613B0D8489E9}" type="sibTrans" cxnId="{E2D7262A-019E-42F0-892D-0987E58CCAAC}">
      <dgm:prSet/>
      <dgm:spPr/>
    </dgm:pt>
    <dgm:pt modelId="{1BB61CE6-5880-43EE-ACB0-31D0073671B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Перелётные</a:t>
          </a:r>
        </a:p>
      </dgm:t>
    </dgm:pt>
    <dgm:pt modelId="{1103BC2E-2C7B-48CA-9678-83C4E3E7D6CF}" type="parTrans" cxnId="{38FD7B93-B230-4F5D-9F1E-AEBB3BCD187D}">
      <dgm:prSet/>
      <dgm:spPr/>
    </dgm:pt>
    <dgm:pt modelId="{D1FF7ADE-0337-4024-A7A8-B1D25144DE1F}" type="sibTrans" cxnId="{38FD7B93-B230-4F5D-9F1E-AEBB3BCD187D}">
      <dgm:prSet/>
      <dgm:spPr/>
    </dgm:pt>
    <dgm:pt modelId="{6B9503C1-8E87-4E6B-8921-42F902A0E7C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Кочующие</a:t>
          </a:r>
        </a:p>
      </dgm:t>
    </dgm:pt>
    <dgm:pt modelId="{6A56555C-3700-4AC7-9D5D-E481F5ADA3C2}" type="parTrans" cxnId="{75147436-100E-4328-A9E3-1915B88FEA83}">
      <dgm:prSet/>
      <dgm:spPr/>
    </dgm:pt>
    <dgm:pt modelId="{788F45FF-A77C-44B8-BD65-995A81D80707}" type="sibTrans" cxnId="{75147436-100E-4328-A9E3-1915B88FEA83}">
      <dgm:prSet/>
      <dgm:spPr/>
    </dgm:pt>
    <dgm:pt modelId="{80F9EB15-B4CD-4C37-A494-210089D8762F}" type="pres">
      <dgm:prSet presAssocID="{EA0D35B5-B1E0-46ED-823F-A5FB08DFDBE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CFF3111-6949-4529-8799-0EA139493033}" type="pres">
      <dgm:prSet presAssocID="{589AC59D-87DF-4DC7-B29C-DECDE8FFD5BC}" presName="hierRoot1" presStyleCnt="0">
        <dgm:presLayoutVars>
          <dgm:hierBranch/>
        </dgm:presLayoutVars>
      </dgm:prSet>
      <dgm:spPr/>
    </dgm:pt>
    <dgm:pt modelId="{665A1343-1933-4F6A-9BE3-ABC699973749}" type="pres">
      <dgm:prSet presAssocID="{589AC59D-87DF-4DC7-B29C-DECDE8FFD5BC}" presName="rootComposite1" presStyleCnt="0"/>
      <dgm:spPr/>
    </dgm:pt>
    <dgm:pt modelId="{596AAB4E-997D-4172-B238-1A2FCB7F3054}" type="pres">
      <dgm:prSet presAssocID="{589AC59D-87DF-4DC7-B29C-DECDE8FFD5B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06DD69-6A83-4184-9897-C58065B10932}" type="pres">
      <dgm:prSet presAssocID="{589AC59D-87DF-4DC7-B29C-DECDE8FFD5B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77255C7-EFD0-47B4-8EDF-B11A4A79578E}" type="pres">
      <dgm:prSet presAssocID="{589AC59D-87DF-4DC7-B29C-DECDE8FFD5BC}" presName="hierChild2" presStyleCnt="0"/>
      <dgm:spPr/>
    </dgm:pt>
    <dgm:pt modelId="{9CEC1B79-518E-416F-92F4-7B6AFDBF6BF9}" type="pres">
      <dgm:prSet presAssocID="{0F68866C-F730-4C52-863D-48E2988C4047}" presName="Name35" presStyleLbl="parChTrans1D2" presStyleIdx="0" presStyleCnt="3"/>
      <dgm:spPr/>
    </dgm:pt>
    <dgm:pt modelId="{C09572CD-0D5B-464D-B565-1BF3A09488BB}" type="pres">
      <dgm:prSet presAssocID="{C7B72241-37EA-456F-8A55-1B51EC47962C}" presName="hierRoot2" presStyleCnt="0">
        <dgm:presLayoutVars>
          <dgm:hierBranch/>
        </dgm:presLayoutVars>
      </dgm:prSet>
      <dgm:spPr/>
    </dgm:pt>
    <dgm:pt modelId="{96D02E92-9F6C-43F5-9FC9-5994E4E27376}" type="pres">
      <dgm:prSet presAssocID="{C7B72241-37EA-456F-8A55-1B51EC47962C}" presName="rootComposite" presStyleCnt="0"/>
      <dgm:spPr/>
    </dgm:pt>
    <dgm:pt modelId="{E7587FDA-8164-40D8-852C-CAD9C008F88E}" type="pres">
      <dgm:prSet presAssocID="{C7B72241-37EA-456F-8A55-1B51EC47962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6FBFA9-1A61-4A32-8CB3-BBD927D1D8C6}" type="pres">
      <dgm:prSet presAssocID="{C7B72241-37EA-456F-8A55-1B51EC47962C}" presName="rootConnector" presStyleLbl="node2" presStyleIdx="0" presStyleCnt="3"/>
      <dgm:spPr/>
      <dgm:t>
        <a:bodyPr/>
        <a:lstStyle/>
        <a:p>
          <a:endParaRPr lang="ru-RU"/>
        </a:p>
      </dgm:t>
    </dgm:pt>
    <dgm:pt modelId="{C7D911A7-0A69-4704-A599-96B8242F8DEF}" type="pres">
      <dgm:prSet presAssocID="{C7B72241-37EA-456F-8A55-1B51EC47962C}" presName="hierChild4" presStyleCnt="0"/>
      <dgm:spPr/>
    </dgm:pt>
    <dgm:pt modelId="{A4E91E61-96C7-4FB6-86E8-F8E55F94E776}" type="pres">
      <dgm:prSet presAssocID="{C7B72241-37EA-456F-8A55-1B51EC47962C}" presName="hierChild5" presStyleCnt="0"/>
      <dgm:spPr/>
    </dgm:pt>
    <dgm:pt modelId="{85895D00-531B-432B-ADFB-028D53BB3278}" type="pres">
      <dgm:prSet presAssocID="{1103BC2E-2C7B-48CA-9678-83C4E3E7D6CF}" presName="Name35" presStyleLbl="parChTrans1D2" presStyleIdx="1" presStyleCnt="3"/>
      <dgm:spPr/>
    </dgm:pt>
    <dgm:pt modelId="{A3E0B40F-5DFF-4BFA-A4D0-3A8FA0246F3B}" type="pres">
      <dgm:prSet presAssocID="{1BB61CE6-5880-43EE-ACB0-31D0073671B5}" presName="hierRoot2" presStyleCnt="0">
        <dgm:presLayoutVars>
          <dgm:hierBranch/>
        </dgm:presLayoutVars>
      </dgm:prSet>
      <dgm:spPr/>
    </dgm:pt>
    <dgm:pt modelId="{04FBB941-2F91-472F-B236-FC4202F28B6F}" type="pres">
      <dgm:prSet presAssocID="{1BB61CE6-5880-43EE-ACB0-31D0073671B5}" presName="rootComposite" presStyleCnt="0"/>
      <dgm:spPr/>
    </dgm:pt>
    <dgm:pt modelId="{7CDE33BB-8B65-4FD7-ABFD-3E194D56E3C2}" type="pres">
      <dgm:prSet presAssocID="{1BB61CE6-5880-43EE-ACB0-31D0073671B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4A472E-AA97-4A34-AAD3-73AE163107E7}" type="pres">
      <dgm:prSet presAssocID="{1BB61CE6-5880-43EE-ACB0-31D0073671B5}" presName="rootConnector" presStyleLbl="node2" presStyleIdx="1" presStyleCnt="3"/>
      <dgm:spPr/>
      <dgm:t>
        <a:bodyPr/>
        <a:lstStyle/>
        <a:p>
          <a:endParaRPr lang="ru-RU"/>
        </a:p>
      </dgm:t>
    </dgm:pt>
    <dgm:pt modelId="{128313E0-E989-4BB7-9902-429B2EF4BCC5}" type="pres">
      <dgm:prSet presAssocID="{1BB61CE6-5880-43EE-ACB0-31D0073671B5}" presName="hierChild4" presStyleCnt="0"/>
      <dgm:spPr/>
    </dgm:pt>
    <dgm:pt modelId="{50113B8F-A0AD-4C84-A089-9ABEEB95D1BE}" type="pres">
      <dgm:prSet presAssocID="{1BB61CE6-5880-43EE-ACB0-31D0073671B5}" presName="hierChild5" presStyleCnt="0"/>
      <dgm:spPr/>
    </dgm:pt>
    <dgm:pt modelId="{385FFDDC-B37E-4625-B4EB-190F14195D06}" type="pres">
      <dgm:prSet presAssocID="{6A56555C-3700-4AC7-9D5D-E481F5ADA3C2}" presName="Name35" presStyleLbl="parChTrans1D2" presStyleIdx="2" presStyleCnt="3"/>
      <dgm:spPr/>
    </dgm:pt>
    <dgm:pt modelId="{A8BE334F-8FEF-4DB8-8D10-4DF67E71900F}" type="pres">
      <dgm:prSet presAssocID="{6B9503C1-8E87-4E6B-8921-42F902A0E7C2}" presName="hierRoot2" presStyleCnt="0">
        <dgm:presLayoutVars>
          <dgm:hierBranch/>
        </dgm:presLayoutVars>
      </dgm:prSet>
      <dgm:spPr/>
    </dgm:pt>
    <dgm:pt modelId="{4CB749EE-CA74-47D1-B08E-DED1225ADE53}" type="pres">
      <dgm:prSet presAssocID="{6B9503C1-8E87-4E6B-8921-42F902A0E7C2}" presName="rootComposite" presStyleCnt="0"/>
      <dgm:spPr/>
    </dgm:pt>
    <dgm:pt modelId="{F785D2DB-26AB-4B95-A3A4-557FBCB78C47}" type="pres">
      <dgm:prSet presAssocID="{6B9503C1-8E87-4E6B-8921-42F902A0E7C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F70BB4-977F-4E03-AD1D-17E5A9DEB34F}" type="pres">
      <dgm:prSet presAssocID="{6B9503C1-8E87-4E6B-8921-42F902A0E7C2}" presName="rootConnector" presStyleLbl="node2" presStyleIdx="2" presStyleCnt="3"/>
      <dgm:spPr/>
      <dgm:t>
        <a:bodyPr/>
        <a:lstStyle/>
        <a:p>
          <a:endParaRPr lang="ru-RU"/>
        </a:p>
      </dgm:t>
    </dgm:pt>
    <dgm:pt modelId="{F025C304-E453-4EA5-9BD8-D573447275F0}" type="pres">
      <dgm:prSet presAssocID="{6B9503C1-8E87-4E6B-8921-42F902A0E7C2}" presName="hierChild4" presStyleCnt="0"/>
      <dgm:spPr/>
    </dgm:pt>
    <dgm:pt modelId="{BC865128-8962-4998-875E-E7F0A06C854E}" type="pres">
      <dgm:prSet presAssocID="{6B9503C1-8E87-4E6B-8921-42F902A0E7C2}" presName="hierChild5" presStyleCnt="0"/>
      <dgm:spPr/>
    </dgm:pt>
    <dgm:pt modelId="{58C661C1-11D7-4618-9C8A-239000E68CB1}" type="pres">
      <dgm:prSet presAssocID="{589AC59D-87DF-4DC7-B29C-DECDE8FFD5BC}" presName="hierChild3" presStyleCnt="0"/>
      <dgm:spPr/>
    </dgm:pt>
  </dgm:ptLst>
  <dgm:cxnLst>
    <dgm:cxn modelId="{83338868-7E28-413E-A18A-B9AD6B0F510B}" type="presOf" srcId="{589AC59D-87DF-4DC7-B29C-DECDE8FFD5BC}" destId="{596AAB4E-997D-4172-B238-1A2FCB7F3054}" srcOrd="0" destOrd="0" presId="urn:microsoft.com/office/officeart/2005/8/layout/orgChart1"/>
    <dgm:cxn modelId="{38FD7B93-B230-4F5D-9F1E-AEBB3BCD187D}" srcId="{589AC59D-87DF-4DC7-B29C-DECDE8FFD5BC}" destId="{1BB61CE6-5880-43EE-ACB0-31D0073671B5}" srcOrd="1" destOrd="0" parTransId="{1103BC2E-2C7B-48CA-9678-83C4E3E7D6CF}" sibTransId="{D1FF7ADE-0337-4024-A7A8-B1D25144DE1F}"/>
    <dgm:cxn modelId="{7B86F18A-4BC0-4E88-8D44-5CC8E70565D5}" type="presOf" srcId="{589AC59D-87DF-4DC7-B29C-DECDE8FFD5BC}" destId="{C906DD69-6A83-4184-9897-C58065B10932}" srcOrd="1" destOrd="0" presId="urn:microsoft.com/office/officeart/2005/8/layout/orgChart1"/>
    <dgm:cxn modelId="{35BA1202-1E10-440F-AE63-C014F2E4500A}" type="presOf" srcId="{1BB61CE6-5880-43EE-ACB0-31D0073671B5}" destId="{0B4A472E-AA97-4A34-AAD3-73AE163107E7}" srcOrd="1" destOrd="0" presId="urn:microsoft.com/office/officeart/2005/8/layout/orgChart1"/>
    <dgm:cxn modelId="{8736BE22-495D-4952-8089-AA995AA74EB8}" type="presOf" srcId="{C7B72241-37EA-456F-8A55-1B51EC47962C}" destId="{0A6FBFA9-1A61-4A32-8CB3-BBD927D1D8C6}" srcOrd="1" destOrd="0" presId="urn:microsoft.com/office/officeart/2005/8/layout/orgChart1"/>
    <dgm:cxn modelId="{1A71D3ED-B6B6-4C8B-83CC-3EC6DC30F175}" srcId="{EA0D35B5-B1E0-46ED-823F-A5FB08DFDBE8}" destId="{589AC59D-87DF-4DC7-B29C-DECDE8FFD5BC}" srcOrd="0" destOrd="0" parTransId="{8F65E76C-3E18-46BC-83A6-3F7352904953}" sibTransId="{AAD42EA8-06F5-40DC-A514-2DD9912ED42F}"/>
    <dgm:cxn modelId="{ADECBEC6-E2F9-439D-B74C-62603E5167F4}" type="presOf" srcId="{1BB61CE6-5880-43EE-ACB0-31D0073671B5}" destId="{7CDE33BB-8B65-4FD7-ABFD-3E194D56E3C2}" srcOrd="0" destOrd="0" presId="urn:microsoft.com/office/officeart/2005/8/layout/orgChart1"/>
    <dgm:cxn modelId="{559EAADF-62D5-407E-8071-912A55166737}" type="presOf" srcId="{6A56555C-3700-4AC7-9D5D-E481F5ADA3C2}" destId="{385FFDDC-B37E-4625-B4EB-190F14195D06}" srcOrd="0" destOrd="0" presId="urn:microsoft.com/office/officeart/2005/8/layout/orgChart1"/>
    <dgm:cxn modelId="{CB50FEE6-EA74-4865-843E-A92475FAFFE5}" type="presOf" srcId="{C7B72241-37EA-456F-8A55-1B51EC47962C}" destId="{E7587FDA-8164-40D8-852C-CAD9C008F88E}" srcOrd="0" destOrd="0" presId="urn:microsoft.com/office/officeart/2005/8/layout/orgChart1"/>
    <dgm:cxn modelId="{E2D7262A-019E-42F0-892D-0987E58CCAAC}" srcId="{589AC59D-87DF-4DC7-B29C-DECDE8FFD5BC}" destId="{C7B72241-37EA-456F-8A55-1B51EC47962C}" srcOrd="0" destOrd="0" parTransId="{0F68866C-F730-4C52-863D-48E2988C4047}" sibTransId="{F663B657-E4D4-4F55-B7CA-613B0D8489E9}"/>
    <dgm:cxn modelId="{75147436-100E-4328-A9E3-1915B88FEA83}" srcId="{589AC59D-87DF-4DC7-B29C-DECDE8FFD5BC}" destId="{6B9503C1-8E87-4E6B-8921-42F902A0E7C2}" srcOrd="2" destOrd="0" parTransId="{6A56555C-3700-4AC7-9D5D-E481F5ADA3C2}" sibTransId="{788F45FF-A77C-44B8-BD65-995A81D80707}"/>
    <dgm:cxn modelId="{E4479501-BDA2-4AF7-BE63-890D77820C25}" type="presOf" srcId="{6B9503C1-8E87-4E6B-8921-42F902A0E7C2}" destId="{F785D2DB-26AB-4B95-A3A4-557FBCB78C47}" srcOrd="0" destOrd="0" presId="urn:microsoft.com/office/officeart/2005/8/layout/orgChart1"/>
    <dgm:cxn modelId="{F776CFBE-41A1-4794-9D5D-D737ADF9B237}" type="presOf" srcId="{6B9503C1-8E87-4E6B-8921-42F902A0E7C2}" destId="{19F70BB4-977F-4E03-AD1D-17E5A9DEB34F}" srcOrd="1" destOrd="0" presId="urn:microsoft.com/office/officeart/2005/8/layout/orgChart1"/>
    <dgm:cxn modelId="{04D90AEE-CAA0-4786-9734-1D2A06D17D01}" type="presOf" srcId="{0F68866C-F730-4C52-863D-48E2988C4047}" destId="{9CEC1B79-518E-416F-92F4-7B6AFDBF6BF9}" srcOrd="0" destOrd="0" presId="urn:microsoft.com/office/officeart/2005/8/layout/orgChart1"/>
    <dgm:cxn modelId="{5189218F-930B-4630-B535-0A6C4BDE2332}" type="presOf" srcId="{1103BC2E-2C7B-48CA-9678-83C4E3E7D6CF}" destId="{85895D00-531B-432B-ADFB-028D53BB3278}" srcOrd="0" destOrd="0" presId="urn:microsoft.com/office/officeart/2005/8/layout/orgChart1"/>
    <dgm:cxn modelId="{38371BFD-5344-433F-8DC0-B3C852A236B0}" type="presOf" srcId="{EA0D35B5-B1E0-46ED-823F-A5FB08DFDBE8}" destId="{80F9EB15-B4CD-4C37-A494-210089D8762F}" srcOrd="0" destOrd="0" presId="urn:microsoft.com/office/officeart/2005/8/layout/orgChart1"/>
    <dgm:cxn modelId="{AAD26BF5-91FA-4F62-8C90-0610A8D53CDA}" type="presParOf" srcId="{80F9EB15-B4CD-4C37-A494-210089D8762F}" destId="{FCFF3111-6949-4529-8799-0EA139493033}" srcOrd="0" destOrd="0" presId="urn:microsoft.com/office/officeart/2005/8/layout/orgChart1"/>
    <dgm:cxn modelId="{A3EAEECB-BFA1-4CAE-8C6D-872779FC1AE4}" type="presParOf" srcId="{FCFF3111-6949-4529-8799-0EA139493033}" destId="{665A1343-1933-4F6A-9BE3-ABC699973749}" srcOrd="0" destOrd="0" presId="urn:microsoft.com/office/officeart/2005/8/layout/orgChart1"/>
    <dgm:cxn modelId="{C3ACF601-4FD3-4896-A5A5-6211D59FE9C5}" type="presParOf" srcId="{665A1343-1933-4F6A-9BE3-ABC699973749}" destId="{596AAB4E-997D-4172-B238-1A2FCB7F3054}" srcOrd="0" destOrd="0" presId="urn:microsoft.com/office/officeart/2005/8/layout/orgChart1"/>
    <dgm:cxn modelId="{D3D979CA-21A2-4870-BCDD-88C47E80579C}" type="presParOf" srcId="{665A1343-1933-4F6A-9BE3-ABC699973749}" destId="{C906DD69-6A83-4184-9897-C58065B10932}" srcOrd="1" destOrd="0" presId="urn:microsoft.com/office/officeart/2005/8/layout/orgChart1"/>
    <dgm:cxn modelId="{08358B8F-8231-488A-9644-3BD8F2745B44}" type="presParOf" srcId="{FCFF3111-6949-4529-8799-0EA139493033}" destId="{C77255C7-EFD0-47B4-8EDF-B11A4A79578E}" srcOrd="1" destOrd="0" presId="urn:microsoft.com/office/officeart/2005/8/layout/orgChart1"/>
    <dgm:cxn modelId="{50FB3A5C-63B8-4683-B008-E401569F0483}" type="presParOf" srcId="{C77255C7-EFD0-47B4-8EDF-B11A4A79578E}" destId="{9CEC1B79-518E-416F-92F4-7B6AFDBF6BF9}" srcOrd="0" destOrd="0" presId="urn:microsoft.com/office/officeart/2005/8/layout/orgChart1"/>
    <dgm:cxn modelId="{C8C6DCF3-3827-46C0-A858-B8347EAB206F}" type="presParOf" srcId="{C77255C7-EFD0-47B4-8EDF-B11A4A79578E}" destId="{C09572CD-0D5B-464D-B565-1BF3A09488BB}" srcOrd="1" destOrd="0" presId="urn:microsoft.com/office/officeart/2005/8/layout/orgChart1"/>
    <dgm:cxn modelId="{04028A63-AD17-417F-B1ED-D6A6129BD60F}" type="presParOf" srcId="{C09572CD-0D5B-464D-B565-1BF3A09488BB}" destId="{96D02E92-9F6C-43F5-9FC9-5994E4E27376}" srcOrd="0" destOrd="0" presId="urn:microsoft.com/office/officeart/2005/8/layout/orgChart1"/>
    <dgm:cxn modelId="{68A8DAB2-6E27-4D27-A424-9C248AEFD633}" type="presParOf" srcId="{96D02E92-9F6C-43F5-9FC9-5994E4E27376}" destId="{E7587FDA-8164-40D8-852C-CAD9C008F88E}" srcOrd="0" destOrd="0" presId="urn:microsoft.com/office/officeart/2005/8/layout/orgChart1"/>
    <dgm:cxn modelId="{78876C93-4003-4282-97FC-4C68B22378D2}" type="presParOf" srcId="{96D02E92-9F6C-43F5-9FC9-5994E4E27376}" destId="{0A6FBFA9-1A61-4A32-8CB3-BBD927D1D8C6}" srcOrd="1" destOrd="0" presId="urn:microsoft.com/office/officeart/2005/8/layout/orgChart1"/>
    <dgm:cxn modelId="{836E19AA-60C9-49E0-9302-7642DC1CAB81}" type="presParOf" srcId="{C09572CD-0D5B-464D-B565-1BF3A09488BB}" destId="{C7D911A7-0A69-4704-A599-96B8242F8DEF}" srcOrd="1" destOrd="0" presId="urn:microsoft.com/office/officeart/2005/8/layout/orgChart1"/>
    <dgm:cxn modelId="{1F569856-2054-42B3-9D2E-BDEA5FD6BFDE}" type="presParOf" srcId="{C09572CD-0D5B-464D-B565-1BF3A09488BB}" destId="{A4E91E61-96C7-4FB6-86E8-F8E55F94E776}" srcOrd="2" destOrd="0" presId="urn:microsoft.com/office/officeart/2005/8/layout/orgChart1"/>
    <dgm:cxn modelId="{46430B8D-9FDC-4CE0-953C-8679A8881E75}" type="presParOf" srcId="{C77255C7-EFD0-47B4-8EDF-B11A4A79578E}" destId="{85895D00-531B-432B-ADFB-028D53BB3278}" srcOrd="2" destOrd="0" presId="urn:microsoft.com/office/officeart/2005/8/layout/orgChart1"/>
    <dgm:cxn modelId="{CD3FF260-B1F8-4D2D-A809-A4AAAB89F685}" type="presParOf" srcId="{C77255C7-EFD0-47B4-8EDF-B11A4A79578E}" destId="{A3E0B40F-5DFF-4BFA-A4D0-3A8FA0246F3B}" srcOrd="3" destOrd="0" presId="urn:microsoft.com/office/officeart/2005/8/layout/orgChart1"/>
    <dgm:cxn modelId="{E5324189-54CA-4E1B-BB7D-4F290C40157F}" type="presParOf" srcId="{A3E0B40F-5DFF-4BFA-A4D0-3A8FA0246F3B}" destId="{04FBB941-2F91-472F-B236-FC4202F28B6F}" srcOrd="0" destOrd="0" presId="urn:microsoft.com/office/officeart/2005/8/layout/orgChart1"/>
    <dgm:cxn modelId="{BEB44AD8-98E5-4572-9520-B953A8EE2AC6}" type="presParOf" srcId="{04FBB941-2F91-472F-B236-FC4202F28B6F}" destId="{7CDE33BB-8B65-4FD7-ABFD-3E194D56E3C2}" srcOrd="0" destOrd="0" presId="urn:microsoft.com/office/officeart/2005/8/layout/orgChart1"/>
    <dgm:cxn modelId="{4AEBB575-93B7-40AD-BC27-4FACE180B2F1}" type="presParOf" srcId="{04FBB941-2F91-472F-B236-FC4202F28B6F}" destId="{0B4A472E-AA97-4A34-AAD3-73AE163107E7}" srcOrd="1" destOrd="0" presId="urn:microsoft.com/office/officeart/2005/8/layout/orgChart1"/>
    <dgm:cxn modelId="{6480BB47-0BBA-4446-8F56-D1F631BAF2E7}" type="presParOf" srcId="{A3E0B40F-5DFF-4BFA-A4D0-3A8FA0246F3B}" destId="{128313E0-E989-4BB7-9902-429B2EF4BCC5}" srcOrd="1" destOrd="0" presId="urn:microsoft.com/office/officeart/2005/8/layout/orgChart1"/>
    <dgm:cxn modelId="{24922502-65CD-43B4-9027-B9ABBF3CF7D5}" type="presParOf" srcId="{A3E0B40F-5DFF-4BFA-A4D0-3A8FA0246F3B}" destId="{50113B8F-A0AD-4C84-A089-9ABEEB95D1BE}" srcOrd="2" destOrd="0" presId="urn:microsoft.com/office/officeart/2005/8/layout/orgChart1"/>
    <dgm:cxn modelId="{54F9BCC5-EFA2-4AFE-B0AB-72F640AF52CF}" type="presParOf" srcId="{C77255C7-EFD0-47B4-8EDF-B11A4A79578E}" destId="{385FFDDC-B37E-4625-B4EB-190F14195D06}" srcOrd="4" destOrd="0" presId="urn:microsoft.com/office/officeart/2005/8/layout/orgChart1"/>
    <dgm:cxn modelId="{55A28A6D-6E25-4675-9F56-0CD6B80A60BD}" type="presParOf" srcId="{C77255C7-EFD0-47B4-8EDF-B11A4A79578E}" destId="{A8BE334F-8FEF-4DB8-8D10-4DF67E71900F}" srcOrd="5" destOrd="0" presId="urn:microsoft.com/office/officeart/2005/8/layout/orgChart1"/>
    <dgm:cxn modelId="{4B934965-A7BD-4679-A15A-990D43E77F36}" type="presParOf" srcId="{A8BE334F-8FEF-4DB8-8D10-4DF67E71900F}" destId="{4CB749EE-CA74-47D1-B08E-DED1225ADE53}" srcOrd="0" destOrd="0" presId="urn:microsoft.com/office/officeart/2005/8/layout/orgChart1"/>
    <dgm:cxn modelId="{6F97A242-2BCC-4016-B117-254EB47D6AF1}" type="presParOf" srcId="{4CB749EE-CA74-47D1-B08E-DED1225ADE53}" destId="{F785D2DB-26AB-4B95-A3A4-557FBCB78C47}" srcOrd="0" destOrd="0" presId="urn:microsoft.com/office/officeart/2005/8/layout/orgChart1"/>
    <dgm:cxn modelId="{1BD5BD08-4F80-46F5-A3B3-F3F675C1588E}" type="presParOf" srcId="{4CB749EE-CA74-47D1-B08E-DED1225ADE53}" destId="{19F70BB4-977F-4E03-AD1D-17E5A9DEB34F}" srcOrd="1" destOrd="0" presId="urn:microsoft.com/office/officeart/2005/8/layout/orgChart1"/>
    <dgm:cxn modelId="{0F86765C-BA2F-4B91-A7E0-96FD936F2756}" type="presParOf" srcId="{A8BE334F-8FEF-4DB8-8D10-4DF67E71900F}" destId="{F025C304-E453-4EA5-9BD8-D573447275F0}" srcOrd="1" destOrd="0" presId="urn:microsoft.com/office/officeart/2005/8/layout/orgChart1"/>
    <dgm:cxn modelId="{AF7F2AD2-ECBD-4BAC-BF15-2B5D7607BE45}" type="presParOf" srcId="{A8BE334F-8FEF-4DB8-8D10-4DF67E71900F}" destId="{BC865128-8962-4998-875E-E7F0A06C854E}" srcOrd="2" destOrd="0" presId="urn:microsoft.com/office/officeart/2005/8/layout/orgChart1"/>
    <dgm:cxn modelId="{5F1AE3E4-8663-4B05-8A09-3E1B65962DFA}" type="presParOf" srcId="{FCFF3111-6949-4529-8799-0EA139493033}" destId="{58C661C1-11D7-4618-9C8A-239000E68CB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FFDDC-B37E-4625-B4EB-190F14195D06}">
      <dsp:nvSpPr>
        <dsp:cNvPr id="0" name=""/>
        <dsp:cNvSpPr/>
      </dsp:nvSpPr>
      <dsp:spPr>
        <a:xfrm>
          <a:off x="4104481" y="1980029"/>
          <a:ext cx="2903950" cy="5039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995"/>
              </a:lnTo>
              <a:lnTo>
                <a:pt x="2903950" y="251995"/>
              </a:lnTo>
              <a:lnTo>
                <a:pt x="2903950" y="50399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895D00-531B-432B-ADFB-028D53BB3278}">
      <dsp:nvSpPr>
        <dsp:cNvPr id="0" name=""/>
        <dsp:cNvSpPr/>
      </dsp:nvSpPr>
      <dsp:spPr>
        <a:xfrm>
          <a:off x="4058761" y="1980029"/>
          <a:ext cx="91440" cy="5039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399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EC1B79-518E-416F-92F4-7B6AFDBF6BF9}">
      <dsp:nvSpPr>
        <dsp:cNvPr id="0" name=""/>
        <dsp:cNvSpPr/>
      </dsp:nvSpPr>
      <dsp:spPr>
        <a:xfrm>
          <a:off x="1200530" y="1980029"/>
          <a:ext cx="2903950" cy="503991"/>
        </a:xfrm>
        <a:custGeom>
          <a:avLst/>
          <a:gdLst/>
          <a:ahLst/>
          <a:cxnLst/>
          <a:rect l="0" t="0" r="0" b="0"/>
          <a:pathLst>
            <a:path>
              <a:moveTo>
                <a:pt x="2903950" y="0"/>
              </a:moveTo>
              <a:lnTo>
                <a:pt x="2903950" y="251995"/>
              </a:lnTo>
              <a:lnTo>
                <a:pt x="0" y="251995"/>
              </a:lnTo>
              <a:lnTo>
                <a:pt x="0" y="50399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6AAB4E-997D-4172-B238-1A2FCB7F3054}">
      <dsp:nvSpPr>
        <dsp:cNvPr id="0" name=""/>
        <dsp:cNvSpPr/>
      </dsp:nvSpPr>
      <dsp:spPr>
        <a:xfrm>
          <a:off x="2904501" y="780049"/>
          <a:ext cx="2399959" cy="11999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Птицы</a:t>
          </a:r>
        </a:p>
      </dsp:txBody>
      <dsp:txXfrm>
        <a:off x="2904501" y="780049"/>
        <a:ext cx="2399959" cy="1199979"/>
      </dsp:txXfrm>
    </dsp:sp>
    <dsp:sp modelId="{E7587FDA-8164-40D8-852C-CAD9C008F88E}">
      <dsp:nvSpPr>
        <dsp:cNvPr id="0" name=""/>
        <dsp:cNvSpPr/>
      </dsp:nvSpPr>
      <dsp:spPr>
        <a:xfrm>
          <a:off x="551" y="2484020"/>
          <a:ext cx="2399959" cy="11999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Осёдлые</a:t>
          </a:r>
        </a:p>
      </dsp:txBody>
      <dsp:txXfrm>
        <a:off x="551" y="2484020"/>
        <a:ext cx="2399959" cy="1199979"/>
      </dsp:txXfrm>
    </dsp:sp>
    <dsp:sp modelId="{7CDE33BB-8B65-4FD7-ABFD-3E194D56E3C2}">
      <dsp:nvSpPr>
        <dsp:cNvPr id="0" name=""/>
        <dsp:cNvSpPr/>
      </dsp:nvSpPr>
      <dsp:spPr>
        <a:xfrm>
          <a:off x="2904501" y="2484020"/>
          <a:ext cx="2399959" cy="11999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Перелётные</a:t>
          </a:r>
        </a:p>
      </dsp:txBody>
      <dsp:txXfrm>
        <a:off x="2904501" y="2484020"/>
        <a:ext cx="2399959" cy="1199979"/>
      </dsp:txXfrm>
    </dsp:sp>
    <dsp:sp modelId="{F785D2DB-26AB-4B95-A3A4-557FBCB78C47}">
      <dsp:nvSpPr>
        <dsp:cNvPr id="0" name=""/>
        <dsp:cNvSpPr/>
      </dsp:nvSpPr>
      <dsp:spPr>
        <a:xfrm>
          <a:off x="5808452" y="2484020"/>
          <a:ext cx="2399959" cy="11999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Кочующие</a:t>
          </a:r>
        </a:p>
      </dsp:txBody>
      <dsp:txXfrm>
        <a:off x="5808452" y="2484020"/>
        <a:ext cx="2399959" cy="1199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586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266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6732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36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38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82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147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527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386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49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14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560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85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34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751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83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4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BF8845-F14D-4884-B604-0FA8CC1205CA}" type="datetimeFigureOut">
              <a:rPr lang="ru-RU" smtClean="0"/>
              <a:t>10.11.2022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D8C064-728E-498A-B21A-7376CA52E3D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6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7136" y="4000764"/>
            <a:ext cx="6815669" cy="132080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 класс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8271" y="1415441"/>
            <a:ext cx="765340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Проект</a:t>
            </a:r>
            <a:b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«Перелётные, осёдлые и кочующие птицы»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63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28543" y="1078377"/>
            <a:ext cx="2877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Осёдлые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38727" y="2546229"/>
            <a:ext cx="557864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Воробьи, вороны, голуби, сороки весь год живут рядом с человеком, никуда не улетают. Всегда могут найти корм.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В лесу живут осёдлые птицы:  рябчики, тетерева, глухари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8" name="Picture 7" descr="Прицы зи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9896" y="2546229"/>
            <a:ext cx="3511130" cy="37018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96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44876" y="837745"/>
            <a:ext cx="36134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Кочующие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9969" y="2377787"/>
            <a:ext cx="320842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Снегири, свиристели, поползни, синицы, всю зиму перелетают с места на место в поисках корма. Но где бы не кочевали они, а к вес-не вернутся к своим гнездовьям.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7" name="Picture 8" descr="СНЕГИРЬ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621" y="2543761"/>
            <a:ext cx="2232025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СИНИЦА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64509" y="4187001"/>
            <a:ext cx="1704975" cy="19764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50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7334" y="801651"/>
            <a:ext cx="4012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Перелётные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9334" y="2564141"/>
            <a:ext cx="51786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</a:rPr>
              <a:t>Зимуют на жарких зимовках – в Африке, в Индии. С наступлением холодов корма становится всё меньше, </a:t>
            </a:r>
            <a:r>
              <a:rPr lang="ru-RU" sz="2800" dirty="0" err="1" smtClean="0">
                <a:solidFill>
                  <a:srgbClr val="0070C0"/>
                </a:solidFill>
              </a:rPr>
              <a:t>поэ</a:t>
            </a:r>
            <a:r>
              <a:rPr lang="ru-RU" sz="2800" dirty="0" smtClean="0">
                <a:solidFill>
                  <a:srgbClr val="0070C0"/>
                </a:solidFill>
              </a:rPr>
              <a:t>-тому журавли, утки, гуси, скворцы, дрозды отправляются в тёплые страны, где достаточно корма.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7" name="Picture 8" descr="ПЕРЕЛЁТНЫЕ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8229" y="2423067"/>
            <a:ext cx="3347063" cy="38215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8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64297" y="566951"/>
            <a:ext cx="106596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Чем можно подкармливать птиц зимой?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56362" y="2590127"/>
            <a:ext cx="42045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</a:rPr>
              <a:t>Ягоды рябины, калины.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</a:rPr>
              <a:t>Семена клёна, ясеня, сирени, подсолнуха, конопли, проса, льна.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</a:rPr>
              <a:t>Несолёное сало.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</a:rPr>
              <a:t>Хлебные крошки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7" name="Picture 5" descr="КОРМУШКА де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880" y="2715016"/>
            <a:ext cx="3259138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53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2686" y="910208"/>
            <a:ext cx="15856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2 этап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52592" y="802486"/>
            <a:ext cx="62311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Составление плана </a:t>
            </a:r>
          </a:p>
          <a:p>
            <a:pPr algn="ctr"/>
            <a:r>
              <a:rPr lang="ru-RU" sz="54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исследования.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8" name="Picture 5" descr="сканирование00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0653" y="2473496"/>
            <a:ext cx="4279496" cy="36797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5" descr="29ff91a73b6b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08687" y="3082716"/>
            <a:ext cx="4638442" cy="226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776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0442" y="1036403"/>
            <a:ext cx="10439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   3 этап        </a:t>
            </a:r>
            <a:r>
              <a:rPr lang="ru-RU" sz="4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Обдумывание проекта</a:t>
            </a:r>
            <a:r>
              <a:rPr lang="ru-RU" sz="4800" b="1" i="1" dirty="0" smtClean="0"/>
              <a:t/>
            </a:r>
            <a:br>
              <a:rPr lang="ru-RU" sz="4800" b="1" i="1" dirty="0" smtClean="0"/>
            </a:b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60358" y="2329337"/>
            <a:ext cx="5029200" cy="3804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</a:pPr>
            <a:r>
              <a:rPr lang="ru-RU" sz="2800" b="1" dirty="0" smtClean="0">
                <a:solidFill>
                  <a:srgbClr val="7030A0"/>
                </a:solidFill>
              </a:rPr>
              <a:t>План действия в группе.</a:t>
            </a: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Обсуждение задания (</a:t>
            </a:r>
            <a:r>
              <a:rPr lang="ru-RU" sz="2400" i="1" dirty="0" smtClean="0">
                <a:solidFill>
                  <a:srgbClr val="0070C0"/>
                </a:solidFill>
              </a:rPr>
              <a:t>коллективно</a:t>
            </a:r>
            <a:r>
              <a:rPr lang="ru-RU" sz="2400" dirty="0" smtClean="0">
                <a:solidFill>
                  <a:srgbClr val="0070C0"/>
                </a:solidFill>
              </a:rPr>
              <a:t>).</a:t>
            </a: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Выполнение практического задания («</a:t>
            </a:r>
            <a:r>
              <a:rPr lang="ru-RU" sz="2400" i="1" dirty="0" smtClean="0">
                <a:solidFill>
                  <a:srgbClr val="0070C0"/>
                </a:solidFill>
              </a:rPr>
              <a:t>экспериментаторы»).</a:t>
            </a:r>
            <a:endParaRPr lang="ru-RU" sz="2400" dirty="0" smtClean="0">
              <a:solidFill>
                <a:srgbClr val="0070C0"/>
              </a:solidFill>
            </a:endParaRP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Оформление задания («</a:t>
            </a:r>
            <a:r>
              <a:rPr lang="ru-RU" sz="2400" i="1" dirty="0" smtClean="0">
                <a:solidFill>
                  <a:srgbClr val="0070C0"/>
                </a:solidFill>
              </a:rPr>
              <a:t>иллюстраторы»).</a:t>
            </a:r>
            <a:endParaRPr lang="ru-RU" sz="2400" dirty="0" smtClean="0">
              <a:solidFill>
                <a:srgbClr val="0070C0"/>
              </a:solidFill>
            </a:endParaRP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Формулирование выводов («</a:t>
            </a:r>
            <a:r>
              <a:rPr lang="ru-RU" sz="2400" i="1" dirty="0" smtClean="0">
                <a:solidFill>
                  <a:srgbClr val="0070C0"/>
                </a:solidFill>
              </a:rPr>
              <a:t>аналитики»).</a:t>
            </a:r>
            <a:endParaRPr lang="ru-RU" sz="2400" dirty="0" smtClean="0">
              <a:solidFill>
                <a:srgbClr val="0070C0"/>
              </a:solidFill>
            </a:endParaRP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Применение результатов («</a:t>
            </a:r>
            <a:r>
              <a:rPr lang="ru-RU" sz="2400" i="1" dirty="0" smtClean="0">
                <a:solidFill>
                  <a:srgbClr val="0070C0"/>
                </a:solidFill>
              </a:rPr>
              <a:t>исследователи»).</a:t>
            </a:r>
          </a:p>
        </p:txBody>
      </p:sp>
      <p:pic>
        <p:nvPicPr>
          <p:cNvPr id="9" name="Picture 5" descr="29ff91a73b6b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08171" y="3082717"/>
            <a:ext cx="3538957" cy="1729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725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05716" y="801923"/>
            <a:ext cx="654538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Разделы проекта</a:t>
            </a:r>
            <a:endParaRPr lang="ru-RU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35180" y="2696489"/>
            <a:ext cx="67697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раздел «Осёдлые птицы»</a:t>
            </a:r>
          </a:p>
          <a:p>
            <a:pPr marL="609600" indent="-60960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раздел «Кочующие птицы».</a:t>
            </a:r>
          </a:p>
          <a:p>
            <a:pPr marL="609600" indent="-60960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раздел «</a:t>
            </a:r>
            <a:r>
              <a:rPr lang="ru-RU" sz="3600" i="1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Перелётные птицы».</a:t>
            </a:r>
          </a:p>
          <a:p>
            <a:pPr marL="609600" indent="-60960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раздел «Чем подкармливать птиц зимой».</a:t>
            </a:r>
          </a:p>
        </p:txBody>
      </p:sp>
    </p:spTree>
    <p:extLst>
      <p:ext uri="{BB962C8B-B14F-4D97-AF65-F5344CB8AC3E}">
        <p14:creationId xmlns:p14="http://schemas.microsoft.com/office/powerpoint/2010/main" val="383284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6222" y="1042554"/>
            <a:ext cx="104313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Основные критерии оценки работы.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98621" y="2551837"/>
            <a:ext cx="10058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 smtClean="0">
                <a:solidFill>
                  <a:srgbClr val="0070C0"/>
                </a:solidFill>
              </a:rPr>
              <a:t>Самостоятельность  при выполнении работы.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 smtClean="0">
                <a:solidFill>
                  <a:srgbClr val="0070C0"/>
                </a:solidFill>
              </a:rPr>
              <a:t>Яркость оформления и оригинальность материалов с указанием источника.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 smtClean="0">
                <a:solidFill>
                  <a:srgbClr val="0070C0"/>
                </a:solidFill>
              </a:rPr>
              <a:t>Полнота раскрытия темы.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 smtClean="0">
                <a:solidFill>
                  <a:srgbClr val="0070C0"/>
                </a:solidFill>
              </a:rPr>
              <a:t>Иллюстрация исследования собственными фото- и видеоматериалами, рисунками, презентациями.</a:t>
            </a:r>
          </a:p>
        </p:txBody>
      </p:sp>
    </p:spTree>
    <p:extLst>
      <p:ext uri="{BB962C8B-B14F-4D97-AF65-F5344CB8AC3E}">
        <p14:creationId xmlns:p14="http://schemas.microsoft.com/office/powerpoint/2010/main" val="218778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18" y="2565734"/>
            <a:ext cx="4716379" cy="353728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6369" y="2395788"/>
            <a:ext cx="5169568" cy="387717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C:\Users\Галина\Desktop\тырина\P208000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5706" y="659266"/>
            <a:ext cx="3272155" cy="26003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1053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389" y="2317232"/>
            <a:ext cx="5207092" cy="39053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3084" y="2259876"/>
            <a:ext cx="5283566" cy="39626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C:\Users\Галина\Desktop\тырина\P208000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9175" y="470987"/>
            <a:ext cx="4371223" cy="26331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09279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Узнать, на какие группы можно разделить всех </a:t>
            </a:r>
            <a:r>
              <a:rPr lang="ru-RU" sz="3600" dirty="0" smtClean="0">
                <a:solidFill>
                  <a:srgbClr val="FF0000"/>
                </a:solidFill>
              </a:rPr>
              <a:t>птиц.</a:t>
            </a:r>
            <a:endParaRPr lang="ru-RU" sz="3600" dirty="0">
              <a:solidFill>
                <a:srgbClr val="FF0000"/>
              </a:solidFill>
            </a:endParaRPr>
          </a:p>
          <a:p>
            <a:r>
              <a:rPr lang="ru-RU" sz="3600" dirty="0">
                <a:solidFill>
                  <a:srgbClr val="FF0000"/>
                </a:solidFill>
              </a:rPr>
              <a:t>Выяснить, когда и </a:t>
            </a:r>
            <a:r>
              <a:rPr lang="ru-RU" sz="3600" dirty="0" smtClean="0">
                <a:solidFill>
                  <a:srgbClr val="FF0000"/>
                </a:solidFill>
              </a:rPr>
              <a:t>куда улетают птицы.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Зачем птицам лететь?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Зачем птицы прерывают полёт?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6825" y="1136141"/>
            <a:ext cx="6639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Задачи для учеников</a:t>
            </a:r>
          </a:p>
        </p:txBody>
      </p:sp>
    </p:spTree>
    <p:extLst>
      <p:ext uri="{BB962C8B-B14F-4D97-AF65-F5344CB8AC3E}">
        <p14:creationId xmlns:p14="http://schemas.microsoft.com/office/powerpoint/2010/main" val="306812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009" y="1917143"/>
            <a:ext cx="5470357" cy="4102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846181" y="925371"/>
            <a:ext cx="83728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Творческие работы учеников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1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843" y="2385261"/>
            <a:ext cx="5173578" cy="38801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944852" y="1060190"/>
            <a:ext cx="83728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Творческие работы учеников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60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1"/>
            <a:ext cx="9809746" cy="141348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 за внимание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</a:rPr>
              <a:t>Руководитель проекта </a:t>
            </a:r>
            <a:r>
              <a:rPr lang="ru-RU" sz="2000" b="1" dirty="0" err="1" smtClean="0">
                <a:latin typeface="Times New Roman" panose="02020603050405020304" pitchFamily="18" charset="0"/>
              </a:rPr>
              <a:t>Тырина</a:t>
            </a:r>
            <a:r>
              <a:rPr lang="ru-RU" sz="2000" b="1" dirty="0" smtClean="0">
                <a:latin typeface="Times New Roman" panose="02020603050405020304" pitchFamily="18" charset="0"/>
              </a:rPr>
              <a:t> О.А. учитель нач. классов</a:t>
            </a:r>
            <a:r>
              <a:rPr lang="ru-RU" sz="2000" b="1" smtClean="0">
                <a:latin typeface="Times New Roman" panose="02020603050405020304" pitchFamily="18" charset="0"/>
              </a:rPr>
              <a:t>. </a:t>
            </a:r>
          </a:p>
          <a:p>
            <a:pPr marL="0" indent="0" algn="ctr">
              <a:buNone/>
            </a:pPr>
            <a:r>
              <a:rPr lang="ru-RU" sz="2000" b="1" smtClean="0">
                <a:latin typeface="Times New Roman" panose="02020603050405020304" pitchFamily="18" charset="0"/>
              </a:rPr>
              <a:t>МБОУ </a:t>
            </a:r>
            <a:r>
              <a:rPr lang="ru-RU" sz="2000" b="1" dirty="0" smtClean="0">
                <a:latin typeface="Times New Roman" panose="02020603050405020304" pitchFamily="18" charset="0"/>
              </a:rPr>
              <a:t>«</a:t>
            </a:r>
            <a:r>
              <a:rPr lang="ru-RU" sz="2000" b="1" dirty="0" err="1" smtClean="0">
                <a:latin typeface="Times New Roman" panose="02020603050405020304" pitchFamily="18" charset="0"/>
              </a:rPr>
              <a:t>Черёмушкинская</a:t>
            </a:r>
            <a:r>
              <a:rPr lang="ru-RU" sz="2000" b="1" dirty="0" smtClean="0">
                <a:latin typeface="Times New Roman" panose="02020603050405020304" pitchFamily="18" charset="0"/>
              </a:rPr>
              <a:t> СОШ»</a:t>
            </a:r>
            <a:endParaRPr lang="ru-RU" sz="2000" b="1" dirty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0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21895" y="756902"/>
            <a:ext cx="103030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Гипотеза: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5400" b="1" i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представим, что на планете Земля нет птиц.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5642" y="2511228"/>
            <a:ext cx="11349239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1.Какие приспособления есть у птиц?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2.Какие группы птиц существуют?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3.Какой образ жизни они ведут?</a:t>
            </a:r>
          </a:p>
          <a:p>
            <a:endParaRPr lang="ru-RU" sz="5400" dirty="0" smtClean="0">
              <a:solidFill>
                <a:srgbClr val="FF0000"/>
              </a:solidFill>
            </a:endParaRPr>
          </a:p>
          <a:p>
            <a:pPr algn="ctr">
              <a:buFont typeface="Wingdings" panose="05000000000000000000" pitchFamily="2" charset="2"/>
              <a:buNone/>
            </a:pP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688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0811" y="825988"/>
            <a:ext cx="100223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1 этап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92688" y="825988"/>
            <a:ext cx="61734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Подготовительный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86997" y="2272828"/>
            <a:ext cx="8664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Распределение по группам: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1583907" y="3423024"/>
            <a:ext cx="798346" cy="761685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09600" indent="-609600" eaLnBrk="1" hangingPunct="1">
              <a:lnSpc>
                <a:spcPct val="90000"/>
              </a:lnSpc>
            </a:pPr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2705163" y="3370342"/>
            <a:ext cx="6096000" cy="10064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>
              <a:lnSpc>
                <a:spcPct val="90000"/>
              </a:lnSpc>
            </a:pPr>
            <a:r>
              <a:rPr lang="ru-RU" sz="4800" i="1" dirty="0" smtClean="0">
                <a:solidFill>
                  <a:srgbClr val="7030A0"/>
                </a:solidFill>
              </a:rPr>
              <a:t>первая группа</a:t>
            </a:r>
          </a:p>
          <a:p>
            <a:pPr marL="609600" indent="-609600">
              <a:lnSpc>
                <a:spcPct val="90000"/>
              </a:lnSpc>
            </a:pPr>
            <a:r>
              <a:rPr lang="ru-RU" dirty="0" smtClean="0"/>
              <a:t>             </a:t>
            </a: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1583907" y="4764505"/>
            <a:ext cx="798346" cy="78222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705163" y="4764505"/>
            <a:ext cx="31742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i="1" dirty="0" smtClean="0">
                <a:solidFill>
                  <a:srgbClr val="7030A0"/>
                </a:solidFill>
              </a:rPr>
              <a:t>вторая  группа</a:t>
            </a:r>
            <a:endParaRPr lang="ru-RU" sz="4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54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 animBg="1"/>
      <p:bldP spid="12" grpId="0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ru-RU" dirty="0">
                <a:solidFill>
                  <a:srgbClr val="0070C0"/>
                </a:solidFill>
              </a:rPr>
              <a:t>1. Распределить роли в группе:</a:t>
            </a:r>
          </a:p>
          <a:p>
            <a:pPr>
              <a:lnSpc>
                <a:spcPct val="90000"/>
              </a:lnSpc>
            </a:pPr>
            <a:r>
              <a:rPr lang="ru-RU" i="1" dirty="0">
                <a:solidFill>
                  <a:srgbClr val="FF0000"/>
                </a:solidFill>
              </a:rPr>
              <a:t>экспериментатор</a:t>
            </a:r>
          </a:p>
          <a:p>
            <a:pPr>
              <a:lnSpc>
                <a:spcPct val="90000"/>
              </a:lnSpc>
            </a:pPr>
            <a:r>
              <a:rPr lang="ru-RU" i="1" dirty="0">
                <a:solidFill>
                  <a:srgbClr val="FF0000"/>
                </a:solidFill>
              </a:rPr>
              <a:t>аналитик </a:t>
            </a:r>
          </a:p>
          <a:p>
            <a:pPr>
              <a:lnSpc>
                <a:spcPct val="90000"/>
              </a:lnSpc>
            </a:pPr>
            <a:r>
              <a:rPr lang="ru-RU" i="1" dirty="0">
                <a:solidFill>
                  <a:srgbClr val="FF0000"/>
                </a:solidFill>
              </a:rPr>
              <a:t>иллюстратор </a:t>
            </a:r>
          </a:p>
          <a:p>
            <a:pPr>
              <a:lnSpc>
                <a:spcPct val="90000"/>
              </a:lnSpc>
            </a:pPr>
            <a:r>
              <a:rPr lang="ru-RU" i="1" dirty="0">
                <a:solidFill>
                  <a:srgbClr val="FF0000"/>
                </a:solidFill>
              </a:rPr>
              <a:t>исследователь </a:t>
            </a:r>
          </a:p>
          <a:p>
            <a:pPr>
              <a:lnSpc>
                <a:spcPct val="90000"/>
              </a:lnSpc>
              <a:buNone/>
            </a:pPr>
            <a:r>
              <a:rPr lang="ru-RU" i="1" dirty="0">
                <a:solidFill>
                  <a:srgbClr val="0070C0"/>
                </a:solidFill>
              </a:rPr>
              <a:t>2. </a:t>
            </a:r>
            <a:r>
              <a:rPr lang="ru-RU" dirty="0">
                <a:solidFill>
                  <a:srgbClr val="0070C0"/>
                </a:solidFill>
              </a:rPr>
              <a:t>Выработать правила поведения</a:t>
            </a:r>
            <a:r>
              <a:rPr lang="ru-RU" i="1" dirty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i="1" dirty="0">
                <a:solidFill>
                  <a:srgbClr val="FF0000"/>
                </a:solidFill>
              </a:rPr>
              <a:t>доброжелательность</a:t>
            </a:r>
          </a:p>
          <a:p>
            <a:pPr>
              <a:lnSpc>
                <a:spcPct val="90000"/>
              </a:lnSpc>
            </a:pPr>
            <a:r>
              <a:rPr lang="ru-RU" i="1" dirty="0">
                <a:solidFill>
                  <a:srgbClr val="FF0000"/>
                </a:solidFill>
              </a:rPr>
              <a:t>слушать друг друга </a:t>
            </a:r>
          </a:p>
          <a:p>
            <a:pPr>
              <a:lnSpc>
                <a:spcPct val="90000"/>
              </a:lnSpc>
              <a:buNone/>
            </a:pPr>
            <a:r>
              <a:rPr lang="ru-RU" i="1" dirty="0">
                <a:solidFill>
                  <a:srgbClr val="FF0000"/>
                </a:solidFill>
              </a:rPr>
              <a:t>(я тебя правильно понял…)             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7229" y="982124"/>
            <a:ext cx="83375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работы в группе.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5" descr="29ff91a73b6b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08687" y="3082716"/>
            <a:ext cx="4638442" cy="226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90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7310" y="672066"/>
            <a:ext cx="58785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Приспособления птиц</a:t>
            </a:r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2048523" y="1460336"/>
            <a:ext cx="2843212" cy="908050"/>
            <a:chOff x="545" y="715"/>
            <a:chExt cx="1791" cy="572"/>
          </a:xfrm>
        </p:grpSpPr>
        <p:sp>
          <p:nvSpPr>
            <p:cNvPr id="4" name="AutoShape 10"/>
            <p:cNvSpPr>
              <a:spLocks noChangeArrowheads="1"/>
            </p:cNvSpPr>
            <p:nvPr/>
          </p:nvSpPr>
          <p:spPr bwMode="auto">
            <a:xfrm rot="10800000">
              <a:off x="545" y="715"/>
              <a:ext cx="1791" cy="544"/>
            </a:xfrm>
            <a:prstGeom prst="cloudCallout">
              <a:avLst>
                <a:gd name="adj1" fmla="val -57148"/>
                <a:gd name="adj2" fmla="val -6194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ru-RU"/>
            </a:p>
          </p:txBody>
        </p:sp>
        <p:sp>
          <p:nvSpPr>
            <p:cNvPr id="5" name="Text Box 30"/>
            <p:cNvSpPr txBox="1">
              <a:spLocks noChangeArrowheads="1"/>
            </p:cNvSpPr>
            <p:nvPr/>
          </p:nvSpPr>
          <p:spPr bwMode="auto">
            <a:xfrm>
              <a:off x="1066" y="845"/>
              <a:ext cx="122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Заботятся о потомстве</a:t>
              </a:r>
            </a:p>
          </p:txBody>
        </p:sp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5867801" y="1566863"/>
            <a:ext cx="2520950" cy="865188"/>
            <a:chOff x="2835" y="572"/>
            <a:chExt cx="1588" cy="545"/>
          </a:xfrm>
        </p:grpSpPr>
        <p:sp>
          <p:nvSpPr>
            <p:cNvPr id="7" name="AutoShape 13"/>
            <p:cNvSpPr>
              <a:spLocks noChangeArrowheads="1"/>
            </p:cNvSpPr>
            <p:nvPr/>
          </p:nvSpPr>
          <p:spPr bwMode="auto">
            <a:xfrm rot="10800000">
              <a:off x="2835" y="572"/>
              <a:ext cx="1588" cy="545"/>
            </a:xfrm>
            <a:prstGeom prst="cloudCallout">
              <a:avLst>
                <a:gd name="adj1" fmla="val 15111"/>
                <a:gd name="adj2" fmla="val -1103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None/>
              </a:pPr>
              <a:endParaRPr lang="ru-RU" sz="2800" b="1"/>
            </a:p>
          </p:txBody>
        </p:sp>
        <p:sp>
          <p:nvSpPr>
            <p:cNvPr id="8" name="Text Box 18"/>
            <p:cNvSpPr txBox="1">
              <a:spLocks noChangeArrowheads="1"/>
            </p:cNvSpPr>
            <p:nvPr/>
          </p:nvSpPr>
          <p:spPr bwMode="auto">
            <a:xfrm>
              <a:off x="3061" y="754"/>
              <a:ext cx="122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Перья</a:t>
              </a:r>
            </a:p>
          </p:txBody>
        </p:sp>
      </p:grpSp>
      <p:grpSp>
        <p:nvGrpSpPr>
          <p:cNvPr id="9" name="Group 32"/>
          <p:cNvGrpSpPr>
            <a:grpSpLocks/>
          </p:cNvGrpSpPr>
          <p:nvPr/>
        </p:nvGrpSpPr>
        <p:grpSpPr bwMode="auto">
          <a:xfrm>
            <a:off x="8801685" y="1441476"/>
            <a:ext cx="2303462" cy="1439863"/>
            <a:chOff x="4059" y="754"/>
            <a:chExt cx="1451" cy="907"/>
          </a:xfrm>
        </p:grpSpPr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>
              <a:off x="4059" y="754"/>
              <a:ext cx="1451" cy="907"/>
            </a:xfrm>
            <a:prstGeom prst="cloudCallout">
              <a:avLst>
                <a:gd name="adj1" fmla="val -60546"/>
                <a:gd name="adj2" fmla="val 6830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 sz="24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" name="Text Box 20"/>
            <p:cNvSpPr txBox="1">
              <a:spLocks noChangeArrowheads="1"/>
            </p:cNvSpPr>
            <p:nvPr/>
          </p:nvSpPr>
          <p:spPr bwMode="auto">
            <a:xfrm>
              <a:off x="4059" y="981"/>
              <a:ext cx="1406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None/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Легкие трубчатые кости</a:t>
              </a:r>
              <a:endParaRPr lang="ru-RU" sz="2000" b="1"/>
            </a:p>
          </p:txBody>
        </p:sp>
      </p:grpSp>
      <p:grpSp>
        <p:nvGrpSpPr>
          <p:cNvPr id="12" name="Group 38"/>
          <p:cNvGrpSpPr>
            <a:grpSpLocks/>
          </p:cNvGrpSpPr>
          <p:nvPr/>
        </p:nvGrpSpPr>
        <p:grpSpPr bwMode="auto">
          <a:xfrm>
            <a:off x="857525" y="2574648"/>
            <a:ext cx="2843213" cy="1223963"/>
            <a:chOff x="0" y="1298"/>
            <a:chExt cx="1791" cy="771"/>
          </a:xfrm>
        </p:grpSpPr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rot="10800000">
              <a:off x="0" y="1298"/>
              <a:ext cx="1791" cy="771"/>
            </a:xfrm>
            <a:prstGeom prst="cloudCallout">
              <a:avLst>
                <a:gd name="adj1" fmla="val -63014"/>
                <a:gd name="adj2" fmla="val -8035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ru-RU"/>
            </a:p>
          </p:txBody>
        </p:sp>
        <p:sp>
          <p:nvSpPr>
            <p:cNvPr id="14" name="Text Box 29"/>
            <p:cNvSpPr txBox="1">
              <a:spLocks noChangeArrowheads="1"/>
            </p:cNvSpPr>
            <p:nvPr/>
          </p:nvSpPr>
          <p:spPr bwMode="auto">
            <a:xfrm>
              <a:off x="385" y="1389"/>
              <a:ext cx="1361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Птицы – теплокровные животные</a:t>
              </a:r>
            </a:p>
          </p:txBody>
        </p:sp>
      </p:grpSp>
      <p:grpSp>
        <p:nvGrpSpPr>
          <p:cNvPr id="15" name="Group 33"/>
          <p:cNvGrpSpPr>
            <a:grpSpLocks/>
          </p:cNvGrpSpPr>
          <p:nvPr/>
        </p:nvGrpSpPr>
        <p:grpSpPr bwMode="auto">
          <a:xfrm>
            <a:off x="9037113" y="2997790"/>
            <a:ext cx="2447979" cy="1583735"/>
            <a:chOff x="3878" y="1797"/>
            <a:chExt cx="1747" cy="1088"/>
          </a:xfrm>
        </p:grpSpPr>
        <p:sp>
          <p:nvSpPr>
            <p:cNvPr id="16" name="AutoShape 7"/>
            <p:cNvSpPr>
              <a:spLocks noChangeArrowheads="1"/>
            </p:cNvSpPr>
            <p:nvPr/>
          </p:nvSpPr>
          <p:spPr bwMode="auto">
            <a:xfrm>
              <a:off x="3878" y="1797"/>
              <a:ext cx="1724" cy="1088"/>
            </a:xfrm>
            <a:prstGeom prst="cloudCallout">
              <a:avLst>
                <a:gd name="adj1" fmla="val -72157"/>
                <a:gd name="adj2" fmla="val 2086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 sz="24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auto">
            <a:xfrm>
              <a:off x="4241" y="1888"/>
              <a:ext cx="1384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Некоторые внутренние органы                            уменьшены</a:t>
              </a:r>
            </a:p>
          </p:txBody>
        </p:sp>
      </p:grpSp>
      <p:grpSp>
        <p:nvGrpSpPr>
          <p:cNvPr id="18" name="Group 34"/>
          <p:cNvGrpSpPr>
            <a:grpSpLocks/>
          </p:cNvGrpSpPr>
          <p:nvPr/>
        </p:nvGrpSpPr>
        <p:grpSpPr bwMode="auto">
          <a:xfrm>
            <a:off x="8657963" y="4827134"/>
            <a:ext cx="2447184" cy="1346654"/>
            <a:chOff x="4195" y="2931"/>
            <a:chExt cx="1656" cy="1043"/>
          </a:xfrm>
        </p:grpSpPr>
        <p:sp>
          <p:nvSpPr>
            <p:cNvPr id="19" name="AutoShape 9"/>
            <p:cNvSpPr>
              <a:spLocks noChangeArrowheads="1"/>
            </p:cNvSpPr>
            <p:nvPr/>
          </p:nvSpPr>
          <p:spPr bwMode="auto">
            <a:xfrm>
              <a:off x="4195" y="2931"/>
              <a:ext cx="1565" cy="1043"/>
            </a:xfrm>
            <a:prstGeom prst="cloudCallout">
              <a:avLst>
                <a:gd name="adj1" fmla="val -91727"/>
                <a:gd name="adj2" fmla="val -5402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ru-RU"/>
            </a:p>
          </p:txBody>
        </p: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4649" y="3022"/>
              <a:ext cx="1202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Полетные мышцы хорошо развиты</a:t>
              </a:r>
            </a:p>
          </p:txBody>
        </p:sp>
      </p:grpSp>
      <p:grpSp>
        <p:nvGrpSpPr>
          <p:cNvPr id="21" name="Group 35"/>
          <p:cNvGrpSpPr>
            <a:grpSpLocks/>
          </p:cNvGrpSpPr>
          <p:nvPr/>
        </p:nvGrpSpPr>
        <p:grpSpPr bwMode="auto">
          <a:xfrm>
            <a:off x="5705213" y="4718049"/>
            <a:ext cx="2464229" cy="1455739"/>
            <a:chOff x="2744" y="3294"/>
            <a:chExt cx="1633" cy="1026"/>
          </a:xfrm>
        </p:grpSpPr>
        <p:sp>
          <p:nvSpPr>
            <p:cNvPr id="22" name="AutoShape 15"/>
            <p:cNvSpPr>
              <a:spLocks noChangeArrowheads="1"/>
            </p:cNvSpPr>
            <p:nvPr/>
          </p:nvSpPr>
          <p:spPr bwMode="auto">
            <a:xfrm>
              <a:off x="2744" y="3294"/>
              <a:ext cx="1633" cy="1026"/>
            </a:xfrm>
            <a:prstGeom prst="cloudCallout">
              <a:avLst>
                <a:gd name="adj1" fmla="val -29731"/>
                <a:gd name="adj2" fmla="val -7738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ru-RU"/>
            </a:p>
          </p:txBody>
        </p:sp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3016" y="3385"/>
              <a:ext cx="127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Энергия запасается в жировых отложения</a:t>
              </a:r>
            </a:p>
          </p:txBody>
        </p:sp>
      </p:grpSp>
      <p:grpSp>
        <p:nvGrpSpPr>
          <p:cNvPr id="24" name="Group 36"/>
          <p:cNvGrpSpPr>
            <a:grpSpLocks/>
          </p:cNvGrpSpPr>
          <p:nvPr/>
        </p:nvGrpSpPr>
        <p:grpSpPr bwMode="auto">
          <a:xfrm>
            <a:off x="2843214" y="4835070"/>
            <a:ext cx="2501638" cy="1338717"/>
            <a:chOff x="1066" y="3322"/>
            <a:chExt cx="1587" cy="998"/>
          </a:xfrm>
        </p:grpSpPr>
        <p:sp>
          <p:nvSpPr>
            <p:cNvPr id="25" name="AutoShape 14"/>
            <p:cNvSpPr>
              <a:spLocks noChangeArrowheads="1"/>
            </p:cNvSpPr>
            <p:nvPr/>
          </p:nvSpPr>
          <p:spPr bwMode="auto">
            <a:xfrm rot="10800000">
              <a:off x="1066" y="3322"/>
              <a:ext cx="1587" cy="998"/>
            </a:xfrm>
            <a:prstGeom prst="cloudCallout">
              <a:avLst>
                <a:gd name="adj1" fmla="val -34250"/>
                <a:gd name="adj2" fmla="val 8647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ru-RU"/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1610" y="3385"/>
              <a:ext cx="998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Хорошо развиты сердце и легкие</a:t>
              </a:r>
            </a:p>
          </p:txBody>
        </p:sp>
      </p:grpSp>
      <p:grpSp>
        <p:nvGrpSpPr>
          <p:cNvPr id="27" name="Group 37"/>
          <p:cNvGrpSpPr>
            <a:grpSpLocks/>
          </p:cNvGrpSpPr>
          <p:nvPr/>
        </p:nvGrpSpPr>
        <p:grpSpPr bwMode="auto">
          <a:xfrm>
            <a:off x="695057" y="4049324"/>
            <a:ext cx="3059113" cy="1150938"/>
            <a:chOff x="0" y="2750"/>
            <a:chExt cx="1927" cy="725"/>
          </a:xfrm>
        </p:grpSpPr>
        <p:sp>
          <p:nvSpPr>
            <p:cNvPr id="28" name="AutoShape 12"/>
            <p:cNvSpPr>
              <a:spLocks noChangeArrowheads="1"/>
            </p:cNvSpPr>
            <p:nvPr/>
          </p:nvSpPr>
          <p:spPr bwMode="auto">
            <a:xfrm rot="10800000">
              <a:off x="0" y="2750"/>
              <a:ext cx="1791" cy="725"/>
            </a:xfrm>
            <a:prstGeom prst="cloudCallout">
              <a:avLst>
                <a:gd name="adj1" fmla="val -65806"/>
                <a:gd name="adj2" fmla="val 3855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ru-RU"/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295" y="2886"/>
              <a:ext cx="163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Обмен веществ идет быстро</a:t>
              </a:r>
            </a:p>
          </p:txBody>
        </p:sp>
      </p:grpSp>
      <p:pic>
        <p:nvPicPr>
          <p:cNvPr id="30" name="Picture 4" descr="1b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192" y="2197462"/>
            <a:ext cx="3384550" cy="250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061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707149" y="993107"/>
          <a:ext cx="8208963" cy="446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3979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птицы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280" y="955340"/>
            <a:ext cx="5669868" cy="500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341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тиц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4937" y="801855"/>
            <a:ext cx="5437879" cy="529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348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214</TotalTime>
  <Words>407</Words>
  <Application>Microsoft Office PowerPoint</Application>
  <PresentationFormat>Произвольный</PresentationFormat>
  <Paragraphs>78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«Перелётные, осёдлые и кочующие птицы»</dc:title>
  <dc:creator>юзер</dc:creator>
  <cp:lastModifiedBy>Ольга</cp:lastModifiedBy>
  <cp:revision>24</cp:revision>
  <dcterms:created xsi:type="dcterms:W3CDTF">2016-04-03T05:10:26Z</dcterms:created>
  <dcterms:modified xsi:type="dcterms:W3CDTF">2022-11-10T15:43:14Z</dcterms:modified>
</cp:coreProperties>
</file>