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73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base"/>
            <a:r>
              <a:rPr lang="en-US" b="1" dirty="0" smtClean="0"/>
              <a:t>Singular and Plural Nouns</a:t>
            </a:r>
            <a:endParaRPr lang="en-US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Составила учитель английского языка Габдуллина </a:t>
            </a:r>
            <a:r>
              <a:rPr lang="ru-RU" sz="1200" dirty="0" err="1" smtClean="0"/>
              <a:t>Линера</a:t>
            </a:r>
            <a:r>
              <a:rPr lang="ru-RU" sz="1200" dirty="0" smtClean="0"/>
              <a:t> Викторовна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Если в составном имени существительном нет элемента-существительного, то множественное число образуется при помощи добавления окончания −</a:t>
            </a:r>
            <a:r>
              <a:rPr lang="ru-RU" dirty="0" err="1" smtClean="0"/>
              <a:t>s</a:t>
            </a:r>
            <a:r>
              <a:rPr lang="ru-RU" dirty="0" smtClean="0"/>
              <a:t> к последнему элементу.</a:t>
            </a:r>
          </a:p>
          <a:p>
            <a:r>
              <a:rPr lang="en-US" b="1" dirty="0" smtClean="0"/>
              <a:t>forget-me-not </a:t>
            </a:r>
            <a:r>
              <a:rPr lang="ru-RU" dirty="0" smtClean="0"/>
              <a:t>незабудка − </a:t>
            </a:r>
            <a:r>
              <a:rPr lang="en-US" b="1" dirty="0" smtClean="0"/>
              <a:t>forget-me-nots </a:t>
            </a:r>
            <a:r>
              <a:rPr lang="ru-RU" dirty="0" smtClean="0"/>
              <a:t>незабудки</a:t>
            </a:r>
          </a:p>
          <a:p>
            <a:r>
              <a:rPr lang="ru-RU" dirty="0" smtClean="0"/>
              <a:t> </a:t>
            </a:r>
            <a:r>
              <a:rPr lang="en-US" b="1" dirty="0" smtClean="0"/>
              <a:t>merry-go-round</a:t>
            </a:r>
            <a:r>
              <a:rPr lang="en-US" dirty="0" smtClean="0"/>
              <a:t> </a:t>
            </a:r>
            <a:r>
              <a:rPr lang="ru-RU" dirty="0" smtClean="0"/>
              <a:t>карусель − </a:t>
            </a:r>
            <a:r>
              <a:rPr lang="en-US" b="1" dirty="0" smtClean="0"/>
              <a:t>merry-go-rounds</a:t>
            </a:r>
            <a:r>
              <a:rPr lang="en-US" dirty="0" smtClean="0"/>
              <a:t> </a:t>
            </a:r>
            <a:r>
              <a:rPr lang="ru-RU" dirty="0" smtClean="0"/>
              <a:t>карусели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5760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Only singular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96752"/>
            <a:ext cx="8183880" cy="4824536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Неисчисляемые существительные (вещественные, отвлеченные)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gold (</a:t>
            </a:r>
            <a:r>
              <a:rPr lang="ru-RU" dirty="0" smtClean="0"/>
              <a:t>золото)</a:t>
            </a:r>
            <a:br>
              <a:rPr lang="ru-RU" dirty="0" smtClean="0"/>
            </a:br>
            <a:r>
              <a:rPr lang="en-US" dirty="0" smtClean="0"/>
              <a:t>silver (</a:t>
            </a:r>
            <a:r>
              <a:rPr lang="ru-RU" dirty="0" smtClean="0"/>
              <a:t>серебро)</a:t>
            </a:r>
            <a:br>
              <a:rPr lang="ru-RU" dirty="0" smtClean="0"/>
            </a:br>
            <a:r>
              <a:rPr lang="en-US" dirty="0" smtClean="0"/>
              <a:t>oil (</a:t>
            </a:r>
            <a:r>
              <a:rPr lang="ru-RU" dirty="0" smtClean="0"/>
              <a:t>масло)</a:t>
            </a:r>
            <a:br>
              <a:rPr lang="ru-RU" dirty="0" smtClean="0"/>
            </a:br>
            <a:r>
              <a:rPr lang="en-US" dirty="0" smtClean="0"/>
              <a:t>music (</a:t>
            </a:r>
            <a:r>
              <a:rPr lang="ru-RU" dirty="0" smtClean="0"/>
              <a:t>музыка)</a:t>
            </a:r>
            <a:br>
              <a:rPr lang="ru-RU" dirty="0" smtClean="0"/>
            </a:br>
            <a:r>
              <a:rPr lang="en-US" dirty="0" smtClean="0"/>
              <a:t>sugar (</a:t>
            </a:r>
            <a:r>
              <a:rPr lang="ru-RU" dirty="0" smtClean="0"/>
              <a:t>сахар)</a:t>
            </a:r>
            <a:br>
              <a:rPr lang="ru-RU" dirty="0" smtClean="0"/>
            </a:br>
            <a:r>
              <a:rPr lang="en-US" dirty="0" smtClean="0"/>
              <a:t>iron (</a:t>
            </a:r>
            <a:r>
              <a:rPr lang="ru-RU" dirty="0" smtClean="0"/>
              <a:t>железо)</a:t>
            </a:r>
            <a:br>
              <a:rPr lang="ru-RU" dirty="0" smtClean="0"/>
            </a:br>
            <a:r>
              <a:rPr lang="en-US" dirty="0" smtClean="0"/>
              <a:t>love (</a:t>
            </a:r>
            <a:r>
              <a:rPr lang="ru-RU" dirty="0" smtClean="0"/>
              <a:t>любовь)</a:t>
            </a:r>
            <a:br>
              <a:rPr lang="ru-RU" dirty="0" smtClean="0"/>
            </a:br>
            <a:r>
              <a:rPr lang="en-US" dirty="0" smtClean="0"/>
              <a:t>friendship (</a:t>
            </a:r>
            <a:r>
              <a:rPr lang="ru-RU" dirty="0" smtClean="0"/>
              <a:t>дружба)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Love </a:t>
            </a:r>
            <a:r>
              <a:rPr lang="en-US" i="1" u="sng" dirty="0" smtClean="0"/>
              <a:t>is </a:t>
            </a:r>
            <a:r>
              <a:rPr lang="en-US" i="1" dirty="0" smtClean="0"/>
              <a:t>blind. - </a:t>
            </a:r>
            <a:r>
              <a:rPr lang="ru-RU" i="1" dirty="0" smtClean="0"/>
              <a:t>Любовь слепа.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Некоторые существительные</a:t>
            </a:r>
            <a:endParaRPr lang="en-US" b="1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   </a:t>
            </a:r>
            <a:r>
              <a:rPr lang="en-US" sz="3400" dirty="0" smtClean="0"/>
              <a:t>luggage (</a:t>
            </a:r>
            <a:r>
              <a:rPr lang="ru-RU" sz="3400" dirty="0" smtClean="0"/>
              <a:t>багаж)</a:t>
            </a:r>
            <a:br>
              <a:rPr lang="ru-RU" sz="3400" dirty="0" smtClean="0"/>
            </a:br>
            <a:r>
              <a:rPr lang="en-US" sz="3400" dirty="0" smtClean="0"/>
              <a:t>advice (</a:t>
            </a:r>
            <a:r>
              <a:rPr lang="ru-RU" sz="3400" dirty="0" smtClean="0"/>
              <a:t>совет)</a:t>
            </a:r>
            <a:br>
              <a:rPr lang="ru-RU" sz="3400" dirty="0" smtClean="0"/>
            </a:br>
            <a:r>
              <a:rPr lang="en-US" sz="3400" dirty="0" smtClean="0"/>
              <a:t>information (</a:t>
            </a:r>
            <a:r>
              <a:rPr lang="ru-RU" sz="3400" dirty="0" smtClean="0"/>
              <a:t>сведения)</a:t>
            </a:r>
            <a:br>
              <a:rPr lang="ru-RU" sz="3400" dirty="0" smtClean="0"/>
            </a:br>
            <a:r>
              <a:rPr lang="en-US" sz="3400" dirty="0" smtClean="0"/>
              <a:t>furniture (</a:t>
            </a:r>
            <a:r>
              <a:rPr lang="ru-RU" sz="3400" dirty="0" smtClean="0"/>
              <a:t>мебель)</a:t>
            </a:r>
            <a:br>
              <a:rPr lang="ru-RU" sz="3400" dirty="0" smtClean="0"/>
            </a:br>
            <a:r>
              <a:rPr lang="en-US" sz="3400" dirty="0" smtClean="0"/>
              <a:t>scenery (</a:t>
            </a:r>
            <a:r>
              <a:rPr lang="ru-RU" sz="3400" dirty="0" smtClean="0"/>
              <a:t>пейзаж)</a:t>
            </a:r>
            <a:br>
              <a:rPr lang="ru-RU" sz="3400" dirty="0" smtClean="0"/>
            </a:br>
            <a:r>
              <a:rPr lang="en-US" sz="3400" dirty="0" smtClean="0"/>
              <a:t>progress (</a:t>
            </a:r>
            <a:r>
              <a:rPr lang="ru-RU" sz="3400" dirty="0" smtClean="0"/>
              <a:t>успех)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3400" dirty="0" smtClean="0"/>
              <a:t>knowledge (</a:t>
            </a:r>
            <a:r>
              <a:rPr lang="ru-RU" sz="3400" dirty="0" smtClean="0"/>
              <a:t>знание)</a:t>
            </a:r>
          </a:p>
          <a:p>
            <a:pPr>
              <a:lnSpc>
                <a:spcPct val="120000"/>
              </a:lnSpc>
              <a:buNone/>
            </a:pPr>
            <a:r>
              <a:rPr lang="en-US" sz="3400" dirty="0" smtClean="0"/>
              <a:t>  weather (</a:t>
            </a:r>
            <a:r>
              <a:rPr lang="ru-RU" sz="3400" dirty="0" smtClean="0"/>
              <a:t>погода)</a:t>
            </a:r>
            <a:endParaRPr lang="en-US" sz="3400" dirty="0" smtClean="0"/>
          </a:p>
          <a:p>
            <a:pPr>
              <a:lnSpc>
                <a:spcPct val="120000"/>
              </a:lnSpc>
              <a:buNone/>
            </a:pPr>
            <a:r>
              <a:rPr lang="en-US" sz="3400" dirty="0" smtClean="0"/>
              <a:t>  work</a:t>
            </a:r>
            <a:r>
              <a:rPr lang="ru-RU" sz="3400" dirty="0" smtClean="0"/>
              <a:t> (работа)</a:t>
            </a:r>
            <a:endParaRPr lang="en-US" sz="3400" dirty="0" smtClean="0"/>
          </a:p>
          <a:p>
            <a:r>
              <a:rPr lang="ru-RU" i="1" dirty="0" err="1" smtClean="0"/>
              <a:t>He</a:t>
            </a:r>
            <a:r>
              <a:rPr lang="ru-RU" i="1" dirty="0" smtClean="0"/>
              <a:t> </a:t>
            </a:r>
            <a:r>
              <a:rPr lang="ru-RU" i="1" dirty="0" err="1" smtClean="0"/>
              <a:t>gave</a:t>
            </a:r>
            <a:r>
              <a:rPr lang="ru-RU" i="1" dirty="0" smtClean="0"/>
              <a:t> </a:t>
            </a:r>
            <a:r>
              <a:rPr lang="ru-RU" i="1" dirty="0" err="1" smtClean="0"/>
              <a:t>me</a:t>
            </a:r>
            <a:r>
              <a:rPr lang="ru-RU" i="1" dirty="0" smtClean="0"/>
              <a:t> </a:t>
            </a:r>
            <a:r>
              <a:rPr lang="ru-RU" i="1" dirty="0" err="1" smtClean="0"/>
              <a:t>some</a:t>
            </a:r>
            <a:r>
              <a:rPr lang="ru-RU" i="1" dirty="0" smtClean="0"/>
              <a:t> </a:t>
            </a:r>
            <a:r>
              <a:rPr lang="ru-RU" i="1" dirty="0" err="1" smtClean="0"/>
              <a:t>good</a:t>
            </a:r>
            <a:r>
              <a:rPr lang="ru-RU" i="1" dirty="0" smtClean="0"/>
              <a:t> </a:t>
            </a:r>
            <a:r>
              <a:rPr lang="ru-RU" i="1" dirty="0" err="1" smtClean="0"/>
              <a:t>advice</a:t>
            </a:r>
            <a:r>
              <a:rPr lang="ru-RU" i="1" dirty="0" smtClean="0"/>
              <a:t>. - Он дал мне несколько хороших советов.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Некоторые существительные в английском языке хоть и оканчиваются на –</a:t>
            </a:r>
            <a:r>
              <a:rPr lang="ru-RU" b="1" dirty="0" err="1" smtClean="0"/>
              <a:t>s</a:t>
            </a:r>
            <a:r>
              <a:rPr lang="ru-RU" b="1" dirty="0" smtClean="0"/>
              <a:t>, но, тем не менее, имеют форму единственного числа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  mathematics (</a:t>
            </a:r>
            <a:r>
              <a:rPr lang="ru-RU" dirty="0" smtClean="0"/>
              <a:t>математика)</a:t>
            </a:r>
            <a:br>
              <a:rPr lang="ru-RU" dirty="0" smtClean="0"/>
            </a:br>
            <a:r>
              <a:rPr lang="en-US" dirty="0" smtClean="0"/>
              <a:t>physics (</a:t>
            </a:r>
            <a:r>
              <a:rPr lang="ru-RU" dirty="0" smtClean="0"/>
              <a:t>физика)</a:t>
            </a:r>
            <a:br>
              <a:rPr lang="ru-RU" dirty="0" smtClean="0"/>
            </a:br>
            <a:r>
              <a:rPr lang="en-US" dirty="0" smtClean="0"/>
              <a:t>electronics (</a:t>
            </a:r>
            <a:r>
              <a:rPr lang="ru-RU" dirty="0" smtClean="0"/>
              <a:t>электроника)</a:t>
            </a:r>
            <a:br>
              <a:rPr lang="ru-RU" dirty="0" smtClean="0"/>
            </a:br>
            <a:r>
              <a:rPr lang="en-US" dirty="0" smtClean="0"/>
              <a:t>news (</a:t>
            </a:r>
            <a:r>
              <a:rPr lang="ru-RU" dirty="0" smtClean="0"/>
              <a:t>новости)</a:t>
            </a:r>
            <a:br>
              <a:rPr lang="ru-RU" dirty="0" smtClean="0"/>
            </a:br>
            <a:r>
              <a:rPr lang="en-US" dirty="0" smtClean="0"/>
              <a:t>measles (</a:t>
            </a:r>
            <a:r>
              <a:rPr lang="ru-RU" dirty="0" smtClean="0"/>
              <a:t>корь)</a:t>
            </a:r>
            <a:br>
              <a:rPr lang="ru-RU" dirty="0" smtClean="0"/>
            </a:br>
            <a:r>
              <a:rPr lang="en-US" dirty="0" smtClean="0"/>
              <a:t>mumps (</a:t>
            </a:r>
            <a:r>
              <a:rPr lang="ru-RU" dirty="0" smtClean="0"/>
              <a:t>свинка)</a:t>
            </a:r>
            <a:br>
              <a:rPr lang="ru-RU" dirty="0" smtClean="0"/>
            </a:br>
            <a:r>
              <a:rPr lang="en-US" dirty="0" smtClean="0"/>
              <a:t>rickets (</a:t>
            </a:r>
            <a:r>
              <a:rPr lang="ru-RU" dirty="0" smtClean="0"/>
              <a:t>рахит)</a:t>
            </a:r>
            <a:br>
              <a:rPr lang="ru-RU" dirty="0" smtClean="0"/>
            </a:br>
            <a:r>
              <a:rPr lang="en-US" dirty="0" smtClean="0"/>
              <a:t>billiards (</a:t>
            </a:r>
            <a:r>
              <a:rPr lang="ru-RU" dirty="0" smtClean="0"/>
              <a:t>бильярд)</a:t>
            </a:r>
            <a:br>
              <a:rPr lang="ru-RU" dirty="0" smtClean="0"/>
            </a:br>
            <a:r>
              <a:rPr lang="en-US" dirty="0" smtClean="0"/>
              <a:t>works (</a:t>
            </a:r>
            <a:r>
              <a:rPr lang="ru-RU" dirty="0" smtClean="0"/>
              <a:t>заводы)</a:t>
            </a:r>
            <a:br>
              <a:rPr lang="ru-RU" dirty="0" smtClean="0"/>
            </a:br>
            <a:r>
              <a:rPr lang="en-US" dirty="0" smtClean="0"/>
              <a:t>barracks (</a:t>
            </a:r>
            <a:r>
              <a:rPr lang="ru-RU" dirty="0" smtClean="0"/>
              <a:t>бараки)</a:t>
            </a:r>
          </a:p>
          <a:p>
            <a:pPr>
              <a:buNone/>
            </a:pPr>
            <a:r>
              <a:rPr lang="en-US" i="1" dirty="0" smtClean="0"/>
              <a:t>What </a:t>
            </a:r>
            <a:r>
              <a:rPr lang="en-US" i="1" u="sng" dirty="0" smtClean="0"/>
              <a:t>is </a:t>
            </a:r>
            <a:r>
              <a:rPr lang="en-US" i="1" dirty="0" smtClean="0"/>
              <a:t>the news?</a:t>
            </a:r>
            <a:r>
              <a:rPr lang="ru-RU" i="1" dirty="0" smtClean="0"/>
              <a:t> – Какие новости?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Слова </a:t>
            </a:r>
            <a:r>
              <a:rPr lang="en-US" dirty="0" smtClean="0"/>
              <a:t>money </a:t>
            </a:r>
            <a:r>
              <a:rPr lang="ru-RU" dirty="0" smtClean="0"/>
              <a:t>и </a:t>
            </a:r>
            <a:r>
              <a:rPr lang="en-US" dirty="0" smtClean="0"/>
              <a:t>hair </a:t>
            </a:r>
            <a:r>
              <a:rPr lang="ru-RU" dirty="0" smtClean="0"/>
              <a:t>в английском языке, в отличие от русского, употребляются только в единственном числе:</a:t>
            </a:r>
          </a:p>
          <a:p>
            <a:pPr>
              <a:buNone/>
            </a:pPr>
            <a:r>
              <a:rPr lang="en-US" i="1" dirty="0" smtClean="0"/>
              <a:t>Her hair </a:t>
            </a:r>
            <a:r>
              <a:rPr lang="en-US" i="1" u="sng" dirty="0" smtClean="0"/>
              <a:t>is </a:t>
            </a:r>
            <a:r>
              <a:rPr lang="en-US" i="1" dirty="0" smtClean="0"/>
              <a:t>dark. - </a:t>
            </a:r>
            <a:r>
              <a:rPr lang="ru-RU" i="1" dirty="0" smtClean="0"/>
              <a:t>У нее темные волосы.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This money </a:t>
            </a:r>
            <a:r>
              <a:rPr lang="en-US" i="1" u="sng" dirty="0" smtClean="0"/>
              <a:t>belongs </a:t>
            </a:r>
            <a:r>
              <a:rPr lang="en-US" i="1" dirty="0" smtClean="0"/>
              <a:t>to him. - </a:t>
            </a:r>
            <a:r>
              <a:rPr lang="ru-RU" i="1" dirty="0" smtClean="0"/>
              <a:t>Эти деньги принадлежат ему.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Когда мы хотим сказать "волоски", то используем существительное во множественном числе:</a:t>
            </a:r>
          </a:p>
          <a:p>
            <a:pPr>
              <a:buNone/>
            </a:pPr>
            <a:r>
              <a:rPr lang="en-US" i="1" dirty="0" smtClean="0"/>
              <a:t>There are two hairs in my soup. - </a:t>
            </a:r>
            <a:r>
              <a:rPr lang="ru-RU" i="1" dirty="0" smtClean="0"/>
              <a:t>В моем супе 2 волоска.</a:t>
            </a:r>
            <a:br>
              <a:rPr lang="ru-RU" i="1" dirty="0" smtClean="0"/>
            </a:br>
            <a:r>
              <a:rPr lang="en-US" i="1" dirty="0" smtClean="0"/>
              <a:t>There is a hair in my soup.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</a:p>
          <a:p>
            <a:r>
              <a:rPr lang="en-US" dirty="0" smtClean="0"/>
              <a:t> </a:t>
            </a:r>
            <a:r>
              <a:rPr lang="ru-RU" dirty="0" smtClean="0"/>
              <a:t>Существительное </a:t>
            </a:r>
            <a:r>
              <a:rPr lang="en-US" dirty="0" smtClean="0"/>
              <a:t>fruit </a:t>
            </a:r>
            <a:r>
              <a:rPr lang="ru-RU" i="1" dirty="0" smtClean="0"/>
              <a:t>фрукты </a:t>
            </a:r>
            <a:r>
              <a:rPr lang="ru-RU" dirty="0" smtClean="0"/>
              <a:t>употребляется в единственном числе:</a:t>
            </a:r>
            <a:br>
              <a:rPr lang="ru-RU" dirty="0" smtClean="0"/>
            </a:br>
            <a:r>
              <a:rPr lang="en-US" i="1" dirty="0" smtClean="0"/>
              <a:t>Fruit </a:t>
            </a:r>
            <a:r>
              <a:rPr lang="en-US" i="1" u="sng" dirty="0" smtClean="0"/>
              <a:t>is </a:t>
            </a:r>
            <a:r>
              <a:rPr lang="en-US" i="1" dirty="0" smtClean="0"/>
              <a:t>cheap in summer. - </a:t>
            </a:r>
            <a:r>
              <a:rPr lang="ru-RU" i="1" dirty="0" smtClean="0"/>
              <a:t>Фрукты дешевы летом.</a:t>
            </a:r>
            <a:br>
              <a:rPr lang="ru-RU" i="1" dirty="0" smtClean="0"/>
            </a:br>
            <a:r>
              <a:rPr lang="en-US" i="1" dirty="0" smtClean="0"/>
              <a:t>We have bought some fruit. - </a:t>
            </a:r>
            <a:r>
              <a:rPr lang="ru-RU" i="1" dirty="0" smtClean="0"/>
              <a:t>Мы купили </a:t>
            </a:r>
            <a:r>
              <a:rPr lang="ru-RU" i="1" dirty="0" err="1" smtClean="0"/>
              <a:t>фруктов.</a:t>
            </a:r>
            <a:r>
              <a:rPr lang="ru-RU" dirty="0" err="1" smtClean="0"/>
              <a:t>Но</a:t>
            </a:r>
            <a:r>
              <a:rPr lang="ru-RU" dirty="0" smtClean="0"/>
              <a:t> если мы говорим о различных </a:t>
            </a:r>
            <a:r>
              <a:rPr lang="ru-RU" i="1" dirty="0" smtClean="0"/>
              <a:t>видах фруктов</a:t>
            </a:r>
            <a:r>
              <a:rPr lang="ru-RU" dirty="0" smtClean="0"/>
              <a:t>, то употребляем множественное число </a:t>
            </a:r>
            <a:r>
              <a:rPr lang="en-US" dirty="0" smtClean="0"/>
              <a:t>fruits:</a:t>
            </a:r>
          </a:p>
          <a:p>
            <a:pPr>
              <a:buNone/>
            </a:pPr>
            <a:r>
              <a:rPr lang="en-US" i="1" dirty="0" smtClean="0"/>
              <a:t>On the table there are apples, plums and other fruits.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Такие слова, как </a:t>
            </a:r>
            <a:r>
              <a:rPr lang="ru-RU" b="1" dirty="0" err="1" smtClean="0"/>
              <a:t>dozen</a:t>
            </a:r>
            <a:r>
              <a:rPr lang="ru-RU" dirty="0" smtClean="0"/>
              <a:t> (дюжина), </a:t>
            </a:r>
            <a:r>
              <a:rPr lang="ru-RU" b="1" dirty="0" err="1" smtClean="0"/>
              <a:t>score</a:t>
            </a:r>
            <a:r>
              <a:rPr lang="ru-RU" dirty="0" smtClean="0"/>
              <a:t> (десяток), </a:t>
            </a:r>
            <a:r>
              <a:rPr lang="ru-RU" b="1" dirty="0" err="1" smtClean="0"/>
              <a:t>couple</a:t>
            </a:r>
            <a:r>
              <a:rPr lang="ru-RU" dirty="0" smtClean="0"/>
              <a:t>, </a:t>
            </a:r>
            <a:r>
              <a:rPr lang="ru-RU" b="1" dirty="0" err="1" smtClean="0"/>
              <a:t>pair</a:t>
            </a:r>
            <a:r>
              <a:rPr lang="ru-RU" dirty="0" smtClean="0"/>
              <a:t> (пара), </a:t>
            </a:r>
            <a:r>
              <a:rPr lang="ru-RU" b="1" dirty="0" err="1" smtClean="0"/>
              <a:t>stone</a:t>
            </a:r>
            <a:r>
              <a:rPr lang="ru-RU" dirty="0" smtClean="0"/>
              <a:t> (мера веса стоун), </a:t>
            </a:r>
            <a:r>
              <a:rPr lang="ru-RU" b="1" dirty="0" err="1" smtClean="0"/>
              <a:t>head</a:t>
            </a:r>
            <a:r>
              <a:rPr lang="ru-RU" dirty="0" smtClean="0"/>
              <a:t> (голова скота) имеют обе формы числа, но, если они употребляются вместе с конкретным числительным, то остаются в единственном числе:</a:t>
            </a:r>
            <a:endParaRPr lang="en-US" dirty="0" smtClean="0"/>
          </a:p>
          <a:p>
            <a:pPr fontAlgn="base"/>
            <a:r>
              <a:rPr lang="en-US" b="1" dirty="0" smtClean="0"/>
              <a:t>four dozen</a:t>
            </a:r>
            <a:r>
              <a:rPr lang="en-US" dirty="0" smtClean="0"/>
              <a:t> eggs – </a:t>
            </a:r>
            <a:r>
              <a:rPr lang="ru-RU" dirty="0" smtClean="0"/>
              <a:t>четыре дюжины яиц</a:t>
            </a:r>
          </a:p>
          <a:p>
            <a:pPr fontAlgn="base"/>
            <a:r>
              <a:rPr lang="en-US" b="1" dirty="0" smtClean="0"/>
              <a:t>three pair</a:t>
            </a:r>
            <a:r>
              <a:rPr lang="en-US" dirty="0" smtClean="0"/>
              <a:t> of pants – </a:t>
            </a:r>
            <a:r>
              <a:rPr lang="ru-RU" dirty="0" smtClean="0"/>
              <a:t>три пары брюк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же они использованы в значении «много», то принимают форму множественного числа:</a:t>
            </a:r>
            <a:endParaRPr lang="en-US" dirty="0" smtClean="0"/>
          </a:p>
          <a:p>
            <a:pPr fontAlgn="base"/>
            <a:r>
              <a:rPr lang="en-US" b="1" dirty="0" smtClean="0"/>
              <a:t>scores</a:t>
            </a:r>
            <a:r>
              <a:rPr lang="en-US" dirty="0" smtClean="0"/>
              <a:t> of people – </a:t>
            </a:r>
            <a:r>
              <a:rPr lang="ru-RU" dirty="0" smtClean="0"/>
              <a:t>множество людей</a:t>
            </a:r>
          </a:p>
          <a:p>
            <a:pPr fontAlgn="base"/>
            <a:r>
              <a:rPr lang="en-US" b="1" dirty="0" smtClean="0"/>
              <a:t>dozens</a:t>
            </a:r>
            <a:r>
              <a:rPr lang="en-US" dirty="0" smtClean="0"/>
              <a:t> of boxes – </a:t>
            </a:r>
            <a:r>
              <a:rPr lang="ru-RU" dirty="0" smtClean="0"/>
              <a:t>дюжины коробок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052736"/>
            <a:ext cx="8183880" cy="4608512"/>
          </a:xfrm>
        </p:spPr>
        <p:txBody>
          <a:bodyPr>
            <a:normAutofit fontScale="85000" lnSpcReduction="20000"/>
          </a:bodyPr>
          <a:lstStyle/>
          <a:p>
            <a:r>
              <a:rPr lang="en-US" b="1" u="sng" dirty="0" smtClean="0"/>
              <a:t>Plural </a:t>
            </a:r>
            <a:r>
              <a:rPr lang="en-US" dirty="0" smtClean="0"/>
              <a:t>(</a:t>
            </a:r>
            <a:r>
              <a:rPr lang="ru-RU" dirty="0" smtClean="0"/>
              <a:t>множественное число)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sz="3600" dirty="0" smtClean="0"/>
              <a:t>s (a girl-girl</a:t>
            </a:r>
            <a:r>
              <a:rPr lang="en-US" sz="3600" b="1" dirty="0" smtClean="0"/>
              <a:t>s</a:t>
            </a:r>
            <a:r>
              <a:rPr lang="en-US" sz="3600" dirty="0" smtClean="0"/>
              <a:t>)</a:t>
            </a:r>
          </a:p>
          <a:p>
            <a:r>
              <a:rPr lang="en-US" sz="3600" dirty="0" smtClean="0"/>
              <a:t>-</a:t>
            </a:r>
            <a:r>
              <a:rPr lang="en-US" sz="3600" dirty="0" err="1" smtClean="0"/>
              <a:t>es</a:t>
            </a:r>
            <a:r>
              <a:rPr lang="en-US" sz="3600" dirty="0" smtClean="0"/>
              <a:t>  </a:t>
            </a:r>
            <a:r>
              <a:rPr lang="en-US" sz="3600" b="1" dirty="0" smtClean="0"/>
              <a:t>s/ </a:t>
            </a:r>
            <a:r>
              <a:rPr lang="en-US" sz="3600" b="1" dirty="0" err="1" smtClean="0"/>
              <a:t>ss</a:t>
            </a:r>
            <a:r>
              <a:rPr lang="en-US" sz="3600" b="1" dirty="0" smtClean="0"/>
              <a:t>/ x/ </a:t>
            </a:r>
            <a:r>
              <a:rPr lang="en-US" sz="3600" b="1" dirty="0" err="1" smtClean="0"/>
              <a:t>sh</a:t>
            </a:r>
            <a:r>
              <a:rPr lang="en-US" sz="3600" b="1" dirty="0" smtClean="0"/>
              <a:t>/ </a:t>
            </a:r>
            <a:r>
              <a:rPr lang="en-US" sz="3600" b="1" dirty="0" err="1" smtClean="0"/>
              <a:t>ch</a:t>
            </a:r>
            <a:r>
              <a:rPr lang="en-US" sz="3600" dirty="0" smtClean="0"/>
              <a:t> (a dress-dress</a:t>
            </a:r>
            <a:r>
              <a:rPr lang="en-US" sz="3600" b="1" dirty="0" smtClean="0"/>
              <a:t>es</a:t>
            </a:r>
            <a:r>
              <a:rPr lang="en-US" sz="3600" dirty="0" smtClean="0"/>
              <a:t>, a bench-bench</a:t>
            </a:r>
            <a:r>
              <a:rPr lang="en-US" sz="3600" b="1" dirty="0" smtClean="0"/>
              <a:t>es</a:t>
            </a:r>
            <a:r>
              <a:rPr lang="en-US" sz="3600" dirty="0" smtClean="0"/>
              <a:t>, a fuzz-fuzz</a:t>
            </a:r>
            <a:r>
              <a:rPr lang="en-US" sz="3600" b="1" dirty="0" smtClean="0"/>
              <a:t>es</a:t>
            </a:r>
            <a:r>
              <a:rPr lang="en-US" sz="3600" dirty="0" smtClean="0"/>
              <a:t>)</a:t>
            </a:r>
          </a:p>
          <a:p>
            <a:r>
              <a:rPr lang="en-US" sz="3600" dirty="0" smtClean="0"/>
              <a:t>-</a:t>
            </a:r>
            <a:r>
              <a:rPr lang="en-US" sz="3600" dirty="0" err="1" smtClean="0"/>
              <a:t>y→ies</a:t>
            </a:r>
            <a:r>
              <a:rPr lang="en-US" sz="3600" dirty="0" smtClean="0"/>
              <a:t> (a berry-berries, a baby-babies)/an essay – essay</a:t>
            </a:r>
            <a:r>
              <a:rPr lang="en-US" sz="3600" b="1" dirty="0" smtClean="0"/>
              <a:t>s</a:t>
            </a:r>
            <a:r>
              <a:rPr lang="en-US" sz="3600" dirty="0" smtClean="0"/>
              <a:t>)</a:t>
            </a:r>
          </a:p>
          <a:p>
            <a:r>
              <a:rPr lang="en-US" sz="3600" dirty="0" smtClean="0"/>
              <a:t>-o→-s (a radio-radios) / -</a:t>
            </a:r>
            <a:r>
              <a:rPr lang="en-US" sz="3600" dirty="0" err="1" smtClean="0"/>
              <a:t>es</a:t>
            </a:r>
            <a:r>
              <a:rPr lang="en-US" sz="3600" dirty="0" smtClean="0"/>
              <a:t> (a hero –hero</a:t>
            </a:r>
            <a:r>
              <a:rPr lang="en-US" sz="3600" b="1" dirty="0" smtClean="0"/>
              <a:t>es</a:t>
            </a:r>
            <a:r>
              <a:rPr lang="en-US" sz="3600" dirty="0" smtClean="0"/>
              <a:t>)</a:t>
            </a:r>
          </a:p>
          <a:p>
            <a:r>
              <a:rPr lang="en-US" sz="3600" dirty="0" smtClean="0"/>
              <a:t>-f/-</a:t>
            </a:r>
            <a:r>
              <a:rPr lang="en-US" sz="3600" dirty="0" err="1" smtClean="0"/>
              <a:t>fe→ves</a:t>
            </a:r>
            <a:r>
              <a:rPr lang="en-US" sz="3600" dirty="0" smtClean="0"/>
              <a:t> (a calf-cal</a:t>
            </a:r>
            <a:r>
              <a:rPr lang="en-US" sz="3600" b="1" dirty="0" smtClean="0"/>
              <a:t>ves</a:t>
            </a:r>
            <a:r>
              <a:rPr lang="en-US" sz="3600" dirty="0" smtClean="0"/>
              <a:t>, a wife – wi</a:t>
            </a:r>
            <a:r>
              <a:rPr lang="en-US" sz="3600" b="1" dirty="0" smtClean="0"/>
              <a:t>ves</a:t>
            </a:r>
            <a:r>
              <a:rPr lang="en-US" sz="3600" dirty="0" smtClean="0"/>
              <a:t>)</a:t>
            </a:r>
            <a:endParaRPr lang="ru-RU" sz="3600" dirty="0" smtClean="0"/>
          </a:p>
          <a:p>
            <a:endParaRPr lang="en-US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648072"/>
          </a:xfrm>
        </p:spPr>
        <p:txBody>
          <a:bodyPr>
            <a:normAutofit/>
          </a:bodyPr>
          <a:lstStyle/>
          <a:p>
            <a:r>
              <a:rPr lang="en-US" dirty="0" smtClean="0"/>
              <a:t>Exceptions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340768"/>
            <a:ext cx="8183880" cy="460851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 man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men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mɛn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 woman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women [ˈ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wɪmɪn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brother ['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brʌðər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обрат −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brethren ['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breðrɪn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обратья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foot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fʊt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feet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fiːt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goose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guːs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]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гусь —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geese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giːs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louse ['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вошь −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lice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laɪs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вши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mouse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mice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maɪs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tooth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teeth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 child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children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ox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ɒks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бык —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oxen [ˈ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ɒksən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быки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craft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krɑ:ft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корабль — корабли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species['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spi:ʃi:z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биол. вид — виды 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alms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ɑːmz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подаяние − подаяния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corps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kɔ:r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корпус — корпусы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grouse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graʊs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куропатка −куропатки 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crossroads [ˈ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krɒsˌrəʊdz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пересечение дорог − перекрестки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deer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dɪə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олень — олени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sheep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ʃiːp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овца − овцы 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fish ['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fɪʃ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рыба − рыбы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fruit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fru:t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фрукт − фрукты 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gallows [ˈ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gæləʊz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виселица — виселицы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trout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traʊt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форель − форели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salmon ['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sæmən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лосось − лососи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series ['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sɪəri:z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серия − серии 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swine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swaɪn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свинья − свиньи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offspring [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ofsprin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отпрыск- отпрыски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2920" y="620688"/>
            <a:ext cx="8183880" cy="52565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u="sng" dirty="0" smtClean="0"/>
              <a:t>Множественное число  существительных, </a:t>
            </a:r>
            <a:r>
              <a:rPr lang="ru-RU" sz="2000" u="sng" dirty="0" err="1" smtClean="0"/>
              <a:t>заимствованых</a:t>
            </a:r>
            <a:r>
              <a:rPr lang="ru-RU" sz="2000" u="sng" dirty="0" smtClean="0"/>
              <a:t> с латинского и греческого языка</a:t>
            </a:r>
            <a:endParaRPr lang="en-US" sz="2000" u="sng" dirty="0" smtClean="0"/>
          </a:p>
          <a:p>
            <a:pPr>
              <a:buNone/>
            </a:pPr>
            <a:endParaRPr lang="en-US" sz="2000" u="sng" dirty="0" smtClean="0"/>
          </a:p>
          <a:p>
            <a:pPr fontAlgn="base"/>
            <a:r>
              <a:rPr lang="ru-RU" sz="2000" b="1" dirty="0" smtClean="0"/>
              <a:t>Латинские слова:</a:t>
            </a:r>
            <a:endParaRPr lang="ru-RU" sz="2000" dirty="0" smtClean="0"/>
          </a:p>
          <a:p>
            <a:pPr fontAlgn="base"/>
            <a:r>
              <a:rPr lang="en-US" sz="2000" dirty="0" smtClean="0"/>
              <a:t>Antenna (</a:t>
            </a:r>
            <a:r>
              <a:rPr lang="ru-RU" sz="2000" dirty="0" smtClean="0"/>
              <a:t>антенна) – </a:t>
            </a:r>
            <a:r>
              <a:rPr lang="en-US" sz="2000" dirty="0" smtClean="0"/>
              <a:t>antennae;</a:t>
            </a:r>
          </a:p>
          <a:p>
            <a:pPr fontAlgn="base"/>
            <a:r>
              <a:rPr lang="en-US" sz="2000" dirty="0" smtClean="0"/>
              <a:t>Datum (</a:t>
            </a:r>
            <a:r>
              <a:rPr lang="ru-RU" sz="2000" dirty="0" smtClean="0"/>
              <a:t>данная величина) – </a:t>
            </a:r>
            <a:r>
              <a:rPr lang="en-US" sz="2000" dirty="0" smtClean="0"/>
              <a:t>data;</a:t>
            </a:r>
          </a:p>
          <a:p>
            <a:pPr fontAlgn="base"/>
            <a:r>
              <a:rPr lang="en-US" sz="2000" dirty="0" smtClean="0"/>
              <a:t>Erratum (</a:t>
            </a:r>
            <a:r>
              <a:rPr lang="ru-RU" sz="2000" dirty="0" smtClean="0"/>
              <a:t>печатная ошибка) – </a:t>
            </a:r>
            <a:r>
              <a:rPr lang="en-US" sz="2000" dirty="0" smtClean="0"/>
              <a:t>errata;</a:t>
            </a:r>
          </a:p>
          <a:p>
            <a:pPr fontAlgn="base"/>
            <a:r>
              <a:rPr lang="en-US" sz="2000" dirty="0" smtClean="0"/>
              <a:t>Formula (</a:t>
            </a:r>
            <a:r>
              <a:rPr lang="ru-RU" sz="2000" dirty="0" smtClean="0"/>
              <a:t>формула) – </a:t>
            </a:r>
            <a:r>
              <a:rPr lang="en-US" sz="2000" dirty="0" smtClean="0"/>
              <a:t>formulae;</a:t>
            </a:r>
          </a:p>
          <a:p>
            <a:pPr fontAlgn="base"/>
            <a:r>
              <a:rPr lang="en-US" sz="2000" dirty="0" smtClean="0"/>
              <a:t>Genius (</a:t>
            </a:r>
            <a:r>
              <a:rPr lang="ru-RU" sz="2000" dirty="0" smtClean="0"/>
              <a:t>дух, демон) – </a:t>
            </a:r>
            <a:r>
              <a:rPr lang="en-US" sz="2000" dirty="0" smtClean="0"/>
              <a:t>genii;</a:t>
            </a:r>
          </a:p>
          <a:p>
            <a:pPr fontAlgn="base"/>
            <a:r>
              <a:rPr lang="en-US" sz="2000" dirty="0" smtClean="0"/>
              <a:t>Radius (</a:t>
            </a:r>
            <a:r>
              <a:rPr lang="ru-RU" sz="2000" dirty="0" smtClean="0"/>
              <a:t>радиус) – </a:t>
            </a:r>
            <a:r>
              <a:rPr lang="en-US" sz="2000" dirty="0" smtClean="0"/>
              <a:t>radii;</a:t>
            </a:r>
          </a:p>
          <a:p>
            <a:pPr fontAlgn="base"/>
            <a:r>
              <a:rPr lang="en-US" sz="2000" dirty="0" smtClean="0"/>
              <a:t>Stimulus (</a:t>
            </a:r>
            <a:r>
              <a:rPr lang="ru-RU" sz="2000" dirty="0" smtClean="0"/>
              <a:t>стимул) – </a:t>
            </a:r>
            <a:r>
              <a:rPr lang="en-US" sz="2000" dirty="0" smtClean="0"/>
              <a:t>stimuli.</a:t>
            </a:r>
          </a:p>
          <a:p>
            <a:pPr fontAlgn="base"/>
            <a:r>
              <a:rPr lang="ru-RU" sz="2000" b="1" dirty="0" smtClean="0"/>
              <a:t>Греческие слова:</a:t>
            </a:r>
            <a:endParaRPr lang="ru-RU" sz="2000" dirty="0" smtClean="0"/>
          </a:p>
          <a:p>
            <a:pPr fontAlgn="base"/>
            <a:r>
              <a:rPr lang="en-US" sz="2000" dirty="0" smtClean="0"/>
              <a:t>Bacterium (</a:t>
            </a:r>
            <a:r>
              <a:rPr lang="ru-RU" sz="2000" dirty="0" smtClean="0"/>
              <a:t>бактерия) — </a:t>
            </a:r>
            <a:r>
              <a:rPr lang="en-US" sz="2000" dirty="0" smtClean="0"/>
              <a:t>bacteria;</a:t>
            </a:r>
          </a:p>
          <a:p>
            <a:pPr fontAlgn="base"/>
            <a:r>
              <a:rPr lang="en-US" sz="2000" dirty="0" smtClean="0"/>
              <a:t>Crisis (</a:t>
            </a:r>
            <a:r>
              <a:rPr lang="ru-RU" sz="2000" dirty="0" smtClean="0"/>
              <a:t>кризис) – </a:t>
            </a:r>
            <a:r>
              <a:rPr lang="en-US" sz="2000" dirty="0" smtClean="0"/>
              <a:t>crises;</a:t>
            </a:r>
          </a:p>
          <a:p>
            <a:pPr fontAlgn="base"/>
            <a:r>
              <a:rPr lang="en-US" sz="2000" dirty="0" smtClean="0"/>
              <a:t>Ellipsis (</a:t>
            </a:r>
            <a:r>
              <a:rPr lang="ru-RU" sz="2000" dirty="0" smtClean="0"/>
              <a:t>эллипс) – </a:t>
            </a:r>
            <a:r>
              <a:rPr lang="en-US" sz="2000" dirty="0" smtClean="0"/>
              <a:t>ellipses;</a:t>
            </a:r>
          </a:p>
          <a:p>
            <a:pPr fontAlgn="base"/>
            <a:r>
              <a:rPr lang="en-US" sz="2000" dirty="0" smtClean="0"/>
              <a:t>Thesis (</a:t>
            </a:r>
            <a:r>
              <a:rPr lang="ru-RU" sz="2000" dirty="0" smtClean="0"/>
              <a:t>теза) – </a:t>
            </a:r>
            <a:r>
              <a:rPr lang="en-US" sz="2000" dirty="0" smtClean="0"/>
              <a:t>theses;</a:t>
            </a:r>
          </a:p>
          <a:p>
            <a:pPr fontAlgn="base"/>
            <a:r>
              <a:rPr lang="en-US" sz="2000" dirty="0" smtClean="0"/>
              <a:t>Criterion (</a:t>
            </a:r>
            <a:r>
              <a:rPr lang="ru-RU" sz="2000" dirty="0" smtClean="0"/>
              <a:t>критерий) – </a:t>
            </a:r>
            <a:r>
              <a:rPr lang="en-US" sz="2000" dirty="0" smtClean="0"/>
              <a:t>criteria;</a:t>
            </a:r>
          </a:p>
          <a:p>
            <a:pPr fontAlgn="base"/>
            <a:r>
              <a:rPr lang="en-US" sz="2000" dirty="0" smtClean="0"/>
              <a:t>Phenomenon (</a:t>
            </a:r>
            <a:r>
              <a:rPr lang="ru-RU" sz="2000" dirty="0" smtClean="0"/>
              <a:t>явление) – </a:t>
            </a:r>
            <a:r>
              <a:rPr lang="en-US" sz="2000" dirty="0" smtClean="0"/>
              <a:t>phenomena;</a:t>
            </a:r>
          </a:p>
          <a:p>
            <a:pPr fontAlgn="base"/>
            <a:r>
              <a:rPr lang="en-US" sz="2000" dirty="0" smtClean="0"/>
              <a:t>Stadium (</a:t>
            </a:r>
            <a:r>
              <a:rPr lang="ru-RU" sz="2000" dirty="0" smtClean="0"/>
              <a:t>стадион) – </a:t>
            </a:r>
            <a:r>
              <a:rPr lang="en-US" sz="2000" dirty="0" smtClean="0"/>
              <a:t>stadia.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4320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Only plural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052736"/>
            <a:ext cx="8183880" cy="52565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binoculars [</a:t>
            </a:r>
            <a:r>
              <a:rPr lang="en-US" dirty="0" err="1" smtClean="0"/>
              <a:t>bɪˈnɒkjʊləz</a:t>
            </a:r>
            <a:r>
              <a:rPr lang="en-US" dirty="0" smtClean="0"/>
              <a:t>] − </a:t>
            </a:r>
            <a:r>
              <a:rPr lang="ru-RU" dirty="0" smtClean="0"/>
              <a:t>бинокль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breeches ['</a:t>
            </a:r>
            <a:r>
              <a:rPr lang="en-US" dirty="0" err="1" smtClean="0"/>
              <a:t>brɪtʃɪz</a:t>
            </a:r>
            <a:r>
              <a:rPr lang="en-US" dirty="0" smtClean="0"/>
              <a:t>] − </a:t>
            </a:r>
            <a:r>
              <a:rPr lang="ru-RU" dirty="0" smtClean="0"/>
              <a:t>бриджи </a:t>
            </a:r>
            <a:endParaRPr lang="en-US" dirty="0" smtClean="0"/>
          </a:p>
          <a:p>
            <a:r>
              <a:rPr lang="en-US" dirty="0" smtClean="0"/>
              <a:t>glasses ['</a:t>
            </a:r>
            <a:r>
              <a:rPr lang="en-US" dirty="0" err="1" smtClean="0"/>
              <a:t>aɪglɑːsɪz</a:t>
            </a:r>
            <a:r>
              <a:rPr lang="en-US" dirty="0" smtClean="0"/>
              <a:t>] −</a:t>
            </a:r>
            <a:r>
              <a:rPr lang="ru-RU" dirty="0" smtClean="0"/>
              <a:t>очки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jeans [</a:t>
            </a:r>
            <a:r>
              <a:rPr lang="en-US" dirty="0" err="1" smtClean="0"/>
              <a:t>ʤiːnz</a:t>
            </a:r>
            <a:r>
              <a:rPr lang="en-US" dirty="0" smtClean="0"/>
              <a:t>]− </a:t>
            </a:r>
            <a:r>
              <a:rPr lang="ru-RU" dirty="0" smtClean="0"/>
              <a:t>джинсы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pajamas, </a:t>
            </a:r>
            <a:r>
              <a:rPr lang="en-US" dirty="0" err="1" smtClean="0"/>
              <a:t>pyjamas</a:t>
            </a:r>
            <a:r>
              <a:rPr lang="en-US" dirty="0" smtClean="0"/>
              <a:t> [</a:t>
            </a:r>
            <a:r>
              <a:rPr lang="en-US" dirty="0" err="1" smtClean="0"/>
              <a:t>pəˈdʒɑ:məz</a:t>
            </a:r>
            <a:r>
              <a:rPr lang="en-US" dirty="0" smtClean="0"/>
              <a:t>] − </a:t>
            </a:r>
            <a:r>
              <a:rPr lang="ru-RU" dirty="0" smtClean="0"/>
              <a:t>пижама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pliers [ˈ</a:t>
            </a:r>
            <a:r>
              <a:rPr lang="en-US" dirty="0" err="1" smtClean="0"/>
              <a:t>plaɪəz</a:t>
            </a:r>
            <a:r>
              <a:rPr lang="en-US" dirty="0" smtClean="0"/>
              <a:t>] − </a:t>
            </a:r>
            <a:r>
              <a:rPr lang="ru-RU" dirty="0" smtClean="0"/>
              <a:t>плоскогубцы </a:t>
            </a:r>
            <a:endParaRPr lang="en-US" dirty="0" smtClean="0"/>
          </a:p>
          <a:p>
            <a:r>
              <a:rPr lang="en-US" dirty="0" smtClean="0"/>
              <a:t>scissors [ˈ</a:t>
            </a:r>
            <a:r>
              <a:rPr lang="en-US" dirty="0" err="1" smtClean="0"/>
              <a:t>sɪzəz</a:t>
            </a:r>
            <a:r>
              <a:rPr lang="en-US" dirty="0" smtClean="0"/>
              <a:t>] − </a:t>
            </a:r>
            <a:r>
              <a:rPr lang="ru-RU" dirty="0" smtClean="0"/>
              <a:t>ножницы </a:t>
            </a:r>
            <a:endParaRPr lang="en-US" dirty="0" smtClean="0"/>
          </a:p>
          <a:p>
            <a:r>
              <a:rPr lang="en-US" dirty="0" smtClean="0"/>
              <a:t>Shorts [</a:t>
            </a:r>
            <a:r>
              <a:rPr lang="en-US" dirty="0" err="1" smtClean="0"/>
              <a:t>ʃɔːts</a:t>
            </a:r>
            <a:r>
              <a:rPr lang="en-US" dirty="0" smtClean="0"/>
              <a:t> ] − </a:t>
            </a:r>
            <a:r>
              <a:rPr lang="ru-RU" dirty="0" smtClean="0"/>
              <a:t>шорты</a:t>
            </a:r>
            <a:endParaRPr lang="en-US" dirty="0" smtClean="0"/>
          </a:p>
          <a:p>
            <a:r>
              <a:rPr lang="en-US" dirty="0" smtClean="0"/>
              <a:t>tights [</a:t>
            </a:r>
            <a:r>
              <a:rPr lang="en-US" dirty="0" err="1" smtClean="0"/>
              <a:t>taɪts</a:t>
            </a:r>
            <a:r>
              <a:rPr lang="en-US" dirty="0" smtClean="0"/>
              <a:t>] − </a:t>
            </a:r>
            <a:r>
              <a:rPr lang="ru-RU" dirty="0" smtClean="0"/>
              <a:t>трико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tongs [</a:t>
            </a:r>
            <a:r>
              <a:rPr lang="en-US" sz="2000" dirty="0" err="1" smtClean="0"/>
              <a:t>tɒŋz</a:t>
            </a:r>
            <a:r>
              <a:rPr lang="en-US" sz="2000" dirty="0" smtClean="0"/>
              <a:t>] – </a:t>
            </a:r>
            <a:r>
              <a:rPr lang="ru-RU" sz="2000" dirty="0" smtClean="0"/>
              <a:t>щипцы</a:t>
            </a:r>
            <a:endParaRPr lang="en-US" sz="2000" dirty="0" smtClean="0"/>
          </a:p>
          <a:p>
            <a:r>
              <a:rPr lang="ru-RU" sz="2000" dirty="0" smtClean="0"/>
              <a:t> </a:t>
            </a:r>
            <a:r>
              <a:rPr lang="en-US" sz="2000" dirty="0" smtClean="0"/>
              <a:t>trousers [ˈ</a:t>
            </a:r>
            <a:r>
              <a:rPr lang="en-US" sz="2000" dirty="0" err="1" smtClean="0"/>
              <a:t>traʊzəz</a:t>
            </a:r>
            <a:r>
              <a:rPr lang="en-US" sz="2000" dirty="0" smtClean="0"/>
              <a:t>] – </a:t>
            </a:r>
            <a:r>
              <a:rPr lang="ru-RU" sz="2000" dirty="0" smtClean="0"/>
              <a:t>брюки</a:t>
            </a:r>
            <a:endParaRPr lang="en-US" sz="2000" dirty="0" smtClean="0"/>
          </a:p>
          <a:p>
            <a:r>
              <a:rPr lang="ru-RU" sz="2000" dirty="0" smtClean="0"/>
              <a:t> </a:t>
            </a:r>
            <a:r>
              <a:rPr lang="en-US" sz="2000" dirty="0" smtClean="0"/>
              <a:t>proceeds [ˈ</a:t>
            </a:r>
            <a:r>
              <a:rPr lang="en-US" sz="2000" dirty="0" err="1" smtClean="0"/>
              <a:t>prəʊsiːdz</a:t>
            </a:r>
            <a:r>
              <a:rPr lang="en-US" sz="2000" dirty="0" smtClean="0"/>
              <a:t>] − </a:t>
            </a:r>
            <a:r>
              <a:rPr lang="ru-RU" sz="2000" dirty="0" smtClean="0"/>
              <a:t>доход</a:t>
            </a:r>
            <a:endParaRPr lang="en-US" sz="2000" dirty="0" smtClean="0"/>
          </a:p>
          <a:p>
            <a:r>
              <a:rPr lang="ru-RU" sz="2000" dirty="0" smtClean="0"/>
              <a:t> </a:t>
            </a:r>
            <a:r>
              <a:rPr lang="en-US" sz="2000" dirty="0" smtClean="0"/>
              <a:t>surroundings [</a:t>
            </a:r>
            <a:r>
              <a:rPr lang="en-US" sz="2000" dirty="0" err="1" smtClean="0"/>
              <a:t>səˈraʊndɪŋz</a:t>
            </a:r>
            <a:r>
              <a:rPr lang="en-US" sz="2000" dirty="0" smtClean="0"/>
              <a:t>] − </a:t>
            </a:r>
            <a:r>
              <a:rPr lang="ru-RU" sz="2000" dirty="0" smtClean="0"/>
              <a:t>окрестности </a:t>
            </a:r>
            <a:endParaRPr lang="en-US" sz="2000" dirty="0" smtClean="0"/>
          </a:p>
          <a:p>
            <a:r>
              <a:rPr lang="en-US" sz="2000" dirty="0" smtClean="0"/>
              <a:t>riches [ˈ</a:t>
            </a:r>
            <a:r>
              <a:rPr lang="en-US" sz="2000" dirty="0" err="1" smtClean="0"/>
              <a:t>rɪʧɪz</a:t>
            </a:r>
            <a:r>
              <a:rPr lang="en-US" sz="2000" dirty="0" smtClean="0"/>
              <a:t>] − </a:t>
            </a:r>
            <a:r>
              <a:rPr lang="ru-RU" sz="2000" dirty="0" smtClean="0"/>
              <a:t>богатство </a:t>
            </a:r>
            <a:endParaRPr lang="en-US" sz="2000" dirty="0" smtClean="0"/>
          </a:p>
          <a:p>
            <a:r>
              <a:rPr lang="en-US" sz="2000" dirty="0" smtClean="0"/>
              <a:t>thanks [</a:t>
            </a:r>
            <a:r>
              <a:rPr lang="el-GR" sz="2000" dirty="0" smtClean="0"/>
              <a:t>θ</a:t>
            </a:r>
            <a:r>
              <a:rPr lang="en-US" sz="2000" dirty="0" err="1" smtClean="0"/>
              <a:t>æŋks</a:t>
            </a:r>
            <a:r>
              <a:rPr lang="en-US" sz="2000" dirty="0" smtClean="0"/>
              <a:t>] − </a:t>
            </a:r>
            <a:r>
              <a:rPr lang="ru-RU" sz="2000" dirty="0" smtClean="0"/>
              <a:t>благодарность</a:t>
            </a:r>
            <a:endParaRPr lang="en-US" sz="2000" dirty="0" smtClean="0"/>
          </a:p>
          <a:p>
            <a:r>
              <a:rPr lang="en-US" sz="2000" dirty="0" smtClean="0"/>
              <a:t>wages [ˈ</a:t>
            </a:r>
            <a:r>
              <a:rPr lang="en-US" sz="2000" dirty="0" err="1" smtClean="0"/>
              <a:t>weɪʤɪz</a:t>
            </a:r>
            <a:r>
              <a:rPr lang="en-US" sz="2000" dirty="0" smtClean="0"/>
              <a:t>] − </a:t>
            </a:r>
            <a:r>
              <a:rPr lang="ru-RU" sz="2000" dirty="0" smtClean="0"/>
              <a:t>заработок</a:t>
            </a:r>
            <a:endParaRPr lang="en-US" sz="2000" b="1" dirty="0" smtClean="0"/>
          </a:p>
          <a:p>
            <a:r>
              <a:rPr lang="en-US" sz="2000" dirty="0" smtClean="0"/>
              <a:t>police - </a:t>
            </a:r>
            <a:r>
              <a:rPr lang="ru-RU" sz="2000" dirty="0" smtClean="0"/>
              <a:t>полиция</a:t>
            </a:r>
            <a:endParaRPr lang="en-US" sz="2000" dirty="0" smtClean="0"/>
          </a:p>
          <a:p>
            <a:r>
              <a:rPr lang="en-US" sz="2000" dirty="0" smtClean="0"/>
              <a:t>people - </a:t>
            </a:r>
            <a:r>
              <a:rPr lang="ru-RU" sz="1000" dirty="0" smtClean="0"/>
              <a:t>люди (есть возможность использовать “</a:t>
            </a:r>
            <a:r>
              <a:rPr lang="en-US" sz="1000" i="1" dirty="0" smtClean="0"/>
              <a:t>a person</a:t>
            </a:r>
            <a:r>
              <a:rPr lang="en-US" sz="1000" dirty="0" smtClean="0"/>
              <a:t>” </a:t>
            </a:r>
            <a:r>
              <a:rPr lang="ru-RU" sz="1000" dirty="0" smtClean="0"/>
              <a:t>в единственном числе)/ </a:t>
            </a:r>
            <a:r>
              <a:rPr lang="en-US" sz="1000" dirty="0" smtClean="0"/>
              <a:t>a “</a:t>
            </a:r>
            <a:r>
              <a:rPr lang="en-US" sz="1000" i="1" dirty="0" smtClean="0"/>
              <a:t>people - peoples</a:t>
            </a:r>
            <a:r>
              <a:rPr lang="en-US" sz="1000" dirty="0" smtClean="0"/>
              <a:t>” </a:t>
            </a:r>
            <a:r>
              <a:rPr lang="ru-RU" sz="1000" dirty="0" smtClean="0"/>
              <a:t>имеет значение народ – народы</a:t>
            </a:r>
            <a:endParaRPr lang="en-US" sz="1000" dirty="0" smtClean="0"/>
          </a:p>
          <a:p>
            <a:r>
              <a:rPr lang="en-US" sz="2000" dirty="0" smtClean="0"/>
              <a:t>clothes</a:t>
            </a:r>
            <a:r>
              <a:rPr lang="ru-RU" sz="2000" dirty="0" smtClean="0"/>
              <a:t> - одежда</a:t>
            </a:r>
            <a:endParaRPr lang="en-US" sz="2000" dirty="0" smtClean="0"/>
          </a:p>
          <a:p>
            <a:r>
              <a:rPr lang="en-US" sz="2000" dirty="0" smtClean="0"/>
              <a:t>outskirts</a:t>
            </a:r>
            <a:r>
              <a:rPr lang="ru-RU" sz="2000" dirty="0" smtClean="0"/>
              <a:t> – окрестности</a:t>
            </a:r>
            <a:endParaRPr lang="en-US" sz="2000" dirty="0" smtClean="0"/>
          </a:p>
          <a:p>
            <a:r>
              <a:rPr lang="en-US" sz="2000" dirty="0" smtClean="0"/>
              <a:t>g</a:t>
            </a:r>
            <a:r>
              <a:rPr lang="en-US" sz="2000" smtClean="0"/>
              <a:t>oods </a:t>
            </a:r>
            <a:r>
              <a:rPr lang="ru-RU" sz="2000" dirty="0" smtClean="0"/>
              <a:t>- товары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4320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Compound nouns </a:t>
            </a:r>
            <a:r>
              <a:rPr lang="en-US" sz="1800" dirty="0" smtClean="0"/>
              <a:t>(c</a:t>
            </a:r>
            <a:r>
              <a:rPr lang="ru-RU" sz="1800" dirty="0" smtClean="0"/>
              <a:t>ложные сущ.)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24744"/>
            <a:ext cx="8183880" cy="48965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Сложные существительные, которые пишутся слитно, образуют множественное число при помощи добавления окончания ко второму элементу.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en-US" b="1" dirty="0" smtClean="0"/>
              <a:t>S</a:t>
            </a:r>
            <a:r>
              <a:rPr lang="ru-RU" b="1" dirty="0" err="1" smtClean="0"/>
              <a:t>choolgirl</a:t>
            </a:r>
            <a:r>
              <a:rPr lang="ru-RU" b="1" dirty="0" smtClean="0"/>
              <a:t> -</a:t>
            </a:r>
            <a:r>
              <a:rPr lang="ru-RU" b="1" dirty="0" err="1" smtClean="0"/>
              <a:t>schoolgirls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err="1" smtClean="0"/>
              <a:t>policeman</a:t>
            </a:r>
            <a:r>
              <a:rPr lang="ru-RU" b="1" dirty="0" smtClean="0"/>
              <a:t>— </a:t>
            </a:r>
            <a:r>
              <a:rPr lang="ru-RU" b="1" dirty="0" err="1" smtClean="0"/>
              <a:t>policemen</a:t>
            </a:r>
            <a:r>
              <a:rPr lang="ru-RU" b="1" dirty="0" smtClean="0"/>
              <a:t> 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dirty="0" smtClean="0"/>
              <a:t>Если сложное существительное, которые пишется через дефис, включает слова </a:t>
            </a:r>
            <a:r>
              <a:rPr lang="ru-RU" dirty="0" err="1" smtClean="0"/>
              <a:t>man</a:t>
            </a:r>
            <a:r>
              <a:rPr lang="ru-RU" dirty="0" smtClean="0"/>
              <a:t> или </a:t>
            </a:r>
            <a:r>
              <a:rPr lang="ru-RU" dirty="0" err="1" smtClean="0"/>
              <a:t>woman</a:t>
            </a:r>
            <a:r>
              <a:rPr lang="ru-RU" dirty="0" smtClean="0"/>
              <a:t>, в качестве одной из составных частей слова, то все части слова принимают множественное число.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err="1" smtClean="0"/>
              <a:t>woman-writer</a:t>
            </a:r>
            <a:r>
              <a:rPr lang="ru-RU" b="1" dirty="0" smtClean="0"/>
              <a:t> − </a:t>
            </a:r>
            <a:r>
              <a:rPr lang="ru-RU" b="1" dirty="0" err="1" smtClean="0"/>
              <a:t>women-writers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Сложные существительные, которые пишутся через дефис, образуют множественное число при помощи изменения ключевого по смыслу элемента</a:t>
            </a:r>
          </a:p>
          <a:p>
            <a:r>
              <a:rPr lang="ru-RU" dirty="0" smtClean="0"/>
              <a:t> </a:t>
            </a:r>
            <a:r>
              <a:rPr lang="ru-RU" b="1" dirty="0" err="1" smtClean="0"/>
              <a:t>family-name</a:t>
            </a:r>
            <a:r>
              <a:rPr lang="ru-RU" b="1" dirty="0" smtClean="0"/>
              <a:t> </a:t>
            </a:r>
            <a:r>
              <a:rPr lang="ru-RU" dirty="0" smtClean="0"/>
              <a:t>фамилия</a:t>
            </a:r>
            <a:r>
              <a:rPr lang="ru-RU" b="1" dirty="0" smtClean="0"/>
              <a:t> </a:t>
            </a:r>
            <a:r>
              <a:rPr lang="ru-RU" dirty="0" smtClean="0"/>
              <a:t>− </a:t>
            </a:r>
            <a:r>
              <a:rPr lang="ru-RU" b="1" dirty="0" err="1" smtClean="0"/>
              <a:t>family-names</a:t>
            </a:r>
            <a:r>
              <a:rPr lang="ru-RU" b="1" dirty="0" smtClean="0"/>
              <a:t> </a:t>
            </a:r>
            <a:r>
              <a:rPr lang="ru-RU" dirty="0" smtClean="0"/>
              <a:t>фамилии </a:t>
            </a:r>
          </a:p>
          <a:p>
            <a:r>
              <a:rPr lang="ru-RU" b="1" dirty="0" err="1" smtClean="0"/>
              <a:t>commander-in-chief</a:t>
            </a:r>
            <a:r>
              <a:rPr lang="ru-RU" dirty="0" smtClean="0"/>
              <a:t> главнокомандующий − </a:t>
            </a:r>
            <a:r>
              <a:rPr lang="ru-RU" b="1" dirty="0" err="1" smtClean="0"/>
              <a:t>commanders-in-chief</a:t>
            </a:r>
            <a:r>
              <a:rPr lang="ru-RU" dirty="0" smtClean="0"/>
              <a:t> </a:t>
            </a:r>
            <a:r>
              <a:rPr lang="ru-RU" dirty="0" err="1" smtClean="0"/>
              <a:t>главнокомандующии</a:t>
            </a:r>
            <a:endParaRPr lang="ru-RU" dirty="0" smtClean="0"/>
          </a:p>
          <a:p>
            <a:r>
              <a:rPr lang="en-US" b="1" dirty="0" smtClean="0"/>
              <a:t>mother-in-law</a:t>
            </a:r>
            <a:r>
              <a:rPr lang="ru-RU" b="1" dirty="0" smtClean="0"/>
              <a:t>  - </a:t>
            </a:r>
            <a:r>
              <a:rPr lang="en-US" b="1" dirty="0" smtClean="0"/>
              <a:t>mothers-in-law</a:t>
            </a:r>
            <a:r>
              <a:rPr lang="ru-RU" b="1" dirty="0" smtClean="0"/>
              <a:t> </a:t>
            </a:r>
            <a:r>
              <a:rPr lang="en-US" b="1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теща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118</TotalTime>
  <Words>267</Words>
  <Application>Microsoft Office PowerPoint</Application>
  <PresentationFormat>Экран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Singular and Plural Nouns</vt:lpstr>
      <vt:lpstr> </vt:lpstr>
      <vt:lpstr>Exceptions</vt:lpstr>
      <vt:lpstr>Слайд 4</vt:lpstr>
      <vt:lpstr> </vt:lpstr>
      <vt:lpstr>Only plural</vt:lpstr>
      <vt:lpstr>Слайд 7</vt:lpstr>
      <vt:lpstr>Compound nouns (cложные сущ.)</vt:lpstr>
      <vt:lpstr>Слайд 9</vt:lpstr>
      <vt:lpstr>Слайд 10</vt:lpstr>
      <vt:lpstr>Only singular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Лина</dc:creator>
  <cp:lastModifiedBy>Лина</cp:lastModifiedBy>
  <cp:revision>16</cp:revision>
  <dcterms:created xsi:type="dcterms:W3CDTF">2019-03-10T14:25:07Z</dcterms:created>
  <dcterms:modified xsi:type="dcterms:W3CDTF">2022-11-10T12:36:43Z</dcterms:modified>
</cp:coreProperties>
</file>