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0E23127-CCBD-47B1-B8EF-3FCBFF7FB433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16A900-6278-404D-B0D0-EEF8EBA703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1%81%D0%B8%D0%B4%D0%B5%D0%BB%D0%BA%D0%B8" TargetMode="External"/><Relationship Id="rId2" Type="http://schemas.openxmlformats.org/officeDocument/2006/relationships/hyperlink" Target="https://ru.wikipedia.org/wiki/14_%D0%BE%D0%BA%D1%82%D1%8F%D0%B1%D1%80%D1%8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s://ru.wikipedia.org/wiki/%D0%9F%D0%BE%D0%BA%D1%80%D0%BE%D0%B2_%D0%B4%D0%B5%D0%BD%D1%8C#cite_note-_467aedc88cd266f9-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ote4estvo.ru/uploads/1305278500_e2924887715dd4ac2c817cfc23422278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://ote4estvo.ru/tradicii-i-prazdnik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ote4estvo.ru/tradicii-i-prazdniki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ote4estvo.ru/tradicii-i-prazdniki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ote4estvo.ru/tradicii-i-prazdniki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169"/>
            <a:ext cx="5760640" cy="913634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Осенние праздники в русских традициях</a:t>
            </a: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68760"/>
            <a:ext cx="6264696" cy="4752528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1028" name="Picture 4" descr="ÐÐ°ÑÑÐ¸Ð½ÐºÐ¸ Ð¿Ð¾ Ð·Ð°Ð¿ÑÐ¾ÑÑ Ð¾ÑÐµÐ½Ð½Ð¸Ðµ ÑÑÑÑÐºÐ¸Ðµ Ð½Ð°ÑÐ¾Ð´Ð½ÑÐµ Ð¿ÑÐ°Ð·Ð´Ð½Ð¸ÐºÐ¸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8670"/>
            <a:ext cx="2448272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280DF1E5-095C-4918-AB3E-3E552297A0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7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ÐÐ°ÑÑÐ¸Ð½ÐºÐ¸ Ð¿Ð¾ Ð·Ð°Ð¿ÑÐ¾ÑÑ Ð¾ÑÐµÐ½Ð½Ð¸Ðµ ÑÑÑÑÐºÐ¸Ðµ Ð½Ð°ÑÐ¾Ð´Ð½ÑÐµ Ð¿ÑÐ°Ð·Ð´Ð½Ð¸Ðº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" b="36031"/>
          <a:stretch/>
        </p:blipFill>
        <p:spPr bwMode="auto">
          <a:xfrm>
            <a:off x="179512" y="2204864"/>
            <a:ext cx="7848872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350" y="476672"/>
            <a:ext cx="83529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Ярмарка – это не только торг, но и большой народный праздник, показ всего народного искусства.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6080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ÑÐµÐ½Ð½Ð¸Ð¹ Ð¿ÑÐ°Ð·Ð´Ð½Ð¸Ðº ÑÐ±Ð¾ÑÐ° ÑÑÐ¾Ð¶Ð°Ñ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91" y="1440160"/>
            <a:ext cx="5472607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ÐÐ°ÑÑÐ¸Ð½ÐºÐ¸ Ð¿Ð¾ Ð·Ð°Ð¿ÑÐ¾ÑÑ Ð¾ÑÐµÐ½Ð½Ð¸Ðµ ÑÑÑÑÐºÐ¸Ðµ Ð½Ð°ÑÐ¾Ð´Ð½ÑÐµ Ð¿ÑÐ°Ð·Ð´Ð½Ð¸ÐºÐ¸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09" y="0"/>
            <a:ext cx="244827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30171"/>
            <a:ext cx="648072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Праздник сбора урожая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3898" y="1440160"/>
            <a:ext cx="31065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Праздник урожая</a:t>
            </a:r>
            <a:endParaRPr lang="ru-RU" sz="2400" dirty="0">
              <a:solidFill>
                <a:schemeClr val="accent2"/>
              </a:solidFill>
            </a:endParaRPr>
          </a:p>
          <a:p>
            <a:pPr algn="ctr"/>
            <a:r>
              <a:rPr lang="ru-RU" sz="1600" dirty="0"/>
              <a:t>Осень скверы украшает</a:t>
            </a:r>
          </a:p>
          <a:p>
            <a:pPr algn="ctr"/>
            <a:r>
              <a:rPr lang="ru-RU" sz="1600" dirty="0"/>
              <a:t>Разноцветною листвой.</a:t>
            </a:r>
          </a:p>
          <a:p>
            <a:pPr algn="ctr"/>
            <a:r>
              <a:rPr lang="ru-RU" sz="1600" dirty="0"/>
              <a:t>Осень кормит урожаем</a:t>
            </a:r>
          </a:p>
          <a:p>
            <a:pPr algn="ctr"/>
            <a:r>
              <a:rPr lang="ru-RU" sz="1600" dirty="0"/>
              <a:t>Птиц, зверей и нас с тобой.</a:t>
            </a:r>
          </a:p>
          <a:p>
            <a:pPr algn="ctr"/>
            <a:r>
              <a:rPr lang="ru-RU" sz="1600" dirty="0"/>
              <a:t> </a:t>
            </a:r>
          </a:p>
          <a:p>
            <a:pPr algn="ctr"/>
            <a:r>
              <a:rPr lang="ru-RU" sz="1600" dirty="0"/>
              <a:t>И в садах, и в огороде,</a:t>
            </a:r>
          </a:p>
          <a:p>
            <a:pPr algn="ctr"/>
            <a:r>
              <a:rPr lang="ru-RU" sz="1600" dirty="0"/>
              <a:t>И в лесу, и у воды</a:t>
            </a:r>
          </a:p>
          <a:p>
            <a:pPr algn="ctr"/>
            <a:r>
              <a:rPr lang="ru-RU" sz="1600" dirty="0"/>
              <a:t>Приготовила природа</a:t>
            </a:r>
          </a:p>
          <a:p>
            <a:pPr algn="ctr"/>
            <a:r>
              <a:rPr lang="ru-RU" sz="1600" dirty="0"/>
              <a:t>Всевозможные плоды.</a:t>
            </a:r>
          </a:p>
          <a:p>
            <a:pPr algn="ctr"/>
            <a:r>
              <a:rPr lang="ru-RU" sz="1600" dirty="0"/>
              <a:t> </a:t>
            </a:r>
          </a:p>
          <a:p>
            <a:pPr algn="ctr"/>
            <a:r>
              <a:rPr lang="ru-RU" sz="1600" dirty="0"/>
              <a:t>На полях идет уборка -</a:t>
            </a:r>
          </a:p>
          <a:p>
            <a:pPr algn="ctr"/>
            <a:r>
              <a:rPr lang="ru-RU" sz="1600" dirty="0"/>
              <a:t>Собирают люди хлеб.</a:t>
            </a:r>
          </a:p>
          <a:p>
            <a:pPr algn="ctr"/>
            <a:r>
              <a:rPr lang="ru-RU" sz="1600" dirty="0"/>
              <a:t>Тащит мышка зерна в норку,</a:t>
            </a:r>
          </a:p>
          <a:p>
            <a:pPr algn="ctr"/>
            <a:r>
              <a:rPr lang="ru-RU" sz="1600" dirty="0"/>
              <a:t>Чтобы был зимой обед.</a:t>
            </a:r>
          </a:p>
          <a:p>
            <a:pPr algn="ct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50453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944" y="116632"/>
            <a:ext cx="475252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Покро́в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день (</a:t>
            </a:r>
            <a:r>
              <a:rPr lang="ru-RU" b="1" i="1" dirty="0" err="1">
                <a:latin typeface="Arial" panose="020B0604020202020204" pitchFamily="34" charset="0"/>
                <a:cs typeface="Arial" panose="020B0604020202020204" pitchFamily="34" charset="0"/>
              </a:rPr>
              <a:t>Покро́в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, Покрова́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) — день в 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народном календаре восточных славян, приходящийся на 1 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hlinkClick r:id="rId2" tooltip="14 октября"/>
              </a:rPr>
              <a:t>(14) октября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народной традиции этот день отмечал встречу осени с зимой. Связан с началом вечерних девичьих 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hlinkClick r:id="rId3" tooltip="Посиделки"/>
              </a:rPr>
              <a:t>посиделок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и осеннего свадебного сезона. Название праздника связано с первым снегом, который «покрывал» землю, указывая на близость зимних холодов</a:t>
            </a:r>
            <a:r>
              <a:rPr lang="ru-RU" sz="2000" baseline="30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[1]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Примерно с этих дней начинали топить в избах на юге России и на Украине, скот больше не выгоняли на пастбище, завершали все полевые и огородные работы. С Покрова наступала крестьянская зима, начинались молодёжные зимние «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hlinkClick r:id="rId3" tooltip="Посиделки"/>
              </a:rPr>
              <a:t>беседы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endParaRPr lang="ru-RU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1" y="422829"/>
            <a:ext cx="38884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Покров день</a:t>
            </a:r>
          </a:p>
        </p:txBody>
      </p:sp>
      <p:pic>
        <p:nvPicPr>
          <p:cNvPr id="4098" name="Picture 2" descr="ÐÐ°ÑÑÐ¸Ð½ÐºÐ¸ Ð¿Ð¾ Ð·Ð°Ð¿ÑÐ¾ÑÑ ÐÑÐµÐ½Ð½Ð¸Ð¹ Ð¿ÑÐ°Ð·Ð´Ð½Ð¸Ðº Ð¿Ð¾ÐºÑÐ¾Ð²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72" b="11272"/>
          <a:stretch/>
        </p:blipFill>
        <p:spPr bwMode="auto">
          <a:xfrm>
            <a:off x="317543" y="2204864"/>
            <a:ext cx="3612369" cy="387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699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Русские традиции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37343"/>
            <a:ext cx="2520280" cy="311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34911"/>
            <a:ext cx="5888255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altLang="ru-RU" sz="2800" b="1" i="0" u="none" strike="noStrike" cap="none" spc="0" normalizeH="0" baseline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Русский народ отличается богатой культурой, множественными обычаями и красочным фольклором. </a:t>
            </a:r>
            <a:r>
              <a:rPr kumimoji="0" lang="ru-RU" altLang="ru-RU" sz="2800" b="1" i="0" u="none" strike="noStrike" cap="none" spc="0" normalizeH="0" baseline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ahoma" pitchFamily="34" charset="0"/>
                <a:cs typeface="Tahoma" pitchFamily="34" charset="0"/>
                <a:hlinkClick r:id="rId4"/>
              </a:rPr>
              <a:t>Национальная культура</a:t>
            </a:r>
            <a:r>
              <a:rPr kumimoji="0" lang="ru-RU" altLang="ru-RU" sz="2800" b="1" i="0" u="none" strike="noStrike" cap="none" spc="0" normalizeH="0" baseline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, как память, выделяет русский народ из других, позволяет ощутить неподдельную связь между временами и поколениями, дает возможность получить жизненную опору и духовную поддержку</a:t>
            </a:r>
            <a:r>
              <a:rPr kumimoji="0" lang="ru-RU" altLang="ru-RU" sz="1400" b="1" i="0" u="none" strike="noStrike" cap="none" spc="0" normalizeH="0" baseline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.</a:t>
            </a:r>
            <a:r>
              <a:rPr kumimoji="0" lang="ru-RU" altLang="ru-RU" sz="1400" b="1" i="0" u="none" strike="noStrike" cap="none" spc="0" normalizeH="0" baseline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1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ÐÐ°ÑÑÐ¸Ð½ÐºÐ¸ Ð¿Ð¾ Ð·Ð°Ð¿ÑÐ¾ÑÑ Ð¾ÑÐµÐ½Ð½Ð¸Ðµ ÑÑÑÑÐºÐ¸Ðµ Ð½Ð°ÑÐ¾Ð´Ð½ÑÐµ Ð¿ÑÐ°Ð·Ð´Ð½Ð¸ÐºÐ¸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44827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967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995678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 основном, </a:t>
            </a:r>
            <a:r>
              <a:rPr lang="ru-RU" sz="2000" b="1" dirty="0">
                <a:hlinkClick r:id="rId2" tooltip="обычаи и традиции русского народа"/>
              </a:rPr>
              <a:t>обычаи и традиции русского народа</a:t>
            </a:r>
            <a:r>
              <a:rPr lang="ru-RU" sz="2000" b="1" dirty="0"/>
              <a:t> связаны и с календарем, и с церковными таинствами, праздниками и непростыми обрядами. Календарь на Руси называли месяцесловом, который охватывал и описывал абсолютно весь год жизни крестьян. В нем каждому дню соответствовали определенные </a:t>
            </a:r>
            <a:r>
              <a:rPr lang="ru-RU" sz="2000" b="1" dirty="0">
                <a:hlinkClick r:id="rId2" tooltip="Праздники"/>
              </a:rPr>
              <a:t>праздники</a:t>
            </a:r>
            <a:r>
              <a:rPr lang="ru-RU" sz="2000" b="1" dirty="0"/>
              <a:t> или будни, народные приметы, всевозможные погодные явления, обычаи, </a:t>
            </a:r>
            <a:r>
              <a:rPr lang="ru-RU" sz="2000" b="1" dirty="0">
                <a:hlinkClick r:id="rId2" tooltip="русские традиции"/>
              </a:rPr>
              <a:t>традиции</a:t>
            </a:r>
            <a:r>
              <a:rPr lang="ru-RU" sz="2000" b="1" dirty="0"/>
              <a:t> и суеверия.</a:t>
            </a:r>
          </a:p>
        </p:txBody>
      </p:sp>
      <p:pic>
        <p:nvPicPr>
          <p:cNvPr id="6146" name="Picture 2" descr="ÐÐ°ÑÑÐ¸Ð½ÐºÐ¸ Ð¿Ð¾ Ð·Ð°Ð¿ÑÐ¾ÑÑ ÐºÐ°ÑÑÐ¸Ð½ÐºÐ¸ Ð¾ÑÐµÐ½Ð½Ð¸Ð¹ Ð¿ÑÐ°Ð·Ð´Ð½Ð¸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0"/>
            <a:ext cx="3996443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5431"/>
            <a:ext cx="4106230" cy="367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595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424936" cy="454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454967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Народный календарь был земледельческим, что существенно отразилось в названиях месяцев, и являлся своего рода энциклопедией, которая включала и включает в себя сельскохозяйственный опыт, нормы общественной жизни, обряды.</a:t>
            </a:r>
          </a:p>
        </p:txBody>
      </p:sp>
    </p:spTree>
    <p:extLst>
      <p:ext uri="{BB962C8B-B14F-4D97-AF65-F5344CB8AC3E}">
        <p14:creationId xmlns:p14="http://schemas.microsoft.com/office/powerpoint/2010/main" val="1521406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46468"/>
            <a:ext cx="4662264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/>
              <a:t>И хотя, любой праздник – это прежде всего радость и веселье, вы никогда не спутаете праздничное торжество в рыбацкой деревушке на берегу Балтийского моря с праздником в высокогорном ауле или в казахской степи. Так какие же они, </a:t>
            </a:r>
            <a:r>
              <a:rPr lang="ru-RU" sz="2300" b="1" dirty="0">
                <a:hlinkClick r:id="rId2" tooltip="русские национальные праздники"/>
              </a:rPr>
              <a:t>русские национальные праздники</a:t>
            </a:r>
            <a:r>
              <a:rPr lang="ru-RU" sz="2300" b="1" dirty="0"/>
              <a:t>? Они такие же, как наша земля, такие же, как русский характер – широкие, светлые, раздольные, с неуёмным весельем и лёгкой грустинкой.</a:t>
            </a:r>
            <a:br>
              <a:rPr lang="ru-RU" sz="2300" b="1" dirty="0"/>
            </a:br>
            <a:r>
              <a:rPr lang="ru-RU" sz="2300" dirty="0"/>
              <a:t>      </a:t>
            </a:r>
          </a:p>
        </p:txBody>
      </p:sp>
      <p:pic>
        <p:nvPicPr>
          <p:cNvPr id="8194" name="Picture 2" descr="ÐÐ°ÑÑÐ¸Ð½ÐºÐ¸ Ð¿Ð¾ Ð·Ð°Ð¿ÑÐ¾ÑÑ ÐºÐ°ÑÑÐ¸Ð½ÐºÐ¸ Ð¾ÑÐµÐ½Ð½Ð¸Ð¹ Ð¿ÑÐ°Ð·Ð´Ð½Ð¸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548680"/>
            <a:ext cx="3696345" cy="569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040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-1"/>
            <a:ext cx="442798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Слово "праздник" происходит от старославянского слова "</a:t>
            </a:r>
            <a:r>
              <a:rPr lang="ru-RU" b="1" dirty="0" err="1"/>
              <a:t>праздь</a:t>
            </a:r>
            <a:r>
              <a:rPr lang="ru-RU" b="1" dirty="0"/>
              <a:t>", означающее отдых, безделье. Поэтому большинство </a:t>
            </a:r>
            <a:r>
              <a:rPr lang="ru-RU" b="1" dirty="0">
                <a:hlinkClick r:id="rId2" tooltip="русские народные праздники"/>
              </a:rPr>
              <a:t>русских народных праздников</a:t>
            </a:r>
            <a:r>
              <a:rPr lang="ru-RU" b="1" dirty="0"/>
              <a:t> были связаны с рабочим земледельческим календарём, со сменой времён года. Они начинали и завершали все этапы крестьянского труда.</a:t>
            </a:r>
          </a:p>
          <a:p>
            <a:r>
              <a:rPr lang="ru-RU" b="1" dirty="0"/>
              <a:t>      Что же было позволено, а что запрещено в </a:t>
            </a:r>
            <a:r>
              <a:rPr lang="ru-RU" b="1" dirty="0">
                <a:hlinkClick r:id="rId2" tooltip="Русские праздники"/>
              </a:rPr>
              <a:t>русские праздники</a:t>
            </a:r>
            <a:r>
              <a:rPr lang="ru-RU" b="1" dirty="0"/>
              <a:t>? Дурным тоном считалось ссориться и сквернословить в эти дни, упоминать о болезнях и прочих неприятных вещах. Особым грехом считалось обидеть кого-нибудь в праздничный день. Даже недругу полагалось сделать что-то хорошее, а лучше, и вовсе, забыть обиду и помириться. Ну, а позволено было всё остальное, чего душа пожелает – гулять, веселиться с размахом и удалью.</a:t>
            </a:r>
          </a:p>
        </p:txBody>
      </p:sp>
      <p:pic>
        <p:nvPicPr>
          <p:cNvPr id="92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27" y="35704"/>
            <a:ext cx="4221749" cy="670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0537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122</TotalTime>
  <Words>557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Century Schoolbook</vt:lpstr>
      <vt:lpstr>Tahoma</vt:lpstr>
      <vt:lpstr>Wingdings</vt:lpstr>
      <vt:lpstr>Wingdings 2</vt:lpstr>
      <vt:lpstr>Эркер</vt:lpstr>
      <vt:lpstr>Осенние праздники в русских традициях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праздники в русских традициях</dc:title>
  <dc:creator>я</dc:creator>
  <cp:lastModifiedBy>Вадим Краснокутский</cp:lastModifiedBy>
  <cp:revision>12</cp:revision>
  <dcterms:created xsi:type="dcterms:W3CDTF">2018-09-21T13:26:03Z</dcterms:created>
  <dcterms:modified xsi:type="dcterms:W3CDTF">2022-11-10T13:33:42Z</dcterms:modified>
</cp:coreProperties>
</file>