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73" r:id="rId6"/>
    <p:sldId id="264" r:id="rId7"/>
    <p:sldId id="275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00"/>
    <a:srgbClr val="753805"/>
    <a:srgbClr val="8A0000"/>
    <a:srgbClr val="6C0000"/>
    <a:srgbClr val="005000"/>
    <a:srgbClr val="007A00"/>
    <a:srgbClr val="194B32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5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pic>
        <p:nvPicPr>
          <p:cNvPr id="13317" name="Picture 5" descr="на веточ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2952750" cy="1844675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5148263" y="2420938"/>
            <a:ext cx="302418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12 ноября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8024" y="42930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+mj-lt"/>
              </a:rPr>
              <a:t>Составили воспитатели первой квалификационной</a:t>
            </a:r>
          </a:p>
          <a:p>
            <a:r>
              <a:rPr lang="ru-RU" sz="1200" b="1" dirty="0" smtClean="0">
                <a:solidFill>
                  <a:srgbClr val="C00000"/>
                </a:solidFill>
                <a:latin typeface="+mj-lt"/>
              </a:rPr>
              <a:t>категории: </a:t>
            </a:r>
            <a:r>
              <a:rPr lang="ru-RU" sz="1200" b="1" dirty="0" err="1" smtClean="0">
                <a:solidFill>
                  <a:srgbClr val="C00000"/>
                </a:solidFill>
                <a:latin typeface="+mj-lt"/>
              </a:rPr>
              <a:t>Наугольнова</a:t>
            </a:r>
            <a:r>
              <a:rPr lang="ru-RU" sz="1200" b="1" dirty="0" smtClean="0">
                <a:solidFill>
                  <a:srgbClr val="C00000"/>
                </a:solidFill>
                <a:latin typeface="+mj-lt"/>
              </a:rPr>
              <a:t> И.В., Савкина М.С.</a:t>
            </a:r>
            <a:endParaRPr lang="ru-RU" sz="12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Кстати, название «синица» произошло вовсе не от синего оперения этих птиц, как многие могут подумать. Свое имя они получили за звонкие песни, напоминающие перезвон колокольчика: «</a:t>
            </a:r>
            <a:r>
              <a:rPr lang="ru-RU" dirty="0" err="1" smtClean="0"/>
              <a:t>Зинь-зинь</a:t>
            </a:r>
            <a:r>
              <a:rPr lang="ru-RU" dirty="0" smtClean="0"/>
              <a:t>!» или «Синь-синь!».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26629" name="Picture 5" descr="Праздник 12 ноября – Синичкин д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3644900"/>
            <a:ext cx="3810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С XVII века царскими указами запрещалось убивать синиц. А тому, кто убьет это пернатое, полагалось суровое наказание — могли либо высечь,                                   либо взять                                                 крупный штраф. </a:t>
            </a:r>
          </a:p>
        </p:txBody>
      </p:sp>
      <p:pic>
        <p:nvPicPr>
          <p:cNvPr id="29700" name="Picture 4" descr="вкусная е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141663"/>
            <a:ext cx="3851275" cy="251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smtClean="0"/>
              <a:t>Специалисты-орнитологи утверждают, что именно полет синицы — это яркий пример экономного расхода сил и энергии. Именно поэтому птички-синички летают с огромной скоростью, но при этом довольно редко взмахивают крыльями. </a:t>
            </a:r>
          </a:p>
        </p:txBody>
      </p:sp>
      <p:sp>
        <p:nvSpPr>
          <p:cNvPr id="27653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27654" name="Picture 6" descr="Взмах крыль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3546475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dirty="0" smtClean="0"/>
              <a:t>за сутки синица кормит своих птенцов тысячу раз (до 60 раз в час);</a:t>
            </a:r>
          </a:p>
          <a:p>
            <a:r>
              <a:rPr lang="ru-RU" sz="2400" dirty="0" smtClean="0">
                <a:solidFill>
                  <a:srgbClr val="CC0000"/>
                </a:solidFill>
              </a:rPr>
              <a:t>- без дополнительной подкормки человеком из 10 синиц к весне выживают только две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- синица за сутки съедает столько насекомых, сколько весит сама.</a:t>
            </a:r>
          </a:p>
          <a:p>
            <a:endParaRPr lang="ru-RU" sz="2400" dirty="0" smtClean="0"/>
          </a:p>
        </p:txBody>
      </p:sp>
      <p:sp>
        <p:nvSpPr>
          <p:cNvPr id="30726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30724" name="Рисунок 5" descr="0_3dae7_4f8d5d19_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404336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6C0000"/>
                </a:solidFill>
              </a:rPr>
              <a:t>Синица считается одной из самых популярных птиц в нашей стране.</a:t>
            </a:r>
            <a:endParaRPr lang="ru-RU" sz="2800" smtClean="0">
              <a:solidFill>
                <a:srgbClr val="6C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1600200"/>
            <a:ext cx="4244975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Достаточно вспомнить пословицу: Лучше синица в руках, чем журавль в небе. Впрочем, синички не любят тесных контактов с людьми и предпочитают держаться на расстоянии. Даже во время больших холодов синички стараются брать еду из рук человека на лету. </a:t>
            </a:r>
          </a:p>
        </p:txBody>
      </p:sp>
      <p:sp>
        <p:nvSpPr>
          <p:cNvPr id="32772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32773" name="Picture 5" descr="2009_11_25_IMG_010528_filte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60575"/>
            <a:ext cx="4200525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8A0000"/>
                </a:solidFill>
              </a:rPr>
              <a:t>Покормите птиц</a:t>
            </a:r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endParaRPr lang="ru-RU" sz="4000" i="1" dirty="0" smtClean="0">
              <a:solidFill>
                <a:srgbClr val="8A0000"/>
              </a:solidFill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1"/>
          </p:nvPr>
        </p:nvSpPr>
        <p:spPr>
          <a:xfrm>
            <a:off x="2051720" y="1484784"/>
            <a:ext cx="4392488" cy="4104456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8A0000"/>
                </a:solidFill>
              </a:rPr>
              <a:t>	</a:t>
            </a:r>
            <a:r>
              <a:rPr lang="ru-RU" sz="1600" b="1" dirty="0" smtClean="0">
                <a:solidFill>
                  <a:srgbClr val="C00000"/>
                </a:solidFill>
              </a:rPr>
              <a:t>Птичка- невеличка,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Резвая синичка.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Из леса прилетела,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На крылечко села.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-Подожди немножко,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    Дам от хлеба крошки.</a:t>
            </a:r>
            <a:r>
              <a:rPr lang="ru-RU" sz="1200" dirty="0" smtClean="0">
                <a:solidFill>
                  <a:srgbClr val="C00000"/>
                </a:solidFill>
              </a:rPr>
              <a:t> </a:t>
            </a:r>
            <a:endParaRPr lang="ru-RU" sz="1200" dirty="0" smtClean="0">
              <a:solidFill>
                <a:srgbClr val="C0000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            А синичка: </a:t>
            </a:r>
            <a:r>
              <a:rPr lang="ru-RU" sz="1600" b="1" dirty="0" err="1" smtClean="0">
                <a:solidFill>
                  <a:srgbClr val="C00000"/>
                </a:solidFill>
              </a:rPr>
              <a:t>фью</a:t>
            </a:r>
            <a:r>
              <a:rPr lang="ru-RU" sz="1600" b="1" dirty="0" smtClean="0">
                <a:solidFill>
                  <a:srgbClr val="C00000"/>
                </a:solidFill>
              </a:rPr>
              <a:t>, </a:t>
            </a:r>
            <a:r>
              <a:rPr lang="ru-RU" sz="1600" b="1" dirty="0" err="1" smtClean="0">
                <a:solidFill>
                  <a:srgbClr val="C00000"/>
                </a:solidFill>
              </a:rPr>
              <a:t>фью</a:t>
            </a:r>
            <a:r>
              <a:rPr lang="ru-RU" sz="1600" b="1" dirty="0" smtClean="0">
                <a:solidFill>
                  <a:srgbClr val="C00000"/>
                </a:solidFill>
              </a:rPr>
              <a:t>, </a:t>
            </a:r>
            <a:r>
              <a:rPr lang="ru-RU" sz="1600" b="1" dirty="0" err="1" smtClean="0">
                <a:solidFill>
                  <a:srgbClr val="C00000"/>
                </a:solidFill>
              </a:rPr>
              <a:t>фью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   Я ведь семечки люблю.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И еще бы не мешало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                 Поклевать немножко сало.</a:t>
            </a:r>
            <a:endParaRPr lang="ru-RU" sz="1600" b="1" dirty="0" smtClean="0">
              <a:solidFill>
                <a:srgbClr val="C00000"/>
              </a:solidFill>
            </a:endParaRP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688" y="549275"/>
            <a:ext cx="2243137" cy="2117725"/>
          </a:xfrm>
          <a:noFill/>
          <a:ln/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72816"/>
            <a:ext cx="1875401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196975"/>
            <a:ext cx="4038600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C0000"/>
                </a:solidFill>
              </a:rPr>
              <a:t>        «Синичкин день»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отмечается </a:t>
            </a:r>
            <a:r>
              <a:rPr lang="ru-RU" b="1" dirty="0" smtClean="0">
                <a:solidFill>
                  <a:srgbClr val="CC0000"/>
                </a:solidFill>
              </a:rPr>
              <a:t>12 ноября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17415" name="Picture 7" descr="синица с шишками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98107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14338" name="Содержимое 5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smtClean="0"/>
              <a:t> 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57563"/>
            <a:ext cx="225266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429000"/>
            <a:ext cx="26638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4076700"/>
            <a:ext cx="2847975" cy="189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Люди заготавливают для них подкормку, в том числе и «</a:t>
            </a:r>
            <a:r>
              <a:rPr lang="ru-RU" dirty="0" err="1" smtClean="0"/>
              <a:t>синичкины</a:t>
            </a:r>
            <a:r>
              <a:rPr lang="ru-RU" dirty="0" smtClean="0"/>
              <a:t>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22532" name="Picture 4" descr="5a366eec208a4a1f6b2376ac82b043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429000"/>
            <a:ext cx="3289300" cy="2105025"/>
          </a:xfrm>
          <a:prstGeom prst="rect">
            <a:avLst/>
          </a:prstGeom>
          <a:noFill/>
        </p:spPr>
      </p:pic>
      <p:pic>
        <p:nvPicPr>
          <p:cNvPr id="22533" name="Picture 5" descr="с сал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284538"/>
            <a:ext cx="305117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  <a:br>
              <a:rPr lang="ru-RU" sz="4000" b="1" smtClean="0">
                <a:solidFill>
                  <a:srgbClr val="8A0000"/>
                </a:solidFill>
              </a:rPr>
            </a:br>
            <a:endParaRPr lang="ru-RU" sz="4000" b="1" smtClean="0">
              <a:solidFill>
                <a:srgbClr val="8A0000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smtClean="0"/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000" b="1" dirty="0" smtClean="0"/>
              <a:t>		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	В народе говорили «Невелика птичка синичка, а свой праздник знает».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3665537" cy="2443163"/>
          </a:xfrm>
          <a:prstGeom prst="rect">
            <a:avLst/>
          </a:prstGeom>
          <a:noFill/>
        </p:spPr>
      </p:pic>
      <p:pic>
        <p:nvPicPr>
          <p:cNvPr id="36871" name="Picture 7" descr="pt_sinitc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429000"/>
            <a:ext cx="3666679" cy="2443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Несмотря на то, что в качестве экологического праздника Синичкин день отмечается относительно недавно, его история уходит корнями в далекое прошлое. </a:t>
            </a:r>
          </a:p>
        </p:txBody>
      </p:sp>
      <p:sp>
        <p:nvSpPr>
          <p:cNvPr id="23558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4" descr="с ябло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205038"/>
            <a:ext cx="39687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41989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1484313"/>
            <a:ext cx="3538538" cy="4321175"/>
          </a:xfrm>
        </p:spPr>
        <p:txBody>
          <a:bodyPr/>
          <a:lstStyle/>
          <a:p>
            <a:endParaRPr lang="ru-RU" sz="2400" smtClean="0"/>
          </a:p>
        </p:txBody>
      </p:sp>
      <p:sp>
        <p:nvSpPr>
          <p:cNvPr id="41990" name="Rectangle 6"/>
          <p:cNvSpPr>
            <a:spLocks noGrp="1"/>
          </p:cNvSpPr>
          <p:nvPr>
            <p:ph type="body" sz="half" idx="2"/>
          </p:nvPr>
        </p:nvSpPr>
        <p:spPr>
          <a:xfrm>
            <a:off x="4211638" y="1268413"/>
            <a:ext cx="4475162" cy="446563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В народном календаре 12 ноября значится как день памяти православного святого Зиновия </a:t>
            </a:r>
            <a:r>
              <a:rPr lang="ru-RU" sz="2400" dirty="0" err="1" smtClean="0"/>
              <a:t>Синичника</a:t>
            </a:r>
            <a:r>
              <a:rPr lang="ru-RU" sz="2400" dirty="0" smtClean="0"/>
              <a:t>. По народным приметам, именно к этому времени синицы, предчувствуя скорые холода, перелетали из лесов ближе к человеческому жилью и ждали помощи от людей</a:t>
            </a:r>
          </a:p>
        </p:txBody>
      </p:sp>
      <p:pic>
        <p:nvPicPr>
          <p:cNvPr id="41991" name="Picture 7" descr="Cвященномученик Зиновий, епископ Егей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125538"/>
            <a:ext cx="2705100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12 ноября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5051425" cy="446405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В этот день отмечается память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   </a:t>
            </a:r>
            <a:r>
              <a:rPr lang="ru-RU" sz="2400" dirty="0" err="1" smtClean="0"/>
              <a:t>священномученика</a:t>
            </a:r>
            <a:r>
              <a:rPr lang="ru-RU" sz="2400" dirty="0" smtClean="0"/>
              <a:t> Зиновия, 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   епископа </a:t>
            </a:r>
            <a:r>
              <a:rPr lang="ru-RU" sz="2400" dirty="0" err="1" smtClean="0"/>
              <a:t>Егейского</a:t>
            </a:r>
            <a:r>
              <a:rPr lang="ru-RU" sz="2400" dirty="0" smtClean="0"/>
              <a:t>,     и его сестры — мученицы Зиновии.  Брат и сестра рано    остались сиротами и решили раздать свое наследство бедным, посвятив жизнь служению Богу.  В награду за такой поступок Зиновий получил дар чудотворения – он мог молитвой исцелять больных.    </a:t>
            </a:r>
          </a:p>
        </p:txBody>
      </p:sp>
      <p:sp>
        <p:nvSpPr>
          <p:cNvPr id="24582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24583" name="Picture 7" descr="с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908050"/>
            <a:ext cx="2035175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Наши предки замечали: если птицы целыми стайками появлялись у дома, значит, вот-вот грянут морозы. А еще</a:t>
            </a:r>
            <a:r>
              <a:rPr lang="ru-RU" sz="2800" smtClean="0">
                <a:solidFill>
                  <a:srgbClr val="CC0000"/>
                </a:solidFill>
              </a:rPr>
              <a:t>12 ноября наши наблюдательные предки предсказывали погоду по особым приметам: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  <p:pic>
        <p:nvPicPr>
          <p:cNvPr id="25604" name="Picture 4" descr="204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357563"/>
            <a:ext cx="307022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263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Почему именно Синичкин день? </vt:lpstr>
      <vt:lpstr>Почему именно Синичкин день?</vt:lpstr>
      <vt:lpstr>Почему именно Синичкин день?</vt:lpstr>
      <vt:lpstr>12 ноября</vt:lpstr>
      <vt:lpstr>Слайд 9</vt:lpstr>
      <vt:lpstr>Интересные факты о синицах</vt:lpstr>
      <vt:lpstr>Интересные факты о синицах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Покормите птиц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</cp:lastModifiedBy>
  <cp:revision>21</cp:revision>
  <dcterms:created xsi:type="dcterms:W3CDTF">2014-08-08T16:01:14Z</dcterms:created>
  <dcterms:modified xsi:type="dcterms:W3CDTF">2022-11-09T11:36:05Z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