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</p:sldMasterIdLst>
  <p:sldIdLst>
    <p:sldId id="258" r:id="rId8"/>
    <p:sldId id="259" r:id="rId9"/>
    <p:sldId id="263" r:id="rId10"/>
    <p:sldId id="261" r:id="rId11"/>
    <p:sldId id="262" r:id="rId12"/>
    <p:sldId id="265" r:id="rId13"/>
    <p:sldId id="267" r:id="rId14"/>
    <p:sldId id="268" r:id="rId15"/>
    <p:sldId id="269" r:id="rId16"/>
    <p:sldId id="272" r:id="rId17"/>
    <p:sldId id="273" r:id="rId18"/>
    <p:sldId id="276" r:id="rId19"/>
    <p:sldId id="271" r:id="rId20"/>
    <p:sldId id="277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CE832FC-D5A0-46C5-8C6B-6CA5A7F7DBAF}">
          <p14:sldIdLst>
            <p14:sldId id="258"/>
            <p14:sldId id="259"/>
            <p14:sldId id="263"/>
            <p14:sldId id="261"/>
            <p14:sldId id="262"/>
            <p14:sldId id="265"/>
            <p14:sldId id="267"/>
            <p14:sldId id="268"/>
            <p14:sldId id="269"/>
            <p14:sldId id="272"/>
            <p14:sldId id="273"/>
            <p14:sldId id="276"/>
            <p14:sldId id="271"/>
            <p14:sldId id="277"/>
            <p14:sldId id="274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B22C-5107-450B-8153-539450572CC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88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8CD0D-907A-4D42-82C4-42BE787D53B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501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BDEAC-4A18-4362-ADC5-7D986720FD8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825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B22C-5107-450B-8153-539450572CC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36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26477-9A86-4BF1-AF57-4FA27617E56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5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5C934-839E-4F74-9F92-3B0F097DA76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49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2306D-0571-4C49-A091-B92817B6157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21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158D0-FEE2-4099-A5A0-3E4C17F461B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21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75DB-10A5-4E3C-986A-0DA90EF48A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16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B86DF-FA4A-4D51-96CF-10057E718E4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89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28D73-F7D2-499A-A475-763D17BD0F3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60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26477-9A86-4BF1-AF57-4FA27617E56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696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DEBE3-5EF6-4007-BC57-C0AB705479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960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8CD0D-907A-4D42-82C4-42BE787D53B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42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BDEAC-4A18-4362-ADC5-7D986720FD8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219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B2B81-DAE8-482D-B8D6-C20078E42C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FFA98-8628-4DF0-84A7-DA72D4E254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190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E540D-8CF4-4A3D-83FA-5BA7385F06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9DDE2-E671-426E-99EF-065EDD31D8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68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7D272-47B9-4387-AD4F-E2CADB8D2A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45D48-7525-412E-A9C3-616100A50A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50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04E96-7E14-40AC-BEAA-324889F4A5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6C0A7-14CB-48E7-A000-3164055FA6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770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91F8D-5560-42CD-8104-6CE8AAAC34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EA0D1-A37C-41EA-B643-63C2145E47A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8295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E8323-F299-4C6D-9E2F-E8190436C7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49A00-F503-4659-BBD9-99C36170B0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889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22CFD-B276-4C4D-8BF0-03E634A338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99EA-D3BE-439D-B788-DE50E6B410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95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5C934-839E-4F74-9F92-3B0F097DA76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927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3C233-C165-473F-A860-46ED325620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C9766-D080-419C-A9A9-82439E9476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4069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483A8-B835-4EEC-99A3-C445529EE34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301A6-2020-4801-9D99-CE503B642CE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919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13081-A5CC-4E88-AD03-FA6469F934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089D3-F2E4-4E38-927E-22FC797540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7577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EDD18-0C6F-47B4-BA5F-42A0956F0F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1891-3F60-4344-AE81-BEBF32FF69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5269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B2B81-DAE8-482D-B8D6-C20078E42C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FFA98-8628-4DF0-84A7-DA72D4E254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351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E540D-8CF4-4A3D-83FA-5BA7385F06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9DDE2-E671-426E-99EF-065EDD31D8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3183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7D272-47B9-4387-AD4F-E2CADB8D2A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45D48-7525-412E-A9C3-616100A50A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089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04E96-7E14-40AC-BEAA-324889F4A5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6C0A7-14CB-48E7-A000-3164055FA6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831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91F8D-5560-42CD-8104-6CE8AAAC34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EA0D1-A37C-41EA-B643-63C2145E47A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877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E8323-F299-4C6D-9E2F-E8190436C7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49A00-F503-4659-BBD9-99C36170B0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65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2306D-0571-4C49-A091-B92817B6157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254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22CFD-B276-4C4D-8BF0-03E634A338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99EA-D3BE-439D-B788-DE50E6B410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051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3C233-C165-473F-A860-46ED325620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C9766-D080-419C-A9A9-82439E9476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278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483A8-B835-4EEC-99A3-C445529EE34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301A6-2020-4801-9D99-CE503B642CE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210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13081-A5CC-4E88-AD03-FA6469F934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089D3-F2E4-4E38-927E-22FC797540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5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EDD18-0C6F-47B4-BA5F-42A0956F0F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1891-3F60-4344-AE81-BEBF32FF69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6753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C74A8-3CC9-44DC-9D59-909C5D7484E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AE5D-30F7-4ED6-90F9-CABC224384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93896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7727-146F-4FD8-814C-CA044D6E68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B1855-F558-4FAC-A4C7-6438C935B2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34155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FEFA0-8A65-4B30-9604-9DCA3455B5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B8111-04C2-42EC-B240-036E41509D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25078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FBEF3-C8DC-4295-B0C7-B689EEDDDC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B2AD3-A164-4854-ACDD-CFF3C7B7A9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96079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5F272-2616-4B76-B1DC-514EC99450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24560-C4CC-4A45-B4D6-56862ED47E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68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158D0-FEE2-4099-A5A0-3E4C17F461B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8827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6CCAE-1429-4777-9706-78F76D2FD74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4FF34-E2A1-40B8-B7EF-46288A854F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09026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69854-957C-4822-9ECA-6C4A52DDAC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32FC2-DC13-4055-8DF6-DB59CBBA01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12205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B9730-332D-444A-9819-5A9424ED20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B9DCA-3DC9-45AA-AA5A-9FAF411203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07789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BCB96-A43E-4BDC-B01C-E6DAE1507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1915C-26BE-4CD6-A901-9A90CE93C0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297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9540E-9D8D-4F6F-992D-733C1E281E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5F898-D343-487C-8946-3CD3607A57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48254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9110B-1E66-48C8-B734-B72281C550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B801C-2AF2-48DC-9915-2E497949E7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32383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C74A8-3CC9-44DC-9D59-909C5D7484E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AE5D-30F7-4ED6-90F9-CABC224384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49911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7727-146F-4FD8-814C-CA044D6E68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B1855-F558-4FAC-A4C7-6438C935B2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63473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FEFA0-8A65-4B30-9604-9DCA3455B5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B8111-04C2-42EC-B240-036E41509D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86200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FBEF3-C8DC-4295-B0C7-B689EEDDDC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B2AD3-A164-4854-ACDD-CFF3C7B7A9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614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75DB-10A5-4E3C-986A-0DA90EF48A1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3603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5F272-2616-4B76-B1DC-514EC99450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24560-C4CC-4A45-B4D6-56862ED47E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11118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6CCAE-1429-4777-9706-78F76D2FD74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4FF34-E2A1-40B8-B7EF-46288A854F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22287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69854-957C-4822-9ECA-6C4A52DDAC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32FC2-DC13-4055-8DF6-DB59CBBA01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4704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B9730-332D-444A-9819-5A9424ED20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B9DCA-3DC9-45AA-AA5A-9FAF411203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13644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BCB96-A43E-4BDC-B01C-E6DAE1507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1915C-26BE-4CD6-A901-9A90CE93C0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20384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9540E-9D8D-4F6F-992D-733C1E281E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5F898-D343-487C-8946-3CD3607A57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62284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9110B-1E66-48C8-B734-B72281C550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B801C-2AF2-48DC-9915-2E497949E7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46085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>
              <a:spcBef>
                <a:spcPts val="400"/>
              </a:spcBef>
            </a:pPr>
            <a:endParaRPr lang="en-US" b="1" cap="all" smtClean="0">
              <a:solidFill>
                <a:srgbClr val="000000"/>
              </a:solidFill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1254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347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>
              <a:spcBef>
                <a:spcPts val="400"/>
              </a:spcBef>
            </a:pPr>
            <a:endParaRPr lang="en-US" b="1" cap="all" smtClean="0">
              <a:solidFill>
                <a:srgbClr val="FFFFFF"/>
              </a:solidFill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/>
                </a:solidFill>
              </a:rPr>
              <a:pPr/>
              <a:t>13.12.2021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587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B86DF-FA4A-4D51-96CF-10057E718E4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847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286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762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07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44995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02028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9184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922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9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28D73-F7D2-499A-A475-763D17BD0F3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28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DEBE3-5EF6-4007-BC57-C0AB705479C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40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46668-358B-4F8E-A4EC-359F0A2D1A47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95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46668-358B-4F8E-A4EC-359F0A2D1A47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714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2CC7D4-257A-436D-ABA1-5AD0629A39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9E4541-C5F8-4D66-9CC3-B31186614D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3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2CC7D4-257A-436D-ABA1-5AD0629A39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9E4541-C5F8-4D66-9CC3-B31186614D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5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1FAB8A-758A-47C1-8457-8BF6B51145C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3B8302-3F17-465F-8F52-B336F2E8543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3873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1FAB8A-758A-47C1-8457-8BF6B51145C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3B8302-3F17-465F-8F52-B336F2E8543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5363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FFFFFF"/>
                </a:solidFill>
              </a:rPr>
              <a:pPr/>
              <a:t>13.12.2021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9138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 rot="10800000" flipV="1">
            <a:off x="251520" y="207438"/>
            <a:ext cx="8496944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1.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_______Тургенев </a:t>
            </a:r>
            <a:r>
              <a:rPr lang="ru-RU" sz="2800" dirty="0">
                <a:solidFill>
                  <a:prstClr val="black"/>
                </a:solidFill>
                <a:latin typeface="Calibri"/>
              </a:rPr>
              <a:t>родился ____году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в_______. Отец – отставной кавалерийский  _____, мать- из богатой помещичьей семьи__________.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2.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Детство писателя прошло в родительском </a:t>
            </a:r>
            <a:r>
              <a:rPr lang="ru-RU" sz="2800" dirty="0" err="1" smtClean="0">
                <a:solidFill>
                  <a:prstClr val="black"/>
                </a:solidFill>
                <a:latin typeface="Calibri"/>
              </a:rPr>
              <a:t>имении___________близ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 города  ______ Орловской губернии. _______году Тургеневы переехали в ______, где мальчик продолжил своё образование.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3.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_____году он поступил в _______университет, в ______году перевелся в _______, где в ______окончил словесное отделение философского факультета.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4. Весной ______года он уехал за границу, где в ______университете изучал философию и слушал лекции по классической филологии. Широкая известность пришла Тургеневу в _____году после выхода «________».</a:t>
            </a:r>
            <a:endParaRPr lang="ru-RU" altLang="ru-RU" sz="2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7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33375"/>
            <a:ext cx="7920037" cy="587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3059113" y="6237288"/>
            <a:ext cx="30972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sz="2000" b="1" smtClean="0">
                <a:solidFill>
                  <a:prstClr val="black"/>
                </a:solidFill>
                <a:latin typeface="Arial" charset="0"/>
              </a:rPr>
              <a:t>Герасим</a:t>
            </a:r>
          </a:p>
        </p:txBody>
      </p:sp>
    </p:spTree>
    <p:extLst>
      <p:ext uri="{BB962C8B-B14F-4D97-AF65-F5344CB8AC3E}">
        <p14:creationId xmlns:p14="http://schemas.microsoft.com/office/powerpoint/2010/main" val="207348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[LI5RK_18-01]_[IL_07]-k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755650" y="692150"/>
            <a:ext cx="8120063" cy="534511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132138" y="6226175"/>
            <a:ext cx="4032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sz="2000" b="1" smtClean="0">
                <a:solidFill>
                  <a:prstClr val="black"/>
                </a:solidFill>
                <a:latin typeface="Arial" charset="0"/>
              </a:rPr>
              <a:t>Каморка Герасима</a:t>
            </a:r>
          </a:p>
        </p:txBody>
      </p:sp>
    </p:spTree>
    <p:extLst>
      <p:ext uri="{BB962C8B-B14F-4D97-AF65-F5344CB8AC3E}">
        <p14:creationId xmlns:p14="http://schemas.microsoft.com/office/powerpoint/2010/main" val="140691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1187624" y="332656"/>
            <a:ext cx="7704856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Эпиграф: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Толпою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окруженный слуг;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Усердствуя, они в часы вина и драки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честь и жизнь его не раз спасали: вдруг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 них он 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выменил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борзые три собаки!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(А.С. Грибоедов «Горе от ума»).</a:t>
            </a:r>
            <a:endParaRPr lang="ru-RU" alt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barzoi-terry-waldron-art-hunt-animal-dog-6n6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08705"/>
            <a:ext cx="5184576" cy="357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50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179512" y="0"/>
            <a:ext cx="8280920" cy="7786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Тест:</a:t>
            </a:r>
          </a:p>
          <a:p>
            <a:pPr marL="742950" indent="-74295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Рассказ 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«Муму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написан: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1852 г. б) 1961 г.  В)2021 г.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Рассказ «Муму» основан на реальных событиях?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а)да      б)нет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В каком городе происходит действие рассказа "Муму"?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а)Петербург     </a:t>
            </a: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б)Москва    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в)Смоленск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 каком герое идет речь: «Уединенно доживала последние годы своей скупой и скучающей старости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о 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прачке     б</a:t>
            </a: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о 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барыне     в</a:t>
            </a: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о башмачнике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К какому сословию принадлежит Герасим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alt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а)дворяне    б)купцы    в)крестьяне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4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4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94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/>
          <a:lstStyle/>
          <a:p>
            <a:pPr lvl="0" algn="l" eaLnBrk="1" hangingPunct="1"/>
            <a:r>
              <a:rPr lang="ru-RU" altLang="ru-RU" sz="2800" b="1" u="sng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Тест:</a:t>
            </a: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Рассказ «Муму» написан:</a:t>
            </a:r>
            <a:b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а) 1852 г</a:t>
            </a:r>
            <a:r>
              <a:rPr lang="ru-RU" altLang="ru-RU" sz="2800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..</a:t>
            </a: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Рассказ «Муму» основан на реальных событиях?</a:t>
            </a:r>
            <a:b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</a:t>
            </a:r>
            <a:r>
              <a:rPr lang="ru-RU" altLang="ru-RU" sz="2800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а)да</a:t>
            </a: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3. В каком городе происходит действие рассказа "Муму"?</a:t>
            </a:r>
            <a:b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б)Москва</a:t>
            </a: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4. О каком герое идет речь: «Уединенно доживала последние годы своей скупой и скучающей старости»?</a:t>
            </a:r>
            <a:b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</a:t>
            </a: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 о </a:t>
            </a:r>
            <a:r>
              <a:rPr lang="ru-RU" altLang="ru-RU" sz="2800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барыне</a:t>
            </a: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4. К какому сословию принадлежит Герасим?</a:t>
            </a:r>
            <a:r>
              <a:rPr lang="ru-RU" altLang="ru-RU" sz="2800" kern="120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kern="120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в)крестьяне</a:t>
            </a:r>
            <a: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36090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899592" y="1124745"/>
            <a:ext cx="770485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Домашнее задание : Дочитать произведение И.С. Тургенева «Муму».</a:t>
            </a:r>
          </a:p>
        </p:txBody>
      </p:sp>
    </p:spTree>
    <p:extLst>
      <p:ext uri="{BB962C8B-B14F-4D97-AF65-F5344CB8AC3E}">
        <p14:creationId xmlns:p14="http://schemas.microsoft.com/office/powerpoint/2010/main" val="307649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92726633"/>
              </p:ext>
            </p:extLst>
          </p:nvPr>
        </p:nvGraphicFramePr>
        <p:xfrm>
          <a:off x="323528" y="1484786"/>
          <a:ext cx="8496944" cy="4896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4016"/>
                <a:gridCol w="2124016"/>
                <a:gridCol w="2124016"/>
                <a:gridCol w="2124896"/>
              </a:tblGrid>
              <a:tr h="81609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kern="150" dirty="0" err="1">
                          <a:effectLst/>
                        </a:rPr>
                        <a:t>Как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работали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на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уроке</a:t>
                      </a:r>
                      <a:r>
                        <a:rPr lang="de-DE" sz="2400" kern="150" dirty="0">
                          <a:effectLst/>
                        </a:rPr>
                        <a:t>? </a:t>
                      </a:r>
                      <a:r>
                        <a:rPr lang="de-DE" sz="2400" kern="150" dirty="0" err="1">
                          <a:effectLst/>
                        </a:rPr>
                        <a:t>Выберите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 smtClean="0">
                          <a:effectLst/>
                        </a:rPr>
                        <a:t>фразеологизм</a:t>
                      </a:r>
                      <a:r>
                        <a:rPr lang="ru-RU" sz="2400" kern="150" dirty="0" smtClean="0">
                          <a:effectLst/>
                        </a:rPr>
                        <a:t>.</a:t>
                      </a:r>
                      <a:endParaRPr lang="ru-RU" sz="2400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</a:t>
                      </a:r>
                      <a:r>
                        <a:rPr lang="de-DE" sz="18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огоньком</a:t>
                      </a:r>
                      <a:endParaRPr lang="ru-RU" sz="24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solidFill>
                      <a:srgbClr val="D5D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душой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50" dirty="0" err="1">
                          <a:effectLst/>
                        </a:rPr>
                        <a:t>Через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пень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колоду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50" dirty="0" err="1">
                          <a:effectLst/>
                        </a:rPr>
                        <a:t>Засучив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рукава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</a:tr>
              <a:tr h="81609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kern="150" dirty="0" err="1">
                          <a:effectLst/>
                        </a:rPr>
                        <a:t>Как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вы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поняли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тему</a:t>
                      </a:r>
                      <a:r>
                        <a:rPr lang="de-DE" sz="2400" kern="150" dirty="0">
                          <a:effectLst/>
                        </a:rPr>
                        <a:t>?   С </a:t>
                      </a:r>
                      <a:r>
                        <a:rPr lang="de-DE" sz="2400" kern="150" dirty="0" err="1">
                          <a:effectLst/>
                        </a:rPr>
                        <a:t>чем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пойдёте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smtClean="0">
                          <a:effectLst/>
                        </a:rPr>
                        <a:t> </a:t>
                      </a:r>
                      <a:r>
                        <a:rPr lang="de-DE" sz="2400" kern="150" dirty="0">
                          <a:effectLst/>
                        </a:rPr>
                        <a:t>с </a:t>
                      </a:r>
                      <a:r>
                        <a:rPr lang="de-DE" sz="2400" kern="150" dirty="0" err="1">
                          <a:effectLst/>
                        </a:rPr>
                        <a:t>урока</a:t>
                      </a:r>
                      <a:r>
                        <a:rPr lang="de-DE" sz="2400" kern="150" dirty="0">
                          <a:effectLst/>
                        </a:rPr>
                        <a:t>?</a:t>
                      </a:r>
                      <a:endParaRPr lang="ru-RU" sz="2400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Светлая</a:t>
                      </a:r>
                      <a:r>
                        <a:rPr lang="de-DE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голова</a:t>
                      </a:r>
                      <a:endParaRPr lang="ru-RU" sz="24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solidFill>
                      <a:srgbClr val="D5D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50" dirty="0" err="1">
                          <a:effectLst/>
                        </a:rPr>
                        <a:t>Ни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бе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ни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ме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50" dirty="0" err="1">
                          <a:effectLst/>
                        </a:rPr>
                        <a:t>Каша</a:t>
                      </a:r>
                      <a:r>
                        <a:rPr lang="de-DE" sz="2400" b="1" kern="150" dirty="0">
                          <a:effectLst/>
                        </a:rPr>
                        <a:t> в </a:t>
                      </a:r>
                      <a:r>
                        <a:rPr lang="de-DE" sz="2400" b="1" kern="150" dirty="0" err="1">
                          <a:effectLst/>
                        </a:rPr>
                        <a:t>голове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50" dirty="0" err="1">
                          <a:effectLst/>
                        </a:rPr>
                        <a:t>Голова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варит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</a:tr>
              <a:tr h="81609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kern="150" dirty="0" err="1">
                          <a:effectLst/>
                        </a:rPr>
                        <a:t>Как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вы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ощущали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себя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на</a:t>
                      </a:r>
                      <a:r>
                        <a:rPr lang="de-DE" sz="2400" kern="150" dirty="0">
                          <a:effectLst/>
                        </a:rPr>
                        <a:t> </a:t>
                      </a:r>
                      <a:r>
                        <a:rPr lang="de-DE" sz="2400" kern="150" dirty="0" err="1">
                          <a:effectLst/>
                        </a:rPr>
                        <a:t>уроке</a:t>
                      </a:r>
                      <a:r>
                        <a:rPr lang="de-DE" sz="2400" kern="150" dirty="0">
                          <a:effectLst/>
                        </a:rPr>
                        <a:t>?</a:t>
                      </a:r>
                      <a:endParaRPr lang="ru-RU" sz="2400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de-DE" sz="24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рыба</a:t>
                      </a:r>
                      <a:r>
                        <a:rPr lang="de-DE" sz="24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de-DE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воде</a:t>
                      </a:r>
                      <a:endParaRPr lang="ru-RU" sz="24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solidFill>
                      <a:srgbClr val="D5D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50" dirty="0" err="1">
                          <a:effectLst/>
                        </a:rPr>
                        <a:t>Ни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рыба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ни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мясо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50" dirty="0" err="1">
                          <a:effectLst/>
                        </a:rPr>
                        <a:t>Не</a:t>
                      </a:r>
                      <a:r>
                        <a:rPr lang="de-DE" sz="2400" b="1" kern="150" dirty="0">
                          <a:effectLst/>
                        </a:rPr>
                        <a:t> в </a:t>
                      </a:r>
                      <a:r>
                        <a:rPr lang="de-DE" sz="2400" b="1" kern="150" dirty="0" err="1">
                          <a:effectLst/>
                        </a:rPr>
                        <a:t>своей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тарелке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400" b="1" kern="150" dirty="0">
                          <a:effectLst/>
                        </a:rPr>
                        <a:t>С </a:t>
                      </a:r>
                      <a:r>
                        <a:rPr lang="de-DE" sz="2400" b="1" kern="150" dirty="0" err="1">
                          <a:effectLst/>
                        </a:rPr>
                        <a:t>лёгким</a:t>
                      </a:r>
                      <a:r>
                        <a:rPr lang="de-DE" sz="2400" b="1" kern="150" dirty="0">
                          <a:effectLst/>
                        </a:rPr>
                        <a:t> </a:t>
                      </a:r>
                      <a:r>
                        <a:rPr lang="de-DE" sz="2400" b="1" kern="150" dirty="0" err="1">
                          <a:effectLst/>
                        </a:rPr>
                        <a:t>сердцем</a:t>
                      </a:r>
                      <a:endParaRPr lang="ru-RU" sz="2400" b="1" kern="150" dirty="0">
                        <a:effectLst/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87824" y="188640"/>
            <a:ext cx="2880320" cy="701040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rgbClr val="FF3300"/>
                </a:solidFill>
              </a:rPr>
              <a:t>РЕФЛЕКСИЯ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3031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 rot="10800000" flipV="1">
            <a:off x="251520" y="207433"/>
            <a:ext cx="8496944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1. Тургенева звали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: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А) Иван Андреевич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;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Б)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Иван Сергеевич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2. Годы жизни писателя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: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А) 1809-1852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;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Б)1818-1883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3. Какой была мать Тургенева Варвара Петровна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?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А) была кроткой и религиозной женщиной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;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Б)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была властной и образованной;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4</a:t>
            </a:r>
            <a:r>
              <a:rPr lang="ru-RU" sz="2800" dirty="0">
                <a:solidFill>
                  <a:prstClr val="black"/>
                </a:solidFill>
                <a:latin typeface="Calibri"/>
              </a:rPr>
              <a:t>. Где проживал Тургенев, выезжая заграницу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?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А) в Англии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;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Б)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в Германии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5. Какое произведение принадлежит Тургеневу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?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А) «Муму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»;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Б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) </a:t>
            </a:r>
            <a:r>
              <a:rPr lang="ru-RU" sz="2800" dirty="0">
                <a:solidFill>
                  <a:prstClr val="black"/>
                </a:solidFill>
                <a:latin typeface="Calibri"/>
              </a:rPr>
              <a:t>«Заколдованное место»</a:t>
            </a:r>
            <a:endParaRPr lang="ru-RU" altLang="ru-RU" sz="24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54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899592" y="1124745"/>
            <a:ext cx="7704856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Тринадцатое декабря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4400" dirty="0" err="1"/>
              <a:t>И.С.Тургенев</a:t>
            </a:r>
            <a:r>
              <a:rPr lang="ru-RU" sz="4400" dirty="0"/>
              <a:t> «Муму» - </a:t>
            </a:r>
            <a:r>
              <a:rPr lang="ru-RU" sz="4400" dirty="0" smtClean="0"/>
              <a:t>реальная </a:t>
            </a:r>
            <a:r>
              <a:rPr lang="ru-RU" sz="4400" dirty="0"/>
              <a:t>основа повести. Повествование о жизни в эпоху крепостного права</a:t>
            </a:r>
            <a:r>
              <a:rPr lang="ru-RU" sz="3600" dirty="0"/>
              <a:t>. </a:t>
            </a:r>
            <a:endParaRPr lang="ru-RU" altLang="ru-RU" sz="3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17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1187624" y="332656"/>
            <a:ext cx="7704856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Эпиграф: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Толпою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окруженный слуг;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Усердствуя, они в часы вина и драки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честь и жизнь его не раз спасали: вдруг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 них он 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выменил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борзые три собаки!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(А.С. Грибоедов «Горе от ума»).</a:t>
            </a:r>
            <a:endParaRPr lang="ru-RU" alt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barzoi-terry-waldron-art-hunt-animal-dog-6n6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08705"/>
            <a:ext cx="5184576" cy="357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899592" y="1124745"/>
            <a:ext cx="7704856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Словарная работа:</a:t>
            </a:r>
          </a:p>
          <a:p>
            <a:pPr marL="742950" indent="-74295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Барщина -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принудительный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крестьян на помещичьей земле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indent="-74295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Челядь 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-слуги </a:t>
            </a:r>
            <a:r>
              <a:rPr lang="ru-RU" alt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помещика.</a:t>
            </a:r>
            <a:endParaRPr lang="ru-RU" altLang="ru-RU" sz="4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899592" y="1124745"/>
            <a:ext cx="7704856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 dirty="0" smtClean="0">
                <a:solidFill>
                  <a:prstClr val="black"/>
                </a:solidFill>
                <a:cs typeface="+mn-cs"/>
              </a:rPr>
              <a:t>1852 </a:t>
            </a:r>
            <a:r>
              <a:rPr lang="ru-RU" altLang="ru-RU" sz="4000" b="1" dirty="0">
                <a:solidFill>
                  <a:prstClr val="black"/>
                </a:solidFill>
                <a:cs typeface="+mn-cs"/>
              </a:rPr>
              <a:t>год – написание рассказа «Муму», в котором Тургенев изобличает пороки крепостничества</a:t>
            </a:r>
            <a:r>
              <a:rPr lang="ru-RU" altLang="ru-RU" sz="4000" dirty="0">
                <a:solidFill>
                  <a:prstClr val="black"/>
                </a:solidFill>
                <a:cs typeface="+mn-cs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solidFill>
                <a:prstClr val="black"/>
              </a:solidFill>
              <a:cs typeface="+mn-c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solidFill>
                <a:prstClr val="black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875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1143000"/>
          </a:xfrm>
        </p:spPr>
        <p:txBody>
          <a:bodyPr/>
          <a:lstStyle/>
          <a:p>
            <a:r>
              <a:rPr lang="ru-RU" altLang="ru-RU" sz="3600" b="1" dirty="0" smtClean="0">
                <a:latin typeface="Arial" charset="0"/>
              </a:rPr>
              <a:t>Реальная основа рассказа «Муму»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>
          <a:xfrm>
            <a:off x="971550" y="1600200"/>
            <a:ext cx="7715250" cy="4525963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ru-RU" altLang="ru-RU" b="1" u="sng" dirty="0" smtClean="0"/>
              <a:t>Прототип </a:t>
            </a:r>
            <a:r>
              <a:rPr lang="ru-RU" altLang="ru-RU" b="1" dirty="0" smtClean="0"/>
              <a:t>- реальный человек, облик, поведение, события жизни которого послужили автору основой для создания образа литературного героя.</a:t>
            </a:r>
            <a:r>
              <a:rPr lang="ru-RU" altLang="ru-RU" dirty="0" smtClean="0"/>
              <a:t> </a:t>
            </a:r>
          </a:p>
          <a:p>
            <a:endParaRPr lang="ru-RU" altLang="ru-RU" dirty="0" smtClean="0"/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5364163" y="3789363"/>
            <a:ext cx="9366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 flipH="1">
            <a:off x="3132138" y="3790680"/>
            <a:ext cx="7921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1116013" y="5300663"/>
            <a:ext cx="7154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Arial" charset="0"/>
              </a:rPr>
              <a:t>Мать Тургенева Варвара Петровна и немой дворник Андрей</a:t>
            </a:r>
            <a:r>
              <a:rPr lang="ru-RU" altLang="ru-RU" dirty="0" smtClean="0">
                <a:solidFill>
                  <a:prstClr val="black"/>
                </a:solidFill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2132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5" descr="96326-background-power-point-buah-genuardis-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899592" y="1124745"/>
            <a:ext cx="77048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solidFill>
                <a:prstClr val="black"/>
              </a:solidFill>
              <a:cs typeface="+mn-c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solidFill>
                <a:prstClr val="black"/>
              </a:solidFill>
              <a:cs typeface="+mn-cs"/>
            </a:endParaRPr>
          </a:p>
        </p:txBody>
      </p:sp>
      <p:pic>
        <p:nvPicPr>
          <p:cNvPr id="1026" name="Picture 2" descr="C:\Users\user\Desktop\До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86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5"/>
          <a:stretch>
            <a:fillRect/>
          </a:stretch>
        </p:blipFill>
        <p:spPr bwMode="auto">
          <a:xfrm>
            <a:off x="395536" y="116632"/>
            <a:ext cx="8640960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372225" y="5589588"/>
            <a:ext cx="2447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smtClean="0">
                <a:solidFill>
                  <a:prstClr val="black"/>
                </a:solidFill>
                <a:latin typeface="Arial" charset="0"/>
              </a:rPr>
              <a:t>Барыня</a:t>
            </a:r>
          </a:p>
        </p:txBody>
      </p:sp>
    </p:spTree>
    <p:extLst>
      <p:ext uri="{BB962C8B-B14F-4D97-AF65-F5344CB8AC3E}">
        <p14:creationId xmlns:p14="http://schemas.microsoft.com/office/powerpoint/2010/main" val="138155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448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Оформление по умолчанию</vt:lpstr>
      <vt:lpstr>1_Оформление по умолчанию</vt:lpstr>
      <vt:lpstr>Тема Office</vt:lpstr>
      <vt:lpstr>1_Тема Office</vt:lpstr>
      <vt:lpstr>2_Тема Office</vt:lpstr>
      <vt:lpstr>3_Тема Office</vt:lpstr>
      <vt:lpstr>BlackTie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Реальная основа рассказа «Муму»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Тест: Рассказ «Муму» написан: а) 1852 г.. 2. Рассказ «Муму» основан на реальных событиях?                      а)да 3. В каком городе происходит действие рассказа "Муму"? б)Москва 4. О каком герое идет речь: «Уединенно доживала последние годы своей скупой и скучающей старости»? б) о барыне 4. К какому сословию принадлежит Герасим? в)крестьяне </vt:lpstr>
      <vt:lpstr>Презентация PowerPoint</vt:lpstr>
      <vt:lpstr>РЕФЛЕКСИЯ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2021-12-09T07:09:29Z</dcterms:created>
  <dcterms:modified xsi:type="dcterms:W3CDTF">2021-12-12T19:36:32Z</dcterms:modified>
</cp:coreProperties>
</file>