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7" r:id="rId3"/>
    <p:sldId id="257" r:id="rId4"/>
    <p:sldId id="258" r:id="rId5"/>
    <p:sldId id="259" r:id="rId6"/>
    <p:sldId id="264" r:id="rId7"/>
    <p:sldId id="260" r:id="rId8"/>
    <p:sldId id="261" r:id="rId9"/>
    <p:sldId id="266"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36" autoAdjust="0"/>
    <p:restoredTop sz="91193" autoAdjust="0"/>
  </p:normalViewPr>
  <p:slideViewPr>
    <p:cSldViewPr snapToGrid="0">
      <p:cViewPr varScale="1">
        <p:scale>
          <a:sx n="68" d="100"/>
          <a:sy n="68" d="100"/>
        </p:scale>
        <p:origin x="6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8BA1A-BC28-4215-9697-D1521092032A}" type="datetimeFigureOut">
              <a:rPr lang="ru-RU" smtClean="0"/>
              <a:t>10.02.2022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92D33-B2F8-48F5-9684-BE5340DEF83F}" type="slidenum">
              <a:rPr lang="ru-RU" smtClean="0"/>
              <a:t>‹#›</a:t>
            </a:fld>
            <a:endParaRPr lang="ru-RU"/>
          </a:p>
        </p:txBody>
      </p:sp>
    </p:spTree>
    <p:extLst>
      <p:ext uri="{BB962C8B-B14F-4D97-AF65-F5344CB8AC3E}">
        <p14:creationId xmlns:p14="http://schemas.microsoft.com/office/powerpoint/2010/main" val="4191644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3992D33-B2F8-48F5-9684-BE5340DEF83F}" type="slidenum">
              <a:rPr lang="ru-RU" smtClean="0"/>
              <a:t>5</a:t>
            </a:fld>
            <a:endParaRPr lang="ru-RU"/>
          </a:p>
        </p:txBody>
      </p:sp>
    </p:spTree>
    <p:extLst>
      <p:ext uri="{BB962C8B-B14F-4D97-AF65-F5344CB8AC3E}">
        <p14:creationId xmlns:p14="http://schemas.microsoft.com/office/powerpoint/2010/main" val="566361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3992D33-B2F8-48F5-9684-BE5340DEF83F}" type="slidenum">
              <a:rPr lang="ru-RU" smtClean="0"/>
              <a:t>7</a:t>
            </a:fld>
            <a:endParaRPr lang="ru-RU"/>
          </a:p>
        </p:txBody>
      </p:sp>
    </p:spTree>
    <p:extLst>
      <p:ext uri="{BB962C8B-B14F-4D97-AF65-F5344CB8AC3E}">
        <p14:creationId xmlns:p14="http://schemas.microsoft.com/office/powerpoint/2010/main" val="3953057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8579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1714350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1623278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1747454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40892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3EA2F90-A2E5-4397-8BAA-E277395722BA}" type="datetimeFigureOut">
              <a:rPr lang="ru-RU" smtClean="0"/>
              <a:t>10.02.2022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1486540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3EA2F90-A2E5-4397-8BAA-E277395722BA}" type="datetimeFigureOut">
              <a:rPr lang="ru-RU" smtClean="0"/>
              <a:t>10.02.2022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1609422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3EA2F90-A2E5-4397-8BAA-E277395722BA}" type="datetimeFigureOut">
              <a:rPr lang="ru-RU" smtClean="0"/>
              <a:t>10.02.2022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2384225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EA2F90-A2E5-4397-8BAA-E277395722BA}" type="datetimeFigureOut">
              <a:rPr lang="ru-RU" smtClean="0"/>
              <a:t>10.02.2022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2290583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3EA2F90-A2E5-4397-8BAA-E277395722BA}" type="datetimeFigureOut">
              <a:rPr lang="ru-RU" smtClean="0"/>
              <a:t>10.02.2022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3816577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3EA2F90-A2E5-4397-8BAA-E277395722BA}" type="datetimeFigureOut">
              <a:rPr lang="ru-RU" smtClean="0"/>
              <a:t>10.02.2022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3FD564-7AF8-47D5-A896-FF7DBED5BE2B}" type="slidenum">
              <a:rPr lang="ru-RU" smtClean="0"/>
              <a:t>‹#›</a:t>
            </a:fld>
            <a:endParaRPr lang="ru-RU"/>
          </a:p>
        </p:txBody>
      </p:sp>
    </p:spTree>
    <p:extLst>
      <p:ext uri="{BB962C8B-B14F-4D97-AF65-F5344CB8AC3E}">
        <p14:creationId xmlns:p14="http://schemas.microsoft.com/office/powerpoint/2010/main" val="479891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EA2F90-A2E5-4397-8BAA-E277395722BA}" type="datetimeFigureOut">
              <a:rPr lang="ru-RU" smtClean="0"/>
              <a:t>10.02.2022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3FD564-7AF8-47D5-A896-FF7DBED5BE2B}" type="slidenum">
              <a:rPr lang="ru-RU" smtClean="0"/>
              <a:t>‹#›</a:t>
            </a:fld>
            <a:endParaRPr lang="ru-RU"/>
          </a:p>
        </p:txBody>
      </p:sp>
    </p:spTree>
    <p:extLst>
      <p:ext uri="{BB962C8B-B14F-4D97-AF65-F5344CB8AC3E}">
        <p14:creationId xmlns:p14="http://schemas.microsoft.com/office/powerpoint/2010/main" val="2956433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53836" y="772732"/>
            <a:ext cx="4838164" cy="5034510"/>
          </a:xfrm>
        </p:spPr>
        <p:txBody>
          <a:bodyPr>
            <a:normAutofit fontScale="90000"/>
          </a:bodyPr>
          <a:lstStyle/>
          <a:p>
            <a:r>
              <a:rPr lang="ru-RU" sz="2000" b="1" dirty="0" smtClean="0">
                <a:solidFill>
                  <a:schemeClr val="tx2"/>
                </a:solidFill>
                <a:latin typeface="Arial" panose="020B0604020202020204" pitchFamily="34" charset="0"/>
                <a:cs typeface="Arial" panose="020B0604020202020204" pitchFamily="34" charset="0"/>
              </a:rPr>
              <a:t/>
            </a:r>
            <a:br>
              <a:rPr lang="ru-RU" sz="2000" b="1" dirty="0" smtClean="0">
                <a:solidFill>
                  <a:schemeClr val="tx2"/>
                </a:solidFill>
                <a:latin typeface="Arial" panose="020B0604020202020204" pitchFamily="34" charset="0"/>
                <a:cs typeface="Arial" panose="020B0604020202020204" pitchFamily="34" charset="0"/>
              </a:rPr>
            </a:br>
            <a:r>
              <a:rPr lang="ru-RU" sz="2700" b="1" dirty="0">
                <a:solidFill>
                  <a:schemeClr val="tx2"/>
                </a:solidFill>
                <a:latin typeface="Arial" panose="020B0604020202020204" pitchFamily="34" charset="0"/>
                <a:cs typeface="Arial" panose="020B0604020202020204" pitchFamily="34" charset="0"/>
              </a:rPr>
              <a:t/>
            </a:r>
            <a:br>
              <a:rPr lang="ru-RU" sz="2700" b="1" dirty="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ПРОЕКТ </a:t>
            </a:r>
            <a:r>
              <a:rPr lang="ru-RU" sz="2700" b="1" dirty="0">
                <a:solidFill>
                  <a:schemeClr val="tx2"/>
                </a:solidFill>
                <a:latin typeface="Arial" panose="020B0604020202020204" pitchFamily="34" charset="0"/>
                <a:cs typeface="Arial" panose="020B0604020202020204" pitchFamily="34" charset="0"/>
              </a:rPr>
              <a:t>ПО ОКРУЖАЮЩЕМУ </a:t>
            </a:r>
            <a:r>
              <a:rPr lang="ru-RU" sz="2700" b="1" dirty="0" smtClean="0">
                <a:solidFill>
                  <a:schemeClr val="tx2"/>
                </a:solidFill>
                <a:latin typeface="Arial" panose="020B0604020202020204" pitchFamily="34" charset="0"/>
                <a:cs typeface="Arial" panose="020B0604020202020204" pitchFamily="34" charset="0"/>
              </a:rPr>
              <a:t>МИРУ</a:t>
            </a:r>
            <a:br>
              <a:rPr lang="ru-RU" sz="2700" b="1" dirty="0" smtClean="0">
                <a:solidFill>
                  <a:schemeClr val="tx2"/>
                </a:solidFill>
                <a:latin typeface="Arial" panose="020B0604020202020204" pitchFamily="34" charset="0"/>
                <a:cs typeface="Arial" panose="020B0604020202020204" pitchFamily="34" charset="0"/>
              </a:rPr>
            </a:br>
            <a:r>
              <a:rPr lang="ru-RU" sz="2700" b="1" dirty="0">
                <a:solidFill>
                  <a:schemeClr val="tx2"/>
                </a:solidFill>
                <a:latin typeface="Arial" panose="020B0604020202020204" pitchFamily="34" charset="0"/>
                <a:cs typeface="Arial" panose="020B0604020202020204" pitchFamily="34" charset="0"/>
              </a:rPr>
              <a:t/>
            </a:r>
            <a:br>
              <a:rPr lang="ru-RU" sz="2700" b="1" dirty="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ТЕМА</a:t>
            </a:r>
            <a:r>
              <a:rPr lang="ru-RU" sz="2700" b="1" dirty="0">
                <a:solidFill>
                  <a:schemeClr val="tx2"/>
                </a:solidFill>
                <a:latin typeface="Arial" panose="020B0604020202020204" pitchFamily="34" charset="0"/>
                <a:cs typeface="Arial" panose="020B0604020202020204" pitchFamily="34" charset="0"/>
              </a:rPr>
              <a:t>: « ОТКРЫТИЯ АРХИМЕДА</a:t>
            </a:r>
            <a:r>
              <a:rPr lang="ru-RU" sz="2700" b="1" dirty="0" smtClean="0">
                <a:solidFill>
                  <a:schemeClr val="tx2"/>
                </a:solidFill>
                <a:latin typeface="Arial" panose="020B0604020202020204" pitchFamily="34" charset="0"/>
                <a:cs typeface="Arial" panose="020B0604020202020204" pitchFamily="34" charset="0"/>
              </a:rPr>
              <a:t>»</a:t>
            </a:r>
            <a:br>
              <a:rPr lang="ru-RU" sz="2700" b="1" dirty="0" smtClean="0">
                <a:solidFill>
                  <a:schemeClr val="tx2"/>
                </a:solidFill>
                <a:latin typeface="Arial" panose="020B0604020202020204" pitchFamily="34" charset="0"/>
                <a:cs typeface="Arial" panose="020B0604020202020204" pitchFamily="34" charset="0"/>
              </a:rPr>
            </a:br>
            <a:r>
              <a:rPr lang="ru-RU" sz="2700" b="1" dirty="0">
                <a:solidFill>
                  <a:schemeClr val="tx2"/>
                </a:solidFill>
                <a:latin typeface="Arial" panose="020B0604020202020204" pitchFamily="34" charset="0"/>
                <a:cs typeface="Arial" panose="020B0604020202020204" pitchFamily="34" charset="0"/>
              </a:rPr>
              <a:t/>
            </a:r>
            <a:br>
              <a:rPr lang="ru-RU" sz="2700" b="1" dirty="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ВЫПОЛНИЛА </a:t>
            </a:r>
            <a:r>
              <a:rPr lang="ru-RU" sz="2700" b="1" dirty="0">
                <a:solidFill>
                  <a:schemeClr val="tx2"/>
                </a:solidFill>
                <a:latin typeface="Arial" panose="020B0604020202020204" pitchFamily="34" charset="0"/>
                <a:cs typeface="Arial" panose="020B0604020202020204" pitchFamily="34" charset="0"/>
              </a:rPr>
              <a:t>УЧЕНИЦА 3-Б </a:t>
            </a:r>
            <a:r>
              <a:rPr lang="ru-RU" sz="2700" b="1" dirty="0" smtClean="0">
                <a:solidFill>
                  <a:schemeClr val="tx2"/>
                </a:solidFill>
                <a:latin typeface="Arial" panose="020B0604020202020204" pitchFamily="34" charset="0"/>
                <a:cs typeface="Arial" panose="020B0604020202020204" pitchFamily="34" charset="0"/>
              </a:rPr>
              <a:t>КЛАССА</a:t>
            </a:r>
            <a:r>
              <a:rPr lang="ru-RU" sz="2700" b="1" dirty="0">
                <a:solidFill>
                  <a:schemeClr val="tx2"/>
                </a:solidFill>
                <a:latin typeface="Arial" panose="020B0604020202020204" pitchFamily="34" charset="0"/>
                <a:cs typeface="Arial" panose="020B0604020202020204" pitchFamily="34" charset="0"/>
              </a:rPr>
              <a:t/>
            </a:r>
            <a:br>
              <a:rPr lang="ru-RU" sz="2700" b="1" dirty="0">
                <a:solidFill>
                  <a:schemeClr val="tx2"/>
                </a:solidFill>
                <a:latin typeface="Arial" panose="020B0604020202020204" pitchFamily="34" charset="0"/>
                <a:cs typeface="Arial" panose="020B0604020202020204" pitchFamily="34" charset="0"/>
              </a:rPr>
            </a:br>
            <a:r>
              <a:rPr lang="ru-RU" sz="2700" b="1" dirty="0">
                <a:solidFill>
                  <a:schemeClr val="tx2"/>
                </a:solidFill>
                <a:latin typeface="Arial" panose="020B0604020202020204" pitchFamily="34" charset="0"/>
                <a:cs typeface="Arial" panose="020B0604020202020204" pitchFamily="34" charset="0"/>
              </a:rPr>
              <a:t>ГАСИЕВА </a:t>
            </a:r>
            <a:r>
              <a:rPr lang="ru-RU" sz="2700" b="1" dirty="0" smtClean="0">
                <a:solidFill>
                  <a:schemeClr val="tx2"/>
                </a:solidFill>
                <a:latin typeface="Arial" panose="020B0604020202020204" pitchFamily="34" charset="0"/>
                <a:cs typeface="Arial" panose="020B0604020202020204" pitchFamily="34" charset="0"/>
              </a:rPr>
              <a:t>ВАРВАРА</a:t>
            </a:r>
            <a:br>
              <a:rPr lang="ru-RU" sz="2700" b="1" dirty="0" smtClean="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
            </a:r>
            <a:br>
              <a:rPr lang="ru-RU" sz="2700" b="1" dirty="0" smtClean="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РУКОВОДИТЕЛЬ  </a:t>
            </a:r>
            <a:br>
              <a:rPr lang="ru-RU" sz="2700" b="1" dirty="0" smtClean="0">
                <a:solidFill>
                  <a:schemeClr val="tx2"/>
                </a:solidFill>
                <a:latin typeface="Arial" panose="020B0604020202020204" pitchFamily="34" charset="0"/>
                <a:cs typeface="Arial" panose="020B0604020202020204" pitchFamily="34" charset="0"/>
              </a:rPr>
            </a:br>
            <a:r>
              <a:rPr lang="ru-RU" sz="2700" b="1" dirty="0" smtClean="0">
                <a:solidFill>
                  <a:schemeClr val="tx2"/>
                </a:solidFill>
                <a:latin typeface="Arial" panose="020B0604020202020204" pitchFamily="34" charset="0"/>
                <a:cs typeface="Arial" panose="020B0604020202020204" pitchFamily="34" charset="0"/>
              </a:rPr>
              <a:t>ЛАКУНОВА С.А</a:t>
            </a:r>
            <a:r>
              <a:rPr lang="ru-RU" sz="2000" b="1" dirty="0" smtClean="0">
                <a:solidFill>
                  <a:schemeClr val="tx2"/>
                </a:solidFill>
                <a:latin typeface="Arial" panose="020B0604020202020204" pitchFamily="34" charset="0"/>
                <a:cs typeface="Arial" panose="020B0604020202020204" pitchFamily="34" charset="0"/>
              </a:rPr>
              <a:t>.</a:t>
            </a:r>
            <a:endParaRPr lang="ru-RU" sz="2000" b="1" dirty="0">
              <a:solidFill>
                <a:schemeClr val="tx2"/>
              </a:solidFill>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0" y="0"/>
            <a:ext cx="6812924" cy="6858000"/>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53836" cy="6858000"/>
          </a:xfrm>
          <a:prstGeom prst="rect">
            <a:avLst/>
          </a:prstGeom>
        </p:spPr>
      </p:pic>
    </p:spTree>
    <p:extLst>
      <p:ext uri="{BB962C8B-B14F-4D97-AF65-F5344CB8AC3E}">
        <p14:creationId xmlns:p14="http://schemas.microsoft.com/office/powerpoint/2010/main" val="94712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4422371" y="0"/>
            <a:ext cx="7641307" cy="674030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ctr"/>
            <a:r>
              <a:rPr lang="ru-RU" b="1" i="1" dirty="0" smtClean="0">
                <a:solidFill>
                  <a:schemeClr val="tx2"/>
                </a:solidFill>
                <a:effectLst/>
                <a:latin typeface="Open Sans"/>
              </a:rPr>
              <a:t>ВЫВОД</a:t>
            </a:r>
          </a:p>
          <a:p>
            <a:pPr algn="ctr"/>
            <a:endParaRPr lang="ru-RU" b="1" i="1" dirty="0" smtClean="0">
              <a:solidFill>
                <a:schemeClr val="tx2"/>
              </a:solidFill>
              <a:effectLst/>
              <a:latin typeface="Open Sans"/>
            </a:endParaRPr>
          </a:p>
          <a:p>
            <a:pPr algn="just"/>
            <a:r>
              <a:rPr lang="ru-RU" b="1" i="0" dirty="0" smtClean="0">
                <a:solidFill>
                  <a:srgbClr val="333333"/>
                </a:solidFill>
                <a:effectLst/>
                <a:latin typeface="Open Sans"/>
              </a:rPr>
              <a:t>В процессе работы над этой темой я узнала для себя много нового и интересного. Круг моих познаний увеличился не только в области действия силы Архимеда, но и применении ее в жизни. Перед началом работы я имела о ней далеко неподробное представление. При изучении данного материала я убедилась в  справедливости закона Архимеда и выяснила, что выталкивающая сила зависит от объема тела и плотности жидкости, чем больше плотность жидкости, тем архимедова сила больше. Результирующая сила, которая определяет поведение тела в жидкости, зависит от массы, объёма тела и плотности жидкости.</a:t>
            </a:r>
          </a:p>
          <a:p>
            <a:pPr algn="just"/>
            <a:r>
              <a:rPr lang="ru-RU" b="1" i="0" dirty="0" smtClean="0">
                <a:solidFill>
                  <a:srgbClr val="333333"/>
                </a:solidFill>
                <a:effectLst/>
                <a:latin typeface="Open Sans"/>
              </a:rPr>
              <a:t>Помимо проделанных экспериментов, была изучена дополнительная литература об открытии силы Архимеда, о плавании тел, воздухоплавании.</a:t>
            </a:r>
          </a:p>
          <a:p>
            <a:pPr algn="just"/>
            <a:r>
              <a:rPr lang="ru-RU" b="1" i="0" dirty="0" smtClean="0">
                <a:solidFill>
                  <a:srgbClr val="333333"/>
                </a:solidFill>
                <a:effectLst/>
                <a:latin typeface="Open Sans"/>
              </a:rPr>
              <a:t>Каждый из нас может сделать удивительные открытия, и для этого не нужно обладать ни особенными знаниями, ни мощным оборудованием. Нужно лишь немного внимательней посмотреть на окружающий нас мир, быть чуть более независимым в своих суждениях, и открытия не заставят себя ждать. Нежелание большинства людей познавать окружающий мир оставляет большой простор любознательным в самых неожиданных местах</a:t>
            </a:r>
            <a:endParaRPr lang="ru-RU" b="1" i="0" dirty="0">
              <a:solidFill>
                <a:srgbClr val="333333"/>
              </a:solidFill>
              <a:effectLst/>
              <a:latin typeface="Open Sans"/>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45" y="0"/>
            <a:ext cx="4560916" cy="6849687"/>
          </a:xfrm>
          <a:prstGeom prst="rect">
            <a:avLst/>
          </a:prstGeom>
        </p:spPr>
      </p:pic>
    </p:spTree>
    <p:extLst>
      <p:ext uri="{BB962C8B-B14F-4D97-AF65-F5344CB8AC3E}">
        <p14:creationId xmlns:p14="http://schemas.microsoft.com/office/powerpoint/2010/main" val="1784942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8000"/>
          </a:xfrm>
        </p:spPr>
      </p:pic>
    </p:spTree>
    <p:extLst>
      <p:ext uri="{BB962C8B-B14F-4D97-AF65-F5344CB8AC3E}">
        <p14:creationId xmlns:p14="http://schemas.microsoft.com/office/powerpoint/2010/main" val="3109368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7082443" y="273710"/>
            <a:ext cx="4821381" cy="286232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ctr"/>
            <a:r>
              <a:rPr lang="ru-RU" b="1" dirty="0" smtClean="0">
                <a:solidFill>
                  <a:schemeClr val="tx2"/>
                </a:solidFill>
                <a:effectLst/>
                <a:latin typeface="Cambria, serif"/>
              </a:rPr>
              <a:t>Моря и Пустыни. Земля и Луна.</a:t>
            </a:r>
            <a:endParaRPr lang="ru-RU" b="0" dirty="0" smtClean="0">
              <a:solidFill>
                <a:schemeClr val="tx2"/>
              </a:solidFill>
              <a:effectLst/>
              <a:latin typeface="Open Sans"/>
            </a:endParaRPr>
          </a:p>
          <a:p>
            <a:pPr algn="ctr"/>
            <a:r>
              <a:rPr lang="ru-RU" b="1" dirty="0" smtClean="0">
                <a:solidFill>
                  <a:schemeClr val="tx2"/>
                </a:solidFill>
                <a:effectLst/>
                <a:latin typeface="Cambria, serif"/>
              </a:rPr>
              <a:t>И снега лавины…</a:t>
            </a:r>
            <a:endParaRPr lang="ru-RU" b="0" dirty="0" smtClean="0">
              <a:solidFill>
                <a:schemeClr val="tx2"/>
              </a:solidFill>
              <a:effectLst/>
              <a:latin typeface="Open Sans"/>
            </a:endParaRPr>
          </a:p>
          <a:p>
            <a:pPr algn="ctr"/>
            <a:r>
              <a:rPr lang="ru-RU" b="1" dirty="0" smtClean="0">
                <a:solidFill>
                  <a:schemeClr val="tx2"/>
                </a:solidFill>
                <a:effectLst/>
                <a:latin typeface="Cambria, serif"/>
              </a:rPr>
              <a:t>Природа сложна, но Природа одна.</a:t>
            </a:r>
            <a:endParaRPr lang="ru-RU" b="0" dirty="0" smtClean="0">
              <a:solidFill>
                <a:schemeClr val="tx2"/>
              </a:solidFill>
              <a:effectLst/>
              <a:latin typeface="Open Sans"/>
            </a:endParaRPr>
          </a:p>
          <a:p>
            <a:pPr algn="ctr"/>
            <a:r>
              <a:rPr lang="ru-RU" b="1" dirty="0" smtClean="0">
                <a:solidFill>
                  <a:schemeClr val="tx2"/>
                </a:solidFill>
                <a:effectLst/>
                <a:latin typeface="Cambria, serif"/>
              </a:rPr>
              <a:t>Законы Природы едины.</a:t>
            </a:r>
            <a:endParaRPr lang="ru-RU" b="0" dirty="0" smtClean="0">
              <a:solidFill>
                <a:schemeClr val="tx2"/>
              </a:solidFill>
              <a:effectLst/>
              <a:latin typeface="Open Sans"/>
            </a:endParaRPr>
          </a:p>
          <a:p>
            <a:pPr algn="ctr"/>
            <a:r>
              <a:rPr lang="ru-RU" b="1" dirty="0" smtClean="0">
                <a:solidFill>
                  <a:schemeClr val="tx2"/>
                </a:solidFill>
                <a:effectLst/>
                <a:latin typeface="Cambria, serif"/>
              </a:rPr>
              <a:t>Вот плот и корабль,</a:t>
            </a:r>
            <a:endParaRPr lang="ru-RU" b="0" dirty="0" smtClean="0">
              <a:solidFill>
                <a:schemeClr val="tx2"/>
              </a:solidFill>
              <a:effectLst/>
              <a:latin typeface="Open Sans"/>
            </a:endParaRPr>
          </a:p>
          <a:p>
            <a:pPr algn="ctr"/>
            <a:r>
              <a:rPr lang="ru-RU" b="1" dirty="0" smtClean="0">
                <a:solidFill>
                  <a:schemeClr val="tx2"/>
                </a:solidFill>
                <a:effectLst/>
                <a:latin typeface="Cambria, serif"/>
              </a:rPr>
              <a:t>Поплавок рыбака-</a:t>
            </a:r>
            <a:endParaRPr lang="ru-RU" b="0" dirty="0" smtClean="0">
              <a:solidFill>
                <a:schemeClr val="tx2"/>
              </a:solidFill>
              <a:effectLst/>
              <a:latin typeface="Open Sans"/>
            </a:endParaRPr>
          </a:p>
          <a:p>
            <a:pPr algn="ctr"/>
            <a:r>
              <a:rPr lang="ru-RU" b="1" dirty="0" smtClean="0">
                <a:solidFill>
                  <a:schemeClr val="tx2"/>
                </a:solidFill>
                <a:effectLst/>
                <a:latin typeface="Cambria, serif"/>
              </a:rPr>
              <a:t>Плывут как по небу</a:t>
            </a:r>
            <a:endParaRPr lang="ru-RU" b="0" dirty="0" smtClean="0">
              <a:solidFill>
                <a:schemeClr val="tx2"/>
              </a:solidFill>
              <a:effectLst/>
              <a:latin typeface="Open Sans"/>
            </a:endParaRPr>
          </a:p>
          <a:p>
            <a:pPr algn="ctr"/>
            <a:r>
              <a:rPr lang="ru-RU" b="1" dirty="0" smtClean="0">
                <a:solidFill>
                  <a:schemeClr val="tx2"/>
                </a:solidFill>
                <a:effectLst/>
                <a:latin typeface="Cambria, serif"/>
              </a:rPr>
              <a:t>Плывут облака.</a:t>
            </a:r>
            <a:endParaRPr lang="ru-RU" b="0" dirty="0" smtClean="0">
              <a:solidFill>
                <a:schemeClr val="tx2"/>
              </a:solidFill>
              <a:effectLst/>
              <a:latin typeface="Open Sans"/>
            </a:endParaRPr>
          </a:p>
          <a:p>
            <a:pPr algn="ctr"/>
            <a:r>
              <a:rPr lang="ru-RU" b="1" dirty="0" smtClean="0">
                <a:solidFill>
                  <a:schemeClr val="tx2"/>
                </a:solidFill>
                <a:effectLst/>
                <a:latin typeface="Cambria, serif"/>
              </a:rPr>
              <a:t>Но камень в воде не плывёт как бревно,</a:t>
            </a:r>
            <a:endParaRPr lang="ru-RU" b="0" dirty="0" smtClean="0">
              <a:solidFill>
                <a:schemeClr val="tx2"/>
              </a:solidFill>
              <a:effectLst/>
              <a:latin typeface="Open Sans"/>
            </a:endParaRPr>
          </a:p>
          <a:p>
            <a:pPr algn="ctr"/>
            <a:r>
              <a:rPr lang="ru-RU" b="1" dirty="0" smtClean="0">
                <a:solidFill>
                  <a:schemeClr val="tx2"/>
                </a:solidFill>
                <a:effectLst/>
                <a:latin typeface="Cambria, serif"/>
              </a:rPr>
              <a:t>И камнем бревно не уходит на дно</a:t>
            </a:r>
            <a:r>
              <a:rPr lang="ru-RU" sz="1100" b="1" i="1" dirty="0" smtClean="0">
                <a:solidFill>
                  <a:srgbClr val="181818"/>
                </a:solidFill>
                <a:effectLst/>
                <a:latin typeface="Cambria, serif"/>
              </a:rPr>
              <a:t>.</a:t>
            </a:r>
            <a:endParaRPr lang="ru-RU" b="0" i="0" dirty="0">
              <a:solidFill>
                <a:srgbClr val="181818"/>
              </a:solidFill>
              <a:effectLst/>
              <a:latin typeface="Open Sans"/>
            </a:endParaRPr>
          </a:p>
        </p:txBody>
      </p:sp>
      <p:sp>
        <p:nvSpPr>
          <p:cNvPr id="3" name="Прямоугольник 2"/>
          <p:cNvSpPr/>
          <p:nvPr/>
        </p:nvSpPr>
        <p:spPr>
          <a:xfrm>
            <a:off x="61753" y="3406391"/>
            <a:ext cx="11548356" cy="313932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ru-RU" b="1" i="0" dirty="0" smtClean="0">
                <a:solidFill>
                  <a:srgbClr val="181818"/>
                </a:solidFill>
                <a:effectLst/>
                <a:latin typeface="Open Sans"/>
              </a:rPr>
              <a:t>Многие тысячелетия человек задавался вопросом: «Почему люди не летают?» Необходимость преодолевать водные и воздушные преграды, привели к новым изобретениям человека. Экскурсия в царство Архимеда предоставляет удивительную возможность раскрыть тайны водного и воздушного мира. Самостоятельно добытые знания – бесценны. Каждый проявляет себя как физик-экспериментатор, испытывая радость первооткрывателя. Представьте себе, что вы совершаете путешествие на воздушном шаре. Через некоторое время шар начинает опускаться. Почему это происходит? Корабль, на котором вы путешествуете потерпел кораблекрушение. Что вам необходимо иметь при себе, чтобы не погибнуть? Почему человек и животные могут подолгу плавать на поверхности воды? Благодаря чему человек может изменять глубину погружения в воде? На эти и многие другие вопросы я попробую ответить при работе над проектом.</a:t>
            </a:r>
            <a:endParaRPr lang="ru-RU"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53" y="3351"/>
            <a:ext cx="7020691" cy="3182558"/>
          </a:xfrm>
          <a:prstGeom prst="rect">
            <a:avLst/>
          </a:prstGeom>
        </p:spPr>
      </p:pic>
      <p:sp>
        <p:nvSpPr>
          <p:cNvPr id="5" name="Прямоугольник 4"/>
          <p:cNvSpPr/>
          <p:nvPr/>
        </p:nvSpPr>
        <p:spPr>
          <a:xfrm>
            <a:off x="-1142999" y="2560320"/>
            <a:ext cx="608427" cy="646331"/>
          </a:xfrm>
          <a:prstGeom prst="rect">
            <a:avLst/>
          </a:prstGeom>
        </p:spPr>
        <p:txBody>
          <a:bodyPr wrap="square">
            <a:spAutoFit/>
          </a:bodyPr>
          <a:lstStyle/>
          <a:p>
            <a:r>
              <a:rPr lang="ru-RU" dirty="0" smtClean="0"/>
              <a:t>.</a:t>
            </a:r>
            <a:r>
              <a:rPr lang="ru-RU" dirty="0"/>
              <a:t/>
            </a:r>
            <a:br>
              <a:rPr lang="ru-RU" dirty="0"/>
            </a:br>
            <a:endParaRPr lang="ru-RU" dirty="0"/>
          </a:p>
        </p:txBody>
      </p:sp>
    </p:spTree>
    <p:extLst>
      <p:ext uri="{BB962C8B-B14F-4D97-AF65-F5344CB8AC3E}">
        <p14:creationId xmlns:p14="http://schemas.microsoft.com/office/powerpoint/2010/main" val="327048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5386647" y="394692"/>
            <a:ext cx="6805353" cy="646330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ru-RU" b="0" i="0" dirty="0" smtClean="0">
                <a:solidFill>
                  <a:srgbClr val="181818"/>
                </a:solidFill>
                <a:effectLst/>
                <a:latin typeface="Open Sans"/>
              </a:rPr>
              <a:t>  </a:t>
            </a:r>
            <a:r>
              <a:rPr lang="ru-RU" b="1" i="0" dirty="0" smtClean="0">
                <a:solidFill>
                  <a:srgbClr val="181818"/>
                </a:solidFill>
                <a:effectLst/>
                <a:latin typeface="Open Sans"/>
              </a:rPr>
              <a:t>Вода – самое распространенное на земле вещество. Ею заполнены океаны, моря, озера и реки; пары воды входят в состав воздуха. Вода содержится в организмах животных и растений. Так, например, в организме млекопитающих массовая доля воды составляет примерно 70%. Если всю воду Земли распределить равномерным слоем по ее поверхности, то образовался бы Мировой океан глубиной 4 км.</a:t>
            </a:r>
          </a:p>
          <a:p>
            <a:r>
              <a:rPr lang="ru-RU" b="1" dirty="0">
                <a:solidFill>
                  <a:srgbClr val="181818"/>
                </a:solidFill>
                <a:latin typeface="Open Sans"/>
              </a:rPr>
              <a:t> </a:t>
            </a:r>
            <a:r>
              <a:rPr lang="ru-RU" b="1" dirty="0" smtClean="0">
                <a:solidFill>
                  <a:srgbClr val="181818"/>
                </a:solidFill>
                <a:latin typeface="Open Sans"/>
              </a:rPr>
              <a:t> </a:t>
            </a:r>
            <a:r>
              <a:rPr lang="ru-RU" b="1" i="0" dirty="0" smtClean="0">
                <a:solidFill>
                  <a:srgbClr val="181818"/>
                </a:solidFill>
                <a:effectLst/>
                <a:latin typeface="Open Sans"/>
              </a:rPr>
              <a:t>Океаны и моря, озера и реки полны обитателями подводного мира. Как же вода действует на них? Почему водные животные не нуждаются в массивных скелетах? А водные растения всегда сохраняют вертикальное положение?</a:t>
            </a:r>
          </a:p>
          <a:p>
            <a:r>
              <a:rPr lang="ru-RU" b="1" i="0" dirty="0" smtClean="0">
                <a:solidFill>
                  <a:srgbClr val="181818"/>
                </a:solidFill>
                <a:effectLst/>
                <a:latin typeface="Open Sans"/>
              </a:rPr>
              <a:t>  Почему под водой мы можем легко поднять камень, который с трудом поднимаем в воздухе? Почему водоплавающие птицы мало погружаются в воду? Почему человек может долгое время находиться на поверхности воды?</a:t>
            </a:r>
          </a:p>
          <a:p>
            <a:r>
              <a:rPr lang="ru-RU" b="1" i="0" dirty="0" smtClean="0">
                <a:solidFill>
                  <a:srgbClr val="181818"/>
                </a:solidFill>
                <a:effectLst/>
                <a:latin typeface="Open Sans"/>
              </a:rPr>
              <a:t>  На эти и многие другие вопросы я попыталась ответить при реализации своей проектно-исследовательской работы.</a:t>
            </a:r>
          </a:p>
          <a:p>
            <a:r>
              <a:rPr lang="ru-RU" dirty="0" smtClean="0"/>
              <a:t/>
            </a:r>
            <a:br>
              <a:rPr lang="ru-RU" dirty="0" smtClean="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386647" cy="6982691"/>
          </a:xfrm>
          <a:prstGeom prst="rect">
            <a:avLst/>
          </a:prstGeom>
        </p:spPr>
      </p:pic>
    </p:spTree>
    <p:extLst>
      <p:ext uri="{BB962C8B-B14F-4D97-AF65-F5344CB8AC3E}">
        <p14:creationId xmlns:p14="http://schemas.microsoft.com/office/powerpoint/2010/main" val="250820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6168044" y="0"/>
            <a:ext cx="5835066" cy="655564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ru-RU" b="0" i="0" dirty="0" smtClean="0">
                <a:solidFill>
                  <a:srgbClr val="333333"/>
                </a:solidFill>
                <a:effectLst/>
                <a:latin typeface="Open Sans"/>
              </a:rPr>
              <a:t>                       </a:t>
            </a:r>
            <a:r>
              <a:rPr lang="ru-RU" sz="2400" b="1" i="1" dirty="0" smtClean="0">
                <a:solidFill>
                  <a:schemeClr val="tx2"/>
                </a:solidFill>
                <a:effectLst/>
                <a:latin typeface="Arial" panose="020B0604020202020204" pitchFamily="34" charset="0"/>
                <a:cs typeface="Arial" panose="020B0604020202020204" pitchFamily="34" charset="0"/>
              </a:rPr>
              <a:t>Немного истории</a:t>
            </a:r>
          </a:p>
          <a:p>
            <a:pPr algn="just"/>
            <a:endParaRPr lang="ru-RU" b="0" i="0" dirty="0" smtClean="0">
              <a:solidFill>
                <a:srgbClr val="333333"/>
              </a:solidFill>
              <a:effectLst/>
              <a:latin typeface="Open Sans"/>
            </a:endParaRPr>
          </a:p>
          <a:p>
            <a:pPr algn="just"/>
            <a:r>
              <a:rPr lang="ru-RU" b="1" i="0" dirty="0" smtClean="0">
                <a:solidFill>
                  <a:srgbClr val="333333"/>
                </a:solidFill>
                <a:effectLst/>
                <a:latin typeface="Open Sans"/>
              </a:rPr>
              <a:t>Существует знаменитая легенда о том, как Архимед бежал по улице и кричал «Эврика!» Это как раз повествует об открытии им того, что выталкивающая сила воды равна по модулю весу вытесненной им воды, объем которой равен объему погруженного в нее тела. Это открытие названо законом Архимеда.</a:t>
            </a:r>
          </a:p>
          <a:p>
            <a:pPr algn="just"/>
            <a:r>
              <a:rPr lang="ru-RU" b="1" i="0" dirty="0" smtClean="0">
                <a:solidFill>
                  <a:srgbClr val="333333"/>
                </a:solidFill>
                <a:effectLst/>
                <a:latin typeface="Open Sans"/>
              </a:rPr>
              <a:t>  В III веке до нашей эры жил </a:t>
            </a:r>
            <a:r>
              <a:rPr lang="ru-RU" b="1" i="0" dirty="0" err="1" smtClean="0">
                <a:solidFill>
                  <a:srgbClr val="333333"/>
                </a:solidFill>
                <a:effectLst/>
                <a:latin typeface="Open Sans"/>
              </a:rPr>
              <a:t>Гиерон</a:t>
            </a:r>
            <a:r>
              <a:rPr lang="ru-RU" b="1" i="0" dirty="0" smtClean="0">
                <a:solidFill>
                  <a:srgbClr val="333333"/>
                </a:solidFill>
                <a:effectLst/>
                <a:latin typeface="Open Sans"/>
              </a:rPr>
              <a:t> - царь древнегреческого города Сиракузы и захотел он сделать себе новую корону из чистого золота. Отмерил его строго сколько нужно, и дал ювелиру заказ. Через месяц мастер вернул золото в виде короны и весила она столько, сколько и масса данного золота. Но ведь всякое бывает и мастер мог схитрить, добавив серебро или того хуже – медь, ведь на глаз не отличишь, а масса такая, какая и должна быть. А царю узнать охота: честно ль сделана работа? И тогда, попросил он ученого Архимеда, проверить из чистого ли золота сделал мастер ему корону. </a:t>
            </a: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l="2882" t="9455" b="12485"/>
          <a:stretch/>
        </p:blipFill>
        <p:spPr>
          <a:xfrm>
            <a:off x="1" y="166256"/>
            <a:ext cx="5353396" cy="6467300"/>
          </a:xfrm>
          <a:prstGeom prst="rect">
            <a:avLst/>
          </a:prstGeom>
        </p:spPr>
      </p:pic>
    </p:spTree>
    <p:extLst>
      <p:ext uri="{BB962C8B-B14F-4D97-AF65-F5344CB8AC3E}">
        <p14:creationId xmlns:p14="http://schemas.microsoft.com/office/powerpoint/2010/main" val="1629155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5120641" y="117693"/>
            <a:ext cx="7071360" cy="618630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ru-RU" b="1" i="0" dirty="0" smtClean="0">
                <a:solidFill>
                  <a:srgbClr val="333333"/>
                </a:solidFill>
                <a:effectLst/>
                <a:latin typeface="Open Sans"/>
              </a:rPr>
              <a:t>Как известно, масса тела равна произведению плотности вещества, из которого сделано тело, на его объем: если у разных тел одинаковая масса, но они сделаны из разных веществ, то значит, у них будет разный объем. Если бы мастер вернул царю не ювелирно сделанную корону, объем которой определить невозможно из-за ее сложности, а такой же по форме кусок металла, который дал ему царь, то сразу было бы ясно, подмешал он туда другого металла или нет. И вот принимая ванну, Архимед обратил внимание, что вода из нее выливается. Он заподозрил, что выливается она именно в том объеме, какой объем занимают его части тела, погруженные в воду. И Архимеда осенило, что объем короны можно определить по объему вытесненной ею воды. Ну а если можно измерить объем короны, то его можно сравнить с объемом куска золота, равного по массе. Архимед погрузил в воду корону и измерил, как увеличился объем воды. Также он погрузил в воду кусок золота, у которого масса была такая же, как у короны. И тут он измерил, как увеличился объем воды. Объемы вытесненной в двух случаях воды оказались разными. Тем самым мастер был уличен в обмане, а наука обогатилась замечательным открытием.</a:t>
            </a:r>
            <a:endParaRPr lang="ru-RU" b="1" i="0" dirty="0" smtClean="0">
              <a:solidFill>
                <a:srgbClr val="333333"/>
              </a:solidFill>
              <a:effectLst/>
              <a:latin typeface="Open Sans"/>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11762" t="12815" r="10890" b="13786"/>
          <a:stretch/>
        </p:blipFill>
        <p:spPr>
          <a:xfrm>
            <a:off x="0" y="0"/>
            <a:ext cx="5120640" cy="6858000"/>
          </a:xfrm>
          <a:prstGeom prst="rect">
            <a:avLst/>
          </a:prstGeom>
        </p:spPr>
      </p:pic>
    </p:spTree>
    <p:extLst>
      <p:ext uri="{BB962C8B-B14F-4D97-AF65-F5344CB8AC3E}">
        <p14:creationId xmlns:p14="http://schemas.microsoft.com/office/powerpoint/2010/main" val="3637255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6899564" y="0"/>
            <a:ext cx="5155061" cy="5355312"/>
          </a:xfrm>
          <a:prstGeom prst="rect">
            <a:avLst/>
          </a:prstGeom>
        </p:spPr>
        <p:txBody>
          <a:bodyPr wrap="square">
            <a:spAutoFit/>
          </a:bodyPr>
          <a:lstStyle/>
          <a:p>
            <a:pPr algn="just"/>
            <a:r>
              <a:rPr lang="ru-RU" b="1" i="0" dirty="0" smtClean="0">
                <a:solidFill>
                  <a:srgbClr val="333333"/>
                </a:solidFill>
                <a:effectLst/>
                <a:latin typeface="Open Sans"/>
              </a:rPr>
              <a:t>Из истории известно, что задача о золотой короне побудила Архимеда заняться вопросом о плавании тел. Опыты, проведенные Архимедом, были описаны в сочинении «О плавающих телах», которое дошло до нас. Седьмое предложение (теорема) этого сочинения сформулировано Архимедом следующим образом: тела более тяжелые, чем жидкость, опущенные в эту жидкость, будут опускаться пока не дойдут до самого низа, и в жидкости станут легче на величину веса жидкости в объеме, равном объему погруженного тела.</a:t>
            </a:r>
          </a:p>
          <a:p>
            <a:pPr algn="just"/>
            <a:r>
              <a:rPr lang="ru-RU" b="1" i="0" dirty="0" smtClean="0">
                <a:solidFill>
                  <a:srgbClr val="333333"/>
                </a:solidFill>
                <a:effectLst/>
                <a:latin typeface="Open Sans"/>
              </a:rPr>
              <a:t>Интересно, что сила Архимеда равна нулю, когда погруженное в жидкость тело плотно, всем основанием прижато ко дну.</a:t>
            </a:r>
          </a:p>
          <a:p>
            <a:pPr algn="just"/>
            <a:r>
              <a:rPr lang="ru-RU" b="1" i="0" dirty="0" smtClean="0">
                <a:solidFill>
                  <a:srgbClr val="333333"/>
                </a:solidFill>
                <a:effectLst/>
                <a:latin typeface="Open Sans"/>
              </a:rPr>
              <a:t>Открытие основного закона гидростатики - крупнейшее завоевание античной науки.</a:t>
            </a:r>
            <a:endParaRPr lang="ru-RU" b="1" i="0" dirty="0">
              <a:solidFill>
                <a:srgbClr val="333333"/>
              </a:solidFill>
              <a:effectLst/>
              <a:latin typeface="Open Sans"/>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l="2581" t="3151" r="3422" b="2546"/>
          <a:stretch/>
        </p:blipFill>
        <p:spPr>
          <a:xfrm>
            <a:off x="0" y="0"/>
            <a:ext cx="6899564" cy="6857999"/>
          </a:xfrm>
          <a:prstGeom prst="rect">
            <a:avLst/>
          </a:prstGeom>
        </p:spPr>
      </p:pic>
    </p:spTree>
    <p:extLst>
      <p:ext uri="{BB962C8B-B14F-4D97-AF65-F5344CB8AC3E}">
        <p14:creationId xmlns:p14="http://schemas.microsoft.com/office/powerpoint/2010/main" val="2001081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4438996" y="187635"/>
            <a:ext cx="7551235" cy="6247864"/>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ctr"/>
            <a:r>
              <a:rPr lang="ru-RU" b="1" i="0" dirty="0" smtClean="0">
                <a:solidFill>
                  <a:srgbClr val="333333"/>
                </a:solidFill>
                <a:effectLst/>
                <a:latin typeface="Open Sans"/>
              </a:rPr>
              <a:t> </a:t>
            </a:r>
            <a:r>
              <a:rPr lang="ru-RU" sz="2000" b="1" i="1" dirty="0" smtClean="0">
                <a:solidFill>
                  <a:schemeClr val="tx2"/>
                </a:solidFill>
                <a:effectLst/>
                <a:latin typeface="Arial" panose="020B0604020202020204" pitchFamily="34" charset="0"/>
                <a:cs typeface="Arial" panose="020B0604020202020204" pitchFamily="34" charset="0"/>
              </a:rPr>
              <a:t>Формулировка и пояснения закона Архимеда</a:t>
            </a:r>
          </a:p>
          <a:p>
            <a:pPr algn="ctr"/>
            <a:endParaRPr lang="ru-RU" sz="2000" b="0" i="0" dirty="0" smtClean="0">
              <a:solidFill>
                <a:srgbClr val="333333"/>
              </a:solidFill>
              <a:effectLst/>
              <a:latin typeface="Arial" panose="020B0604020202020204" pitchFamily="34" charset="0"/>
              <a:cs typeface="Arial" panose="020B0604020202020204" pitchFamily="34" charset="0"/>
            </a:endParaRPr>
          </a:p>
          <a:p>
            <a:pPr algn="just"/>
            <a:r>
              <a:rPr lang="ru-RU" b="1" i="0" dirty="0" smtClean="0">
                <a:solidFill>
                  <a:srgbClr val="333333"/>
                </a:solidFill>
                <a:effectLst/>
                <a:latin typeface="Open Sans"/>
              </a:rPr>
              <a:t>Закон Архимеда описывает действие жидкостей и газов на погруженное в них тело, и является одним из главных законов гидростатики и статики газов.</a:t>
            </a:r>
          </a:p>
          <a:p>
            <a:pPr algn="just"/>
            <a:r>
              <a:rPr lang="ru-RU" b="1" i="0" dirty="0" smtClean="0">
                <a:solidFill>
                  <a:srgbClr val="333333"/>
                </a:solidFill>
                <a:effectLst/>
                <a:latin typeface="Open Sans"/>
              </a:rPr>
              <a:t>Закон Архимеда формулируется следующим образом:</a:t>
            </a:r>
            <a:r>
              <a:rPr lang="ru-RU" b="1" i="1" dirty="0" smtClean="0">
                <a:solidFill>
                  <a:srgbClr val="C00000"/>
                </a:solidFill>
                <a:effectLst/>
                <a:latin typeface="Open Sans"/>
              </a:rPr>
              <a:t> на тело, погружённое в жидкость (или газ), действует выталкивающая сила, равная весу жидкости (или газа) в объёме погруженной части тела</a:t>
            </a:r>
            <a:r>
              <a:rPr lang="ru-RU" b="1" i="0" dirty="0" smtClean="0">
                <a:solidFill>
                  <a:srgbClr val="C00000"/>
                </a:solidFill>
                <a:effectLst/>
                <a:latin typeface="Open Sans"/>
              </a:rPr>
              <a:t> – эта сила называется </a:t>
            </a:r>
            <a:r>
              <a:rPr lang="ru-RU" b="1" i="1" dirty="0" smtClean="0">
                <a:solidFill>
                  <a:srgbClr val="C00000"/>
                </a:solidFill>
                <a:effectLst/>
                <a:latin typeface="Open Sans"/>
              </a:rPr>
              <a:t>силой Архимеда:,</a:t>
            </a:r>
          </a:p>
          <a:p>
            <a:pPr algn="just"/>
            <a:r>
              <a:rPr lang="ru-RU" b="1" i="0" dirty="0" smtClean="0">
                <a:solidFill>
                  <a:srgbClr val="333333"/>
                </a:solidFill>
                <a:effectLst/>
                <a:latin typeface="Open Sans"/>
              </a:rPr>
              <a:t>где – плотность жидкости (газа), - ускорение свободного падения, - объём погружённой части тела (или часть объёма тела, находящаяся ниже поверхности).</a:t>
            </a:r>
          </a:p>
          <a:p>
            <a:pPr algn="just"/>
            <a:r>
              <a:rPr lang="ru-RU" b="1" i="0" dirty="0" smtClean="0">
                <a:solidFill>
                  <a:srgbClr val="333333"/>
                </a:solidFill>
                <a:effectLst/>
                <a:latin typeface="Open Sans"/>
              </a:rPr>
              <a:t>Следовательно, архимедова сила зависит только от плотности жидкости, в которую погружено тело, и от объема этого тела. Но она не зависит, например, от плотности вещества тела, погруженного в жидкость, так как эта величина не входит в полученную формулу.</a:t>
            </a:r>
          </a:p>
          <a:p>
            <a:pPr algn="just"/>
            <a:r>
              <a:rPr lang="ru-RU" b="1" i="0" dirty="0" smtClean="0">
                <a:solidFill>
                  <a:srgbClr val="333333"/>
                </a:solidFill>
                <a:effectLst/>
                <a:latin typeface="Open Sans"/>
              </a:rPr>
              <a:t>Следует заметить, что тело должно быть полностью окружено жидкостью (либо пересекаться с поверхностью жидкости). Так, например, закон Архимеда нельзя применить к кубику, который лежит на дне резервуара, герметично касаясь дна</a:t>
            </a:r>
            <a:r>
              <a:rPr lang="ru-RU" b="0" i="0" dirty="0" smtClean="0">
                <a:solidFill>
                  <a:srgbClr val="333333"/>
                </a:solidFill>
                <a:effectLst/>
                <a:latin typeface="Open Sans"/>
              </a:rPr>
              <a:t>.</a:t>
            </a:r>
            <a:endParaRPr lang="ru-RU" b="0" i="0" dirty="0">
              <a:solidFill>
                <a:srgbClr val="333333"/>
              </a:solidFill>
              <a:effectLst/>
              <a:latin typeface="Open Sans"/>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004" y="0"/>
            <a:ext cx="4305992" cy="6858000"/>
          </a:xfrm>
          <a:prstGeom prst="rect">
            <a:avLst/>
          </a:prstGeom>
        </p:spPr>
      </p:pic>
    </p:spTree>
    <p:extLst>
      <p:ext uri="{BB962C8B-B14F-4D97-AF65-F5344CB8AC3E}">
        <p14:creationId xmlns:p14="http://schemas.microsoft.com/office/powerpoint/2010/main" val="17717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303"/>
            <a:ext cx="3010829" cy="3456879"/>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5307" y="0"/>
            <a:ext cx="2877015" cy="3479181"/>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92322" y="0"/>
            <a:ext cx="3010829" cy="3479181"/>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1845" y="-1"/>
            <a:ext cx="3442447" cy="3456880"/>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434576"/>
            <a:ext cx="3010829" cy="3456879"/>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10829" y="3434576"/>
            <a:ext cx="3373463" cy="3456879"/>
          </a:xfrm>
          <a:prstGeom prst="rect">
            <a:avLst/>
          </a:prstGeom>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84292" y="3479181"/>
            <a:ext cx="2808030" cy="3412274"/>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92322" y="3456878"/>
            <a:ext cx="2999678" cy="3434577"/>
          </a:xfrm>
          <a:prstGeom prst="rect">
            <a:avLst/>
          </a:prstGeom>
        </p:spPr>
      </p:pic>
    </p:spTree>
    <p:extLst>
      <p:ext uri="{BB962C8B-B14F-4D97-AF65-F5344CB8AC3E}">
        <p14:creationId xmlns:p14="http://schemas.microsoft.com/office/powerpoint/2010/main" val="337255401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TotalTime>
  <Words>1022</Words>
  <Application>Microsoft Office PowerPoint</Application>
  <PresentationFormat>Широкоэкранный</PresentationFormat>
  <Paragraphs>40</Paragraphs>
  <Slides>10</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Calibri</vt:lpstr>
      <vt:lpstr>Calibri Light</vt:lpstr>
      <vt:lpstr>Cambria, serif</vt:lpstr>
      <vt:lpstr>Open Sans</vt:lpstr>
      <vt:lpstr>Тема Office</vt:lpstr>
      <vt:lpstr>  ПРОЕКТ ПО ОКРУЖАЮЩЕМУ МИРУ  ТЕМА: « ОТКРЫТИЯ АРХИМЕДА»  ВЫПОЛНИЛА УЧЕНИЦА 3-Б КЛАССА ГАСИЕВА ВАРВАРА  РУКОВОДИТЕЛЬ   ЛАКУНОВА С.А.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ОКРУЖАЮЩЕМУ МИРУ  ТЕМА: « ОТКРЫТИЯ АРХИМЕДА»  ВЫПОЛНИЛА УЧЕНИЦА 3-Б КЛАССА  ГАСИЕВА ВАРВАРА</dc:title>
  <dc:creator>Admin</dc:creator>
  <cp:lastModifiedBy>Admin</cp:lastModifiedBy>
  <cp:revision>23</cp:revision>
  <dcterms:created xsi:type="dcterms:W3CDTF">2021-12-21T19:52:21Z</dcterms:created>
  <dcterms:modified xsi:type="dcterms:W3CDTF">2022-02-09T21:20:46Z</dcterms:modified>
</cp:coreProperties>
</file>