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Lst>
  <p:notesMasterIdLst>
    <p:notesMasterId r:id="rId19"/>
  </p:notesMasterIdLst>
  <p:sldIdLst>
    <p:sldId id="256" r:id="rId2"/>
    <p:sldId id="274" r:id="rId3"/>
    <p:sldId id="257" r:id="rId4"/>
    <p:sldId id="258" r:id="rId5"/>
    <p:sldId id="259" r:id="rId6"/>
    <p:sldId id="260" r:id="rId7"/>
    <p:sldId id="261" r:id="rId8"/>
    <p:sldId id="262" r:id="rId9"/>
    <p:sldId id="263" r:id="rId10"/>
    <p:sldId id="264" r:id="rId11"/>
    <p:sldId id="265" r:id="rId12"/>
    <p:sldId id="266" r:id="rId13"/>
    <p:sldId id="267" r:id="rId14"/>
    <p:sldId id="270" r:id="rId15"/>
    <p:sldId id="271" r:id="rId16"/>
    <p:sldId id="272" r:id="rId17"/>
    <p:sldId id="273" r:id="rId1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4660"/>
  </p:normalViewPr>
  <p:slideViewPr>
    <p:cSldViewPr>
      <p:cViewPr varScale="1">
        <p:scale>
          <a:sx n="74" d="100"/>
          <a:sy n="74" d="100"/>
        </p:scale>
        <p:origin x="169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9529714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 name="Shape 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738C5A22-3EEF-4CCF-BD15-2209639E22D3}" type="datetimeFigureOut">
              <a:rPr lang="ru-RU" smtClean="0"/>
              <a:t>10.11.2022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3508451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38C5A22-3EEF-4CCF-BD15-2209639E22D3}" type="datetimeFigureOut">
              <a:rPr lang="ru-RU" smtClean="0"/>
              <a:t>10.11.2022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549239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38C5A22-3EEF-4CCF-BD15-2209639E22D3}" type="datetimeFigureOut">
              <a:rPr lang="ru-RU" smtClean="0"/>
              <a:t>10.11.2022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2876503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2"/>
        <p:cNvGrpSpPr/>
        <p:nvPr/>
      </p:nvGrpSpPr>
      <p:grpSpPr>
        <a:xfrm>
          <a:off x="0" y="0"/>
          <a:ext cx="0" cy="0"/>
          <a:chOff x="0" y="0"/>
          <a:chExt cx="0" cy="0"/>
        </a:xfrm>
      </p:grpSpPr>
      <p:sp>
        <p:nvSpPr>
          <p:cNvPr id="15" name="Shape 15"/>
          <p:cNvSpPr txBox="1">
            <a:spLocks noGrp="1"/>
          </p:cNvSpPr>
          <p:nvPr>
            <p:ph type="title"/>
          </p:nvPr>
        </p:nvSpPr>
        <p:spPr>
          <a:xfrm>
            <a:off x="457200" y="186035"/>
            <a:ext cx="8229600" cy="1143000"/>
          </a:xfrm>
          <a:prstGeom prst="rect">
            <a:avLst/>
          </a:prstGeom>
          <a:noFill/>
          <a:ln>
            <a:noFill/>
          </a:ln>
        </p:spPr>
        <p:txBody>
          <a:bodyPr lIns="91425" tIns="91425" rIns="91425" bIns="91425" anchor="b" anchorCtr="0"/>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a:endParaRPr/>
          </a:p>
        </p:txBody>
      </p:sp>
      <p:sp>
        <p:nvSpPr>
          <p:cNvPr id="16" name="Shape 1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38C5A22-3EEF-4CCF-BD15-2209639E22D3}" type="datetimeFigureOut">
              <a:rPr lang="ru-RU" smtClean="0"/>
              <a:t>10.11.2022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2746725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38C5A22-3EEF-4CCF-BD15-2209639E22D3}" type="datetimeFigureOut">
              <a:rPr lang="ru-RU" smtClean="0"/>
              <a:t>10.11.2022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3815840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738C5A22-3EEF-4CCF-BD15-2209639E22D3}" type="datetimeFigureOut">
              <a:rPr lang="ru-RU" smtClean="0"/>
              <a:t>10.11.2022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2072398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738C5A22-3EEF-4CCF-BD15-2209639E22D3}" type="datetimeFigureOut">
              <a:rPr lang="ru-RU" smtClean="0"/>
              <a:t>10.11.2022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2189153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738C5A22-3EEF-4CCF-BD15-2209639E22D3}" type="datetimeFigureOut">
              <a:rPr lang="ru-RU" smtClean="0"/>
              <a:t>10.11.2022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3277721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38C5A22-3EEF-4CCF-BD15-2209639E22D3}" type="datetimeFigureOut">
              <a:rPr lang="ru-RU" smtClean="0"/>
              <a:t>10.11.2022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365024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738C5A22-3EEF-4CCF-BD15-2209639E22D3}" type="datetimeFigureOut">
              <a:rPr lang="ru-RU" smtClean="0"/>
              <a:t>10.11.2022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954093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738C5A22-3EEF-4CCF-BD15-2209639E22D3}" type="datetimeFigureOut">
              <a:rPr lang="ru-RU" smtClean="0"/>
              <a:t>10.11.2022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DDD094-25AC-483A-BB08-036BFF362313}" type="slidenum">
              <a:rPr lang="ru-RU" smtClean="0"/>
              <a:t>‹#›</a:t>
            </a:fld>
            <a:endParaRPr lang="ru-RU"/>
          </a:p>
        </p:txBody>
      </p:sp>
    </p:spTree>
    <p:extLst>
      <p:ext uri="{BB962C8B-B14F-4D97-AF65-F5344CB8AC3E}">
        <p14:creationId xmlns:p14="http://schemas.microsoft.com/office/powerpoint/2010/main" val="844305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C5A22-3EEF-4CCF-BD15-2209639E22D3}" type="datetimeFigureOut">
              <a:rPr lang="ru-RU" smtClean="0"/>
              <a:t>10.11.2022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DDD094-25AC-483A-BB08-036BFF362313}" type="slidenum">
              <a:rPr lang="ru-RU" smtClean="0"/>
              <a:t>‹#›</a:t>
            </a:fld>
            <a:endParaRPr lang="ru-RU"/>
          </a:p>
        </p:txBody>
      </p:sp>
    </p:spTree>
    <p:extLst>
      <p:ext uri="{BB962C8B-B14F-4D97-AF65-F5344CB8AC3E}">
        <p14:creationId xmlns:p14="http://schemas.microsoft.com/office/powerpoint/2010/main" val="1065270897"/>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gif"/></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sharpenSoften amount="-50000"/>
                    </a14:imgEffect>
                    <a14:imgEffect>
                      <a14:saturation sat="66000"/>
                    </a14:imgEffect>
                    <a14:imgEffect>
                      <a14:brightnessContrast bright="-20000" contrast="20000"/>
                    </a14:imgEffect>
                  </a14:imgLayer>
                </a14:imgProps>
              </a:ext>
              <a:ext uri="{28A0092B-C50C-407E-A947-70E740481C1C}">
                <a14:useLocalDpi xmlns:a14="http://schemas.microsoft.com/office/drawing/2010/main"/>
              </a:ext>
            </a:extLst>
          </a:blip>
          <a:srcRect/>
          <a:stretch/>
        </p:blipFill>
        <p:spPr bwMode="auto">
          <a:xfrm>
            <a:off x="0" y="-46719"/>
            <a:ext cx="9144000" cy="6936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Shape 34"/>
          <p:cNvSpPr txBox="1">
            <a:spLocks noGrp="1"/>
          </p:cNvSpPr>
          <p:nvPr>
            <p:ph type="ctrTitle"/>
          </p:nvPr>
        </p:nvSpPr>
        <p:spPr>
          <a:xfrm>
            <a:off x="685800" y="1268761"/>
            <a:ext cx="7772400" cy="2331690"/>
          </a:xfrm>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pPr>
              <a:buNone/>
            </a:pPr>
            <a:r>
              <a:rPr lang="ru" sz="4800" dirty="0">
                <a:solidFill>
                  <a:schemeClr val="accent2">
                    <a:lumMod val="50000"/>
                  </a:schemeClr>
                </a:solidFill>
              </a:rPr>
              <a:t>  ОБЩИЕ ПРАВИЛА</a:t>
            </a:r>
            <a:br>
              <a:rPr lang="ru" sz="4800" dirty="0">
                <a:solidFill>
                  <a:schemeClr val="accent2">
                    <a:lumMod val="50000"/>
                  </a:schemeClr>
                </a:solidFill>
              </a:rPr>
            </a:br>
            <a:r>
              <a:rPr lang="ru" sz="4800" dirty="0">
                <a:solidFill>
                  <a:schemeClr val="accent2">
                    <a:lumMod val="50000"/>
                  </a:schemeClr>
                </a:solidFill>
              </a:rPr>
              <a:t>ОКАЗАНИЯ  ПЕРВОЙ  ПОМОЩИ </a:t>
            </a:r>
          </a:p>
        </p:txBody>
      </p:sp>
      <p:sp>
        <p:nvSpPr>
          <p:cNvPr id="35" name="Shape 35"/>
          <p:cNvSpPr txBox="1">
            <a:spLocks noGrp="1"/>
          </p:cNvSpPr>
          <p:nvPr>
            <p:ph type="subTitle" idx="1"/>
          </p:nvPr>
        </p:nvSpPr>
        <p:spPr>
          <a:xfrm>
            <a:off x="15213" y="5805264"/>
            <a:ext cx="9144000" cy="936104"/>
          </a:xfrm>
          <a:prstGeom prst="rect">
            <a:avLst/>
          </a:prstGeom>
        </p:spPr>
        <p:txBody>
          <a:bodyPr lIns="91425" tIns="91425" rIns="91425" bIns="91425" anchor="ctr" anchorCtr="0">
            <a:noAutofit/>
          </a:bodyPr>
          <a:lstStyle/>
          <a:p>
            <a:r>
              <a:rPr lang="ru-RU" sz="2400" b="1" dirty="0">
                <a:solidFill>
                  <a:schemeClr val="bg1"/>
                </a:solidFill>
              </a:rPr>
              <a:t>Выполнила учитель ОБЖ ГКОУ КШ № 8 </a:t>
            </a:r>
            <a:r>
              <a:rPr lang="ru-RU" sz="2400" b="1" dirty="0" err="1">
                <a:solidFill>
                  <a:schemeClr val="bg1"/>
                </a:solidFill>
              </a:rPr>
              <a:t>г.Арзамас</a:t>
            </a:r>
            <a:endParaRPr lang="ru-RU" sz="2400" b="1" dirty="0">
              <a:solidFill>
                <a:schemeClr val="bg1"/>
              </a:solidFill>
            </a:endParaRPr>
          </a:p>
          <a:p>
            <a:r>
              <a:rPr lang="ru-RU" sz="2400" b="1" dirty="0" err="1">
                <a:solidFill>
                  <a:schemeClr val="bg1"/>
                </a:solidFill>
              </a:rPr>
              <a:t>Лезина</a:t>
            </a:r>
            <a:r>
              <a:rPr lang="ru-RU" sz="2400" b="1" dirty="0">
                <a:solidFill>
                  <a:schemeClr val="bg1"/>
                </a:solidFill>
              </a:rPr>
              <a:t> Татьяна Вячеславовна</a:t>
            </a:r>
            <a:endParaRPr lang="ru" sz="2400" b="1" dirty="0">
              <a:solidFill>
                <a:schemeClr val="bg1"/>
              </a:solidFill>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921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Shape 80"/>
          <p:cNvSpPr txBox="1">
            <a:spLocks noGrp="1"/>
          </p:cNvSpPr>
          <p:nvPr>
            <p:ph type="title"/>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pPr lvl="0" rtl="0">
              <a:buNone/>
            </a:pPr>
            <a:r>
              <a:rPr lang="ru" dirty="0"/>
              <a:t>             При переломе</a:t>
            </a:r>
          </a:p>
        </p:txBody>
      </p:sp>
      <p:sp>
        <p:nvSpPr>
          <p:cNvPr id="81" name="Shape 81"/>
          <p:cNvSpPr txBox="1">
            <a:spLocks noGrp="1"/>
          </p:cNvSpPr>
          <p:nvPr>
            <p:ph type="body" idx="1"/>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t" anchorCtr="0">
            <a:noAutofit/>
          </a:bodyPr>
          <a:lstStyle/>
          <a:p>
            <a:pPr marL="457200" lvl="0" indent="-419100" rtl="0">
              <a:buClr>
                <a:schemeClr val="dk1"/>
              </a:buClr>
              <a:buSzPct val="166666"/>
              <a:buFont typeface="Arial"/>
              <a:buChar char="•"/>
            </a:pPr>
            <a:r>
              <a:rPr lang="ru" dirty="0"/>
              <a:t>      Зафиксировать конечность в том положении, в котором она находится после травмы, но не пытаться вправить кость на место.</a:t>
            </a:r>
          </a:p>
          <a:p>
            <a:pPr marL="457200" lvl="0" indent="-419100" rtl="0">
              <a:buClr>
                <a:schemeClr val="dk1"/>
              </a:buClr>
              <a:buSzPct val="166666"/>
              <a:buFont typeface="Arial"/>
              <a:buChar char="•"/>
            </a:pPr>
            <a:r>
              <a:rPr lang="ru" dirty="0"/>
              <a:t>      При наложении шины и наличии ран сначала обработать рану и остановить кровотечение.</a:t>
            </a:r>
          </a:p>
          <a:p>
            <a:pPr marL="457200" lvl="0" indent="-419100">
              <a:buClr>
                <a:schemeClr val="dk1"/>
              </a:buClr>
              <a:buSzPct val="166666"/>
              <a:buFont typeface="Arial"/>
              <a:buChar char="•"/>
            </a:pPr>
            <a:r>
              <a:rPr lang="ru" dirty="0"/>
              <a:t>      Доставить пострадавшего в ближайший медицинский пункт.</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1024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6" name="Shape 86"/>
          <p:cNvSpPr/>
          <p:nvPr/>
        </p:nvSpPr>
        <p:spPr>
          <a:xfrm>
            <a:off x="1115616" y="1716898"/>
            <a:ext cx="6444208" cy="3424203"/>
          </a:xfrm>
          <a:prstGeom prst="rect">
            <a:avLst/>
          </a:prstGeom>
          <a:blipFill>
            <a:blip r:embed="rId4"/>
            <a:stretch>
              <a:fillRect/>
            </a:stretch>
          </a:blipFill>
          <a:ln>
            <a:noFill/>
          </a:ln>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1126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 name="Shape 91"/>
          <p:cNvSpPr txBox="1">
            <a:spLocks noGrp="1"/>
          </p:cNvSpPr>
          <p:nvPr>
            <p:ph type="title"/>
          </p:nvPr>
        </p:nvSpPr>
        <p:spPr>
          <a:xfrm>
            <a:off x="457200" y="0"/>
            <a:ext cx="8229600" cy="1329035"/>
          </a:xfrm>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pPr>
              <a:buNone/>
            </a:pPr>
            <a:r>
              <a:rPr lang="ru" dirty="0"/>
              <a:t>    Первая помощь </a:t>
            </a:r>
            <a:br>
              <a:rPr lang="ru" dirty="0"/>
            </a:br>
            <a:r>
              <a:rPr lang="ru" dirty="0"/>
              <a:t>при колотых ранах.</a:t>
            </a:r>
          </a:p>
        </p:txBody>
      </p:sp>
      <p:sp>
        <p:nvSpPr>
          <p:cNvPr id="92" name="Shape 92"/>
          <p:cNvSpPr txBox="1">
            <a:spLocks noGrp="1"/>
          </p:cNvSpPr>
          <p:nvPr>
            <p:ph type="body" idx="1"/>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t" anchorCtr="0">
            <a:noAutofit/>
          </a:bodyPr>
          <a:lstStyle/>
          <a:p>
            <a:pPr marL="457200" lvl="0" indent="-342900" rtl="0">
              <a:buClr>
                <a:schemeClr val="dk1"/>
              </a:buClr>
              <a:buSzPct val="166666"/>
              <a:buFont typeface="Arial"/>
              <a:buChar char="•"/>
            </a:pPr>
            <a:r>
              <a:rPr lang="ru" sz="1800" b="1" dirty="0"/>
              <a:t>     </a:t>
            </a:r>
            <a:r>
              <a:rPr lang="ru" sz="1800" b="1" u="sng" dirty="0"/>
              <a:t>Остановите кровотечение</a:t>
            </a:r>
            <a:r>
              <a:rPr lang="ru" sz="1800" dirty="0"/>
              <a:t>. При неглубоких порезах и ссадинах кровотечение обычно прекращается само по себе. Если кровь не останавливается, слегка придавите ранку кусочком чистой ткани или бинта. Если остановить кровотечение не удается (рана сильно кровоточит или кровь не останавливается даже после прижатия раны в течение нескольких минут), обратитесь за неотложной медицинской помощью.</a:t>
            </a:r>
          </a:p>
          <a:p>
            <a:pPr marL="457200" lvl="0" indent="-342900" rtl="0">
              <a:buClr>
                <a:schemeClr val="dk1"/>
              </a:buClr>
              <a:buSzPct val="166666"/>
              <a:buFont typeface="Arial"/>
              <a:buChar char="•"/>
            </a:pPr>
            <a:r>
              <a:rPr lang="ru" sz="1800" b="1" dirty="0"/>
              <a:t>      </a:t>
            </a:r>
            <a:r>
              <a:rPr lang="ru" sz="1800" b="1" u="sng" dirty="0"/>
              <a:t>Очистите рану</a:t>
            </a:r>
            <a:r>
              <a:rPr lang="ru" sz="1800" b="1" dirty="0"/>
              <a:t>. </a:t>
            </a:r>
            <a:r>
              <a:rPr lang="ru" sz="1800" dirty="0"/>
              <a:t>Тщательно промойте ее чистой водой. Мелкие поверхностные посторонние частицы можно удалить с помощью пинцета, обработанного спиртом. Для извлечения более крупных инородных тел, застрявших глубже в ране, обратитесь к специалисту. Тщательная обработка раны снижает риск заражения столбняком. Область вокруг ранки промойте с мылом и чистой мочалкой.</a:t>
            </a:r>
          </a:p>
          <a:p>
            <a:pPr marL="457200" lvl="0" indent="-342900">
              <a:buClr>
                <a:schemeClr val="dk1"/>
              </a:buClr>
              <a:buSzPct val="166666"/>
              <a:buFont typeface="Arial"/>
              <a:buChar char="•"/>
            </a:pPr>
            <a:r>
              <a:rPr lang="ru" sz="1800" b="1" dirty="0"/>
              <a:t>       </a:t>
            </a:r>
            <a:r>
              <a:rPr lang="ru" sz="1800" b="1" u="sng" dirty="0"/>
              <a:t>Наложите повязку</a:t>
            </a:r>
            <a:r>
              <a:rPr lang="ru" sz="1800" dirty="0"/>
              <a:t>. Заживление на воздухе обычно происходит быстрее, однако повязка предохраняет рану от загрязнения и занесения инфекции.</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1229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 name="Shape 97"/>
          <p:cNvSpPr txBox="1">
            <a:spLocks noGrp="1"/>
          </p:cNvSpPr>
          <p:nvPr>
            <p:ph type="title"/>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r>
              <a:rPr lang="ru-RU" dirty="0"/>
              <a:t>                   ДАЛЕЕ</a:t>
            </a:r>
            <a:endParaRPr dirty="0"/>
          </a:p>
        </p:txBody>
      </p:sp>
      <p:sp>
        <p:nvSpPr>
          <p:cNvPr id="98" name="Shape 98"/>
          <p:cNvSpPr txBox="1">
            <a:spLocks noGrp="1"/>
          </p:cNvSpPr>
          <p:nvPr>
            <p:ph type="body" idx="1"/>
          </p:nvPr>
        </p:nvSpPr>
        <p:spPr>
          <a:xfrm>
            <a:off x="457200" y="1412776"/>
            <a:ext cx="8229600" cy="5155124"/>
          </a:xfrm>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t" anchorCtr="0">
            <a:noAutofit/>
          </a:bodyPr>
          <a:lstStyle/>
          <a:p>
            <a:pPr marL="457200" lvl="0" indent="-342900" rtl="0">
              <a:buClr>
                <a:schemeClr val="dk1"/>
              </a:buClr>
              <a:buSzPct val="166666"/>
              <a:buFont typeface="Arial"/>
              <a:buChar char="•"/>
            </a:pPr>
            <a:r>
              <a:rPr lang="ru" sz="1800" b="1" dirty="0"/>
              <a:t>       </a:t>
            </a:r>
            <a:r>
              <a:rPr lang="ru" sz="1800" b="1" u="sng" dirty="0"/>
              <a:t>Нанесите антибактериальный крем или мазь</a:t>
            </a:r>
            <a:r>
              <a:rPr lang="ru" sz="1800" b="1" dirty="0"/>
              <a:t>. </a:t>
            </a:r>
            <a:r>
              <a:rPr lang="ru" sz="1800" dirty="0"/>
              <a:t>После обработки раны нанесите тонкий слой антибактериального крема или мази (неосприн, полисприн и т.п.) так, чтобы поверхность раны оставалась влажной. Эти средства не ускоряют заживление, но они препятствуют развитию инфекции, способствуя лучшему затягиванию раны.                </a:t>
            </a:r>
            <a:r>
              <a:rPr lang="ru" sz="1600" dirty="0"/>
              <a:t>Некоторые ингредиенты антибактериальных мазей могут в отдельных случаях вызывать небольшие кожные высыпания. При появлении высыпаний применение мази следует прекратить.</a:t>
            </a:r>
            <a:endParaRPr lang="ru" sz="1800" dirty="0"/>
          </a:p>
          <a:p>
            <a:pPr marL="457200" lvl="0" indent="-342900" rtl="0">
              <a:buClr>
                <a:schemeClr val="dk1"/>
              </a:buClr>
              <a:buSzPct val="166666"/>
              <a:buFont typeface="Arial"/>
              <a:buChar char="•"/>
            </a:pPr>
            <a:r>
              <a:rPr lang="ru" sz="1800" b="1" dirty="0"/>
              <a:t>      </a:t>
            </a:r>
            <a:r>
              <a:rPr lang="ru" sz="1800" b="1" u="sng" dirty="0"/>
              <a:t>Регулярно меняйте повязку</a:t>
            </a:r>
            <a:r>
              <a:rPr lang="ru" sz="1800" dirty="0"/>
              <a:t>. Меняйте повязку по крайней мере раз в сутки. Делайте это каждый раз, когда повязка загрязнится или намокнет. Если у вас аллергия на вещества, входящие в клеящий слой многих перевязочных средств, используйте перевязочные материалы без клеящего слоя или стерильные марлевые салфетки и гипоаллергенную бумажную ленту, </a:t>
            </a:r>
            <a:r>
              <a:rPr lang="ru" sz="1600" dirty="0"/>
              <a:t>не вызывающую аллергических реакций (обычно все это имеется в аптеке).</a:t>
            </a:r>
            <a:endParaRPr lang="ru" sz="1800" dirty="0"/>
          </a:p>
          <a:p>
            <a:pPr marL="457200" lvl="0" indent="-342900" rtl="0">
              <a:buClr>
                <a:schemeClr val="dk1"/>
              </a:buClr>
              <a:buSzPct val="166666"/>
              <a:buFont typeface="Arial"/>
              <a:buChar char="•"/>
            </a:pPr>
            <a:r>
              <a:rPr lang="ru" sz="1800" b="1" u="sng" dirty="0"/>
              <a:t>Обращайте внимание на признаки инфицирования раны</a:t>
            </a:r>
            <a:r>
              <a:rPr lang="ru" sz="1800" b="1" dirty="0"/>
              <a:t>.</a:t>
            </a:r>
          </a:p>
          <a:p>
            <a:pPr marL="457200" lvl="0" indent="-342900" rtl="0">
              <a:buClr>
                <a:schemeClr val="dk1"/>
              </a:buClr>
              <a:buSzPct val="166666"/>
              <a:buNone/>
            </a:pPr>
            <a:r>
              <a:rPr lang="ru" sz="1800" b="1" dirty="0"/>
              <a:t>           </a:t>
            </a:r>
            <a:r>
              <a:rPr lang="ru" sz="1600" dirty="0"/>
              <a:t>Если рана долго не заживает или вы замечаете покраснение, выделения, повышение температуры кожи или припухлость в области раны, обратитесь к врачу.</a:t>
            </a:r>
            <a:endParaRPr lang="ru" sz="1800" dirty="0"/>
          </a:p>
          <a:p>
            <a:endParaRPr dirty="0"/>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331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3" name="Shape 113"/>
          <p:cNvSpPr txBox="1">
            <a:spLocks noGrp="1"/>
          </p:cNvSpPr>
          <p:nvPr>
            <p:ph type="title"/>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pPr>
              <a:buNone/>
            </a:pPr>
            <a:r>
              <a:rPr lang="ru" dirty="0"/>
              <a:t>     При укусе ядовитых змей</a:t>
            </a:r>
          </a:p>
        </p:txBody>
      </p:sp>
      <p:sp>
        <p:nvSpPr>
          <p:cNvPr id="114" name="Shape 114"/>
          <p:cNvSpPr txBox="1">
            <a:spLocks noGrp="1"/>
          </p:cNvSpPr>
          <p:nvPr>
            <p:ph type="body" idx="1"/>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t" anchorCtr="0">
            <a:noAutofit/>
          </a:bodyPr>
          <a:lstStyle/>
          <a:p>
            <a:pPr>
              <a:buNone/>
            </a:pPr>
            <a:r>
              <a:rPr lang="ru" sz="1800" dirty="0"/>
              <a:t>            </a:t>
            </a:r>
            <a:r>
              <a:rPr lang="ru" sz="1800" b="1" dirty="0"/>
              <a:t>Первым делом нужно тут же отсосать яд из места укуса. </a:t>
            </a:r>
          </a:p>
          <a:p>
            <a:pPr>
              <a:buNone/>
            </a:pPr>
            <a:r>
              <a:rPr lang="ru" sz="1800" b="1" dirty="0"/>
              <a:t>           </a:t>
            </a:r>
            <a:r>
              <a:rPr lang="ru" sz="1800" dirty="0"/>
              <a:t>Человек, оказывающий первую помощь , должен тут же отплевывать отделяемую жидкость. Если в полости рта при этом имеются какие-то повреждения, то лучше доверить процедуру отсасывания кому-то другому, иначе отравление может перейти и самому спасающему. Во время этой процедуры удается удалить до 60% змеиного яда, попавшего в организм. Такая мера позволяет существенно снизить концентрацию ядовитых веществ и заметно снизить степень тяжести болезни. Только правильно оказанная первая помощь может спасти жизнь того, кто пострадал от змеиного укуса.         </a:t>
            </a:r>
          </a:p>
          <a:p>
            <a:pPr>
              <a:buNone/>
            </a:pPr>
            <a:r>
              <a:rPr lang="ru" sz="1800" dirty="0"/>
              <a:t>            Длительность процедуры отсасывания должна длиться </a:t>
            </a:r>
            <a:r>
              <a:rPr lang="ru" sz="1800" b="1" dirty="0"/>
              <a:t>не менее двадцати минут, </a:t>
            </a:r>
            <a:r>
              <a:rPr lang="ru" sz="1800" dirty="0"/>
              <a:t>так как именно этот временной промежуток подходит для максимального удаления яда из раневого отверстия.</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1"/>
            <a:ext cx="8229600" cy="260647"/>
          </a:xfrm>
        </p:spPr>
        <p:style>
          <a:lnRef idx="2">
            <a:schemeClr val="dk1"/>
          </a:lnRef>
          <a:fillRef idx="1">
            <a:schemeClr val="lt1"/>
          </a:fillRef>
          <a:effectRef idx="0">
            <a:schemeClr val="dk1"/>
          </a:effectRef>
          <a:fontRef idx="minor">
            <a:schemeClr val="dk1"/>
          </a:fontRef>
        </p:style>
        <p:txBody>
          <a:bodyPr>
            <a:noAutofit/>
          </a:bodyPr>
          <a:lstStyle/>
          <a:p>
            <a:r>
              <a:rPr lang="ru-RU" sz="1400" dirty="0"/>
              <a:t>Тест по теме урока</a:t>
            </a:r>
          </a:p>
        </p:txBody>
      </p:sp>
      <p:sp>
        <p:nvSpPr>
          <p:cNvPr id="3" name="Текст 2"/>
          <p:cNvSpPr>
            <a:spLocks noGrp="1"/>
          </p:cNvSpPr>
          <p:nvPr>
            <p:ph type="body" idx="1"/>
          </p:nvPr>
        </p:nvSpPr>
        <p:spPr>
          <a:xfrm>
            <a:off x="143508" y="476672"/>
            <a:ext cx="8856984" cy="6302500"/>
          </a:xfrm>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ru-RU" sz="1200" dirty="0"/>
              <a:t>1. Когда нужно вызвать скорую помощь?</a:t>
            </a:r>
          </a:p>
          <a:p>
            <a:pPr marL="0" indent="0">
              <a:buNone/>
            </a:pPr>
            <a:r>
              <a:rPr lang="ru-RU" sz="1200" dirty="0"/>
              <a:t>1) если у пострадавшего затрудненное дыхание</a:t>
            </a:r>
          </a:p>
          <a:p>
            <a:pPr marL="0" indent="0">
              <a:buNone/>
            </a:pPr>
            <a:r>
              <a:rPr lang="ru-RU" sz="1200" dirty="0"/>
              <a:t>2) если у человека несильно болит голова</a:t>
            </a:r>
          </a:p>
          <a:p>
            <a:pPr marL="0" indent="0">
              <a:buNone/>
            </a:pPr>
            <a:r>
              <a:rPr lang="ru-RU" sz="1200" dirty="0"/>
              <a:t>3) если отсутствует аппетит</a:t>
            </a:r>
          </a:p>
          <a:p>
            <a:pPr marL="0" indent="0">
              <a:buNone/>
            </a:pPr>
            <a:r>
              <a:rPr lang="ru-RU" sz="1200" dirty="0"/>
              <a:t>2. Какова цель первой помощи?</a:t>
            </a:r>
          </a:p>
          <a:p>
            <a:pPr marL="0" indent="0">
              <a:buNone/>
            </a:pPr>
            <a:r>
              <a:rPr lang="ru-RU" sz="1200" dirty="0"/>
              <a:t>1) вылечить человека</a:t>
            </a:r>
          </a:p>
          <a:p>
            <a:pPr marL="0" indent="0">
              <a:buNone/>
            </a:pPr>
            <a:r>
              <a:rPr lang="ru-RU" sz="1200" dirty="0"/>
              <a:t>2) оказать оперативную помощь человеку, получившему травму, до прибытия скорой помощи</a:t>
            </a:r>
          </a:p>
          <a:p>
            <a:pPr marL="0" indent="0">
              <a:buNone/>
            </a:pPr>
            <a:r>
              <a:rPr lang="ru-RU" sz="1200" dirty="0"/>
              <a:t>3) высказать сочувствие</a:t>
            </a:r>
          </a:p>
          <a:p>
            <a:pPr marL="0" indent="0">
              <a:buNone/>
            </a:pPr>
            <a:r>
              <a:rPr lang="ru-RU" sz="1200" dirty="0"/>
              <a:t>3. Сколько видов оказания первой помощи?</a:t>
            </a:r>
          </a:p>
          <a:p>
            <a:pPr marL="0" indent="0">
              <a:buNone/>
            </a:pPr>
            <a:r>
              <a:rPr lang="ru-RU" sz="1200" dirty="0"/>
              <a:t>1) 5</a:t>
            </a:r>
          </a:p>
          <a:p>
            <a:pPr marL="0" indent="0">
              <a:buNone/>
            </a:pPr>
            <a:r>
              <a:rPr lang="ru-RU" sz="1200" dirty="0"/>
              <a:t>2) 7</a:t>
            </a:r>
          </a:p>
          <a:p>
            <a:pPr marL="0" indent="0">
              <a:buNone/>
            </a:pPr>
            <a:r>
              <a:rPr lang="ru-RU" sz="1200" dirty="0"/>
              <a:t>3) 10</a:t>
            </a:r>
          </a:p>
          <a:p>
            <a:pPr marL="0" indent="0">
              <a:buNone/>
            </a:pPr>
            <a:r>
              <a:rPr lang="ru-RU" sz="1200" dirty="0"/>
              <a:t>4. Почему важно оказать первую помощь?</a:t>
            </a:r>
          </a:p>
          <a:p>
            <a:pPr marL="0" indent="0">
              <a:buNone/>
            </a:pPr>
            <a:r>
              <a:rPr lang="ru-RU" sz="1200" dirty="0"/>
              <a:t>1) это может спасти человеку жизнь</a:t>
            </a:r>
          </a:p>
          <a:p>
            <a:pPr marL="0" indent="0">
              <a:buNone/>
            </a:pPr>
            <a:r>
              <a:rPr lang="ru-RU" sz="1200" dirty="0"/>
              <a:t>2) это поднимет ему настроение</a:t>
            </a:r>
          </a:p>
          <a:p>
            <a:pPr marL="0" indent="0">
              <a:buNone/>
            </a:pPr>
            <a:r>
              <a:rPr lang="ru-RU" sz="1200" dirty="0"/>
              <a:t>3) это поможет излечить болезнь</a:t>
            </a:r>
          </a:p>
          <a:p>
            <a:pPr marL="0" indent="0">
              <a:buNone/>
            </a:pPr>
            <a:r>
              <a:rPr lang="ru-RU" sz="1200" dirty="0"/>
              <a:t>5. Что такое первая помощь?</a:t>
            </a:r>
          </a:p>
          <a:p>
            <a:pPr marL="0" indent="0">
              <a:buNone/>
            </a:pPr>
            <a:r>
              <a:rPr lang="ru-RU" sz="1200" dirty="0"/>
              <a:t>1) оперативная помощь пострадавшему</a:t>
            </a:r>
          </a:p>
          <a:p>
            <a:pPr marL="0" indent="0">
              <a:buNone/>
            </a:pPr>
            <a:r>
              <a:rPr lang="ru-RU" sz="1200" dirty="0"/>
              <a:t>2) квалифицированная помощь медиков</a:t>
            </a:r>
          </a:p>
          <a:p>
            <a:pPr marL="0" indent="0">
              <a:buNone/>
            </a:pPr>
            <a:r>
              <a:rPr lang="ru-RU" sz="1200" dirty="0"/>
              <a:t>3) помощь медсестер</a:t>
            </a:r>
          </a:p>
          <a:p>
            <a:pPr marL="0" indent="0">
              <a:buNone/>
            </a:pPr>
            <a:r>
              <a:rPr lang="ru-RU" sz="1200" dirty="0"/>
              <a:t>6. Что нужно сделать сначала при оказании первой помощи?</a:t>
            </a:r>
          </a:p>
          <a:p>
            <a:pPr marL="0" indent="0">
              <a:buNone/>
            </a:pPr>
            <a:r>
              <a:rPr lang="ru-RU" sz="1200" dirty="0"/>
              <a:t>1) вызвать скорую помощь</a:t>
            </a:r>
          </a:p>
          <a:p>
            <a:pPr marL="0" indent="0">
              <a:buNone/>
            </a:pPr>
            <a:r>
              <a:rPr lang="ru-RU" sz="1200" dirty="0"/>
              <a:t>2) определить неотложную ситуацию</a:t>
            </a:r>
          </a:p>
          <a:p>
            <a:pPr marL="0" indent="0">
              <a:buNone/>
            </a:pPr>
            <a:r>
              <a:rPr lang="ru-RU" sz="1200" dirty="0"/>
              <a:t>3) звать людей на помощь</a:t>
            </a:r>
          </a:p>
          <a:p>
            <a:pPr marL="0" indent="0">
              <a:buNone/>
            </a:pPr>
            <a:r>
              <a:rPr lang="ru-RU" sz="1200" dirty="0"/>
              <a:t>7. Нужно ли вызывать скорую помощь, если пострадавший чувствует давление в груди?</a:t>
            </a:r>
          </a:p>
          <a:p>
            <a:pPr marL="0" indent="0">
              <a:buNone/>
            </a:pPr>
            <a:r>
              <a:rPr lang="ru-RU" sz="1200" dirty="0"/>
              <a:t>1) да</a:t>
            </a:r>
          </a:p>
          <a:p>
            <a:pPr marL="0" indent="0">
              <a:buNone/>
            </a:pPr>
            <a:r>
              <a:rPr lang="ru-RU" sz="1200" dirty="0"/>
              <a:t>2) нет</a:t>
            </a:r>
          </a:p>
          <a:p>
            <a:pPr marL="0" indent="0">
              <a:buNone/>
            </a:pPr>
            <a:r>
              <a:rPr lang="ru-RU" sz="1200" dirty="0"/>
              <a:t>3) только если пострадавший попросит</a:t>
            </a:r>
          </a:p>
        </p:txBody>
      </p:sp>
    </p:spTree>
    <p:extLst>
      <p:ext uri="{BB962C8B-B14F-4D97-AF65-F5344CB8AC3E}">
        <p14:creationId xmlns:p14="http://schemas.microsoft.com/office/powerpoint/2010/main" val="993440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ru-RU" dirty="0"/>
              <a:t>Проверка </a:t>
            </a:r>
          </a:p>
        </p:txBody>
      </p:sp>
      <p:sp>
        <p:nvSpPr>
          <p:cNvPr id="3" name="Текст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r>
              <a:rPr lang="ru-RU" dirty="0"/>
              <a:t>1-1</a:t>
            </a:r>
          </a:p>
          <a:p>
            <a:r>
              <a:rPr lang="ru-RU" dirty="0"/>
              <a:t>2-2</a:t>
            </a:r>
          </a:p>
          <a:p>
            <a:r>
              <a:rPr lang="ru-RU" dirty="0"/>
              <a:t>3-1</a:t>
            </a:r>
          </a:p>
          <a:p>
            <a:r>
              <a:rPr lang="ru-RU" dirty="0"/>
              <a:t>4-1</a:t>
            </a:r>
          </a:p>
          <a:p>
            <a:r>
              <a:rPr lang="ru-RU" dirty="0"/>
              <a:t>5-1</a:t>
            </a:r>
          </a:p>
          <a:p>
            <a:r>
              <a:rPr lang="ru-RU" dirty="0"/>
              <a:t>6-2</a:t>
            </a:r>
          </a:p>
          <a:p>
            <a:r>
              <a:rPr lang="ru-RU" dirty="0"/>
              <a:t>7-1</a:t>
            </a:r>
          </a:p>
        </p:txBody>
      </p:sp>
    </p:spTree>
    <p:extLst>
      <p:ext uri="{BB962C8B-B14F-4D97-AF65-F5344CB8AC3E}">
        <p14:creationId xmlns:p14="http://schemas.microsoft.com/office/powerpoint/2010/main" val="3071740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ru-RU" dirty="0"/>
              <a:t>Домашнее задание</a:t>
            </a:r>
          </a:p>
        </p:txBody>
      </p:sp>
      <p:sp>
        <p:nvSpPr>
          <p:cNvPr id="3" name="Текст 2"/>
          <p:cNvSpPr>
            <a:spLocks noGrp="1"/>
          </p:cNvSpPr>
          <p:nvPr>
            <p:ph type="body" idx="1"/>
          </p:nvPr>
        </p:nvSpPr>
        <p:spPr/>
        <p:style>
          <a:lnRef idx="2">
            <a:schemeClr val="dk1"/>
          </a:lnRef>
          <a:fillRef idx="1">
            <a:schemeClr val="lt1"/>
          </a:fillRef>
          <a:effectRef idx="0">
            <a:schemeClr val="dk1"/>
          </a:effectRef>
          <a:fontRef idx="minor">
            <a:schemeClr val="dk1"/>
          </a:fontRef>
        </p:style>
        <p:txBody>
          <a:bodyPr/>
          <a:lstStyle/>
          <a:p>
            <a:pPr marL="0" indent="0">
              <a:buNone/>
            </a:pPr>
            <a:r>
              <a:rPr lang="ru-RU" b="1" dirty="0"/>
              <a:t>Письменно ответь на вопросы после параграфа 8.1</a:t>
            </a:r>
          </a:p>
          <a:p>
            <a:r>
              <a:rPr lang="ru-RU" dirty="0"/>
              <a:t>1. Что такое первая помощь и кем она оказывается?</a:t>
            </a:r>
          </a:p>
          <a:p>
            <a:r>
              <a:rPr lang="ru-RU" dirty="0"/>
              <a:t>2. Каковы общие правила оказания первой помощи?</a:t>
            </a:r>
          </a:p>
          <a:p>
            <a:r>
              <a:rPr lang="ru-RU" dirty="0"/>
              <a:t>3. В каких случаях необходимо вызывать «скорую помощь»?</a:t>
            </a:r>
          </a:p>
        </p:txBody>
      </p:sp>
    </p:spTree>
    <p:extLst>
      <p:ext uri="{BB962C8B-B14F-4D97-AF65-F5344CB8AC3E}">
        <p14:creationId xmlns:p14="http://schemas.microsoft.com/office/powerpoint/2010/main" val="1051439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79C8D53-5A7F-40F7-BF3C-EE638C25DE2D}"/>
              </a:ext>
            </a:extLst>
          </p:cNvPr>
          <p:cNvSpPr txBox="1"/>
          <p:nvPr/>
        </p:nvSpPr>
        <p:spPr>
          <a:xfrm>
            <a:off x="683568" y="908720"/>
            <a:ext cx="7560840" cy="4524315"/>
          </a:xfrm>
          <a:prstGeom prst="rect">
            <a:avLst/>
          </a:prstGeom>
          <a:noFill/>
        </p:spPr>
        <p:txBody>
          <a:bodyPr wrap="square">
            <a:spAutoFit/>
          </a:bodyPr>
          <a:lstStyle/>
          <a:p>
            <a:r>
              <a:rPr lang="ru-RU" sz="3600" b="1" i="0" dirty="0">
                <a:solidFill>
                  <a:srgbClr val="000000"/>
                </a:solidFill>
                <a:effectLst/>
                <a:latin typeface="TimesNewRomanPSMT"/>
              </a:rPr>
              <a:t>Первая помощь - </a:t>
            </a:r>
            <a:r>
              <a:rPr lang="ru-RU" sz="3600" b="0" i="0" dirty="0">
                <a:solidFill>
                  <a:srgbClr val="000000"/>
                </a:solidFill>
                <a:effectLst/>
                <a:latin typeface="TimesNewRomanPSMT"/>
              </a:rPr>
              <a:t>комплекс срочных мероприятий,</a:t>
            </a:r>
            <a:br>
              <a:rPr lang="ru-RU" sz="3600" b="0" i="0" dirty="0">
                <a:solidFill>
                  <a:srgbClr val="000000"/>
                </a:solidFill>
                <a:effectLst/>
                <a:latin typeface="TimesNewRomanPSMT"/>
              </a:rPr>
            </a:br>
            <a:r>
              <a:rPr lang="ru-RU" sz="3600" b="0" i="0" dirty="0">
                <a:solidFill>
                  <a:srgbClr val="000000"/>
                </a:solidFill>
                <a:effectLst/>
                <a:latin typeface="TimesNewRomanPSMT"/>
              </a:rPr>
              <a:t>направленных на сохранение жизни и здоровья пострадавших при травмах, несчастных случаях, отравлениях и внезапных заболеваниях.</a:t>
            </a:r>
            <a:r>
              <a:rPr lang="ru-RU" sz="3600" dirty="0"/>
              <a:t> </a:t>
            </a:r>
            <a:br>
              <a:rPr lang="ru-RU" sz="3600" dirty="0"/>
            </a:br>
            <a:endParaRPr lang="ru-RU" sz="3600" dirty="0"/>
          </a:p>
        </p:txBody>
      </p:sp>
    </p:spTree>
    <p:extLst>
      <p:ext uri="{BB962C8B-B14F-4D97-AF65-F5344CB8AC3E}">
        <p14:creationId xmlns:p14="http://schemas.microsoft.com/office/powerpoint/2010/main" val="865341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Shape 40"/>
          <p:cNvSpPr txBox="1">
            <a:spLocks noGrp="1"/>
          </p:cNvSpPr>
          <p:nvPr>
            <p:ph type="title"/>
          </p:nvPr>
        </p:nvSpPr>
        <p:spPr>
          <a:xfrm>
            <a:off x="457200" y="0"/>
            <a:ext cx="8229600" cy="1329035"/>
          </a:xfrm>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pPr lvl="0" rtl="0">
              <a:buNone/>
            </a:pPr>
            <a:r>
              <a:rPr lang="ru" dirty="0"/>
              <a:t>Рекомендации по оказанию доврачебной помощи.	</a:t>
            </a:r>
          </a:p>
        </p:txBody>
      </p:sp>
      <p:sp>
        <p:nvSpPr>
          <p:cNvPr id="41" name="Shape 41"/>
          <p:cNvSpPr txBox="1">
            <a:spLocks noGrp="1"/>
          </p:cNvSpPr>
          <p:nvPr>
            <p:ph type="body" idx="1"/>
          </p:nvPr>
        </p:nvSpPr>
        <p:spPr>
          <a:xfrm>
            <a:off x="457200" y="1587850"/>
            <a:ext cx="8229600" cy="4967700"/>
          </a:xfrm>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t" anchorCtr="0">
            <a:noAutofit/>
          </a:bodyPr>
          <a:lstStyle/>
          <a:p>
            <a:pPr marL="457200" lvl="0" indent="-419100" rtl="0">
              <a:buClr>
                <a:schemeClr val="dk1"/>
              </a:buClr>
              <a:buSzPct val="277777"/>
              <a:buFont typeface="Arial"/>
              <a:buChar char="•"/>
            </a:pPr>
            <a:r>
              <a:rPr lang="ru" sz="1800" dirty="0"/>
              <a:t>      Освободить пострадавшего от воздействия на него опасного производственного фактора (электрического тока, химических веществ, воды, механического воздействия и др.) с использованием штатных или подручных средств и безопасных для себя приемов.</a:t>
            </a:r>
          </a:p>
          <a:p>
            <a:pPr marL="457200" lvl="0" indent="-419100" rtl="0">
              <a:buClr>
                <a:schemeClr val="dk1"/>
              </a:buClr>
              <a:buSzPct val="277777"/>
              <a:buFont typeface="Arial"/>
              <a:buChar char="•"/>
            </a:pPr>
            <a:r>
              <a:rPr lang="ru" sz="1800" dirty="0"/>
              <a:t>       Оценить состояние пострадавшего, освободить от стесняющей дыхание одежды, при необходимости вынести пострадавшего на свежий воздух</a:t>
            </a:r>
          </a:p>
          <a:p>
            <a:pPr marL="457200" lvl="0" indent="-419100" rtl="0">
              <a:buClr>
                <a:schemeClr val="dk1"/>
              </a:buClr>
              <a:buSzPct val="277777"/>
              <a:buFont typeface="Arial"/>
              <a:buChar char="•"/>
            </a:pPr>
            <a:r>
              <a:rPr lang="ru" sz="1800" dirty="0"/>
              <a:t>       Определить характер и степень повреждения, для чего осторожно обнажить поврежденные участки, части тела и принять решение о мерах неотложной помощи</a:t>
            </a:r>
          </a:p>
          <a:p>
            <a:pPr marL="457200" lvl="0" indent="-419100" rtl="0">
              <a:buClr>
                <a:schemeClr val="dk1"/>
              </a:buClr>
              <a:buSzPct val="400000"/>
              <a:buFont typeface="Arial"/>
              <a:buChar char="•"/>
            </a:pPr>
            <a:r>
              <a:rPr lang="ru" sz="900" dirty="0">
                <a:solidFill>
                  <a:srgbClr val="444444"/>
                </a:solidFill>
              </a:rPr>
              <a:t>            </a:t>
            </a:r>
            <a:r>
              <a:rPr lang="ru" sz="1800" dirty="0"/>
              <a:t>Выполнить необходимые мероприятия по спасению пострадавшего в порядке срочности - восстановить дыхание, остановить кровотечение, иммобилизовать место перелома, наложить повязки и т.д.</a:t>
            </a:r>
          </a:p>
          <a:p>
            <a:pPr marL="457200" lvl="0" indent="-419100">
              <a:buClr>
                <a:schemeClr val="dk1"/>
              </a:buClr>
              <a:buSzPct val="277777"/>
              <a:buFont typeface="Arial"/>
              <a:buChar char="•"/>
            </a:pPr>
            <a:r>
              <a:rPr lang="ru" sz="1800" dirty="0"/>
              <a:t>       Поддерживать основные жизненные функции пострадавшего до прибытия медицинских работников</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Shape 46"/>
          <p:cNvSpPr txBox="1">
            <a:spLocks noGrp="1"/>
          </p:cNvSpPr>
          <p:nvPr>
            <p:ph type="title"/>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pPr lvl="0" rtl="0">
              <a:buNone/>
            </a:pPr>
            <a:r>
              <a:rPr lang="ru" dirty="0"/>
              <a:t>Аптечка, должна быть у каждого</a:t>
            </a:r>
          </a:p>
        </p:txBody>
      </p:sp>
      <p:sp>
        <p:nvSpPr>
          <p:cNvPr id="47" name="Shape 47"/>
          <p:cNvSpPr/>
          <p:nvPr/>
        </p:nvSpPr>
        <p:spPr>
          <a:xfrm>
            <a:off x="457200" y="1688392"/>
            <a:ext cx="4601583" cy="3600457"/>
          </a:xfrm>
          <a:prstGeom prst="rect">
            <a:avLst/>
          </a:prstGeom>
          <a:blipFill>
            <a:blip r:embed="rId4"/>
            <a:stretch>
              <a:fillRect/>
            </a:stretch>
          </a:blipFill>
          <a:ln>
            <a:noFill/>
          </a:ln>
        </p:spPr>
        <p:txBody>
          <a:bodyPr/>
          <a:lstStyle/>
          <a:p>
            <a:endParaRPr lang="ru-RU" dirty="0"/>
          </a:p>
        </p:txBody>
      </p:sp>
      <p:sp>
        <p:nvSpPr>
          <p:cNvPr id="48" name="Shape 48"/>
          <p:cNvSpPr/>
          <p:nvPr/>
        </p:nvSpPr>
        <p:spPr>
          <a:xfrm>
            <a:off x="5858075" y="4236090"/>
            <a:ext cx="2079900" cy="1870199"/>
          </a:xfrm>
          <a:prstGeom prst="plus">
            <a:avLst>
              <a:gd name="adj" fmla="val 25000"/>
            </a:avLst>
          </a:prstGeom>
          <a:solidFill>
            <a:srgbClr val="FF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 name="Shape 53"/>
          <p:cNvSpPr/>
          <p:nvPr/>
        </p:nvSpPr>
        <p:spPr>
          <a:xfrm>
            <a:off x="1259632" y="1606488"/>
            <a:ext cx="6300192" cy="3645024"/>
          </a:xfrm>
          <a:prstGeom prst="rect">
            <a:avLst/>
          </a:prstGeom>
          <a:blipFill>
            <a:blip r:embed="rId4"/>
            <a:stretch>
              <a:fillRect/>
            </a:stretch>
          </a:blipFill>
          <a:ln>
            <a:noFill/>
          </a:ln>
        </p:spPr>
        <p:txBody>
          <a:bodyPr/>
          <a:lstStyle/>
          <a:p>
            <a:endParaRPr lang="ru-RU"/>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Shape 58"/>
          <p:cNvSpPr/>
          <p:nvPr/>
        </p:nvSpPr>
        <p:spPr>
          <a:xfrm>
            <a:off x="1169876" y="1268760"/>
            <a:ext cx="6804248" cy="4879168"/>
          </a:xfrm>
          <a:prstGeom prst="rect">
            <a:avLst/>
          </a:prstGeom>
          <a:blipFill>
            <a:blip r:embed="rId4"/>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14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 name="Shape 63"/>
          <p:cNvSpPr/>
          <p:nvPr/>
        </p:nvSpPr>
        <p:spPr>
          <a:xfrm>
            <a:off x="1709936" y="1713866"/>
            <a:ext cx="5724128" cy="3427734"/>
          </a:xfrm>
          <a:prstGeom prst="rect">
            <a:avLst/>
          </a:prstGeom>
          <a:blipFill>
            <a:blip r:embed="rId4"/>
            <a:stretch>
              <a:fillRect/>
            </a:stretch>
          </a:blipFill>
          <a:ln>
            <a:noFill/>
          </a:ln>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Shape 68"/>
          <p:cNvSpPr/>
          <p:nvPr/>
        </p:nvSpPr>
        <p:spPr>
          <a:xfrm>
            <a:off x="1313892" y="1196752"/>
            <a:ext cx="6516216" cy="4101473"/>
          </a:xfrm>
          <a:prstGeom prst="rect">
            <a:avLst/>
          </a:prstGeom>
          <a:blipFill>
            <a:blip r:embed="rId4"/>
            <a:stretch>
              <a:fillRect/>
            </a:stretch>
          </a:blipFill>
          <a:ln>
            <a:noFill/>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819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9688"/>
            <a:ext cx="9144000" cy="693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 name="Shape 73"/>
          <p:cNvSpPr txBox="1">
            <a:spLocks noGrp="1"/>
          </p:cNvSpPr>
          <p:nvPr>
            <p:ph type="title"/>
          </p:nvPr>
        </p:nvSpPr>
        <p:spPr>
          <a:xfrm>
            <a:off x="457200" y="-39688"/>
            <a:ext cx="8229600" cy="1368723"/>
          </a:xfrm>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b" anchorCtr="0">
            <a:noAutofit/>
          </a:bodyPr>
          <a:lstStyle/>
          <a:p>
            <a:pPr>
              <a:buNone/>
            </a:pPr>
            <a:r>
              <a:rPr lang="ru" dirty="0"/>
              <a:t>        ПЕРВАЯ </a:t>
            </a:r>
            <a:r>
              <a:rPr lang="ru" sz="4800" dirty="0"/>
              <a:t>помощь</a:t>
            </a:r>
            <a:r>
              <a:rPr lang="ru" dirty="0"/>
              <a:t> </a:t>
            </a:r>
            <a:br>
              <a:rPr lang="ru" dirty="0"/>
            </a:br>
            <a:r>
              <a:rPr lang="ru" dirty="0"/>
              <a:t>             при переломах</a:t>
            </a:r>
          </a:p>
        </p:txBody>
      </p:sp>
      <p:sp>
        <p:nvSpPr>
          <p:cNvPr id="74" name="Shape 74"/>
          <p:cNvSpPr txBox="1">
            <a:spLocks noGrp="1"/>
          </p:cNvSpPr>
          <p:nvPr>
            <p:ph type="body" idx="1"/>
          </p:nvPr>
        </p:nvSpPr>
        <p:spPr>
          <a:prstGeom prst="rect">
            <a:avLst/>
          </a:prstGeom>
        </p:spPr>
        <p:style>
          <a:lnRef idx="2">
            <a:schemeClr val="dk1"/>
          </a:lnRef>
          <a:fillRef idx="1">
            <a:schemeClr val="lt1"/>
          </a:fillRef>
          <a:effectRef idx="0">
            <a:schemeClr val="dk1"/>
          </a:effectRef>
          <a:fontRef idx="minor">
            <a:schemeClr val="dk1"/>
          </a:fontRef>
        </p:style>
        <p:txBody>
          <a:bodyPr lIns="91425" tIns="91425" rIns="91425" bIns="91425" anchor="t" anchorCtr="0">
            <a:noAutofit/>
          </a:bodyPr>
          <a:lstStyle/>
          <a:p>
            <a:pPr>
              <a:buNone/>
            </a:pPr>
            <a:r>
              <a:rPr lang="ru" b="1" dirty="0"/>
              <a:t>Перелом кости- полный или частичный - </a:t>
            </a:r>
            <a:r>
              <a:rPr lang="ru" dirty="0"/>
              <a:t>нарушение целостности кости при нагрузке, превышающей прочность травмируемого участка скелета. Переломы могут возникать как вследствие травмы, так и в результате различных заболеваний.</a:t>
            </a:r>
          </a:p>
        </p:txBody>
      </p:sp>
      <p:sp>
        <p:nvSpPr>
          <p:cNvPr id="75" name="Shape 75"/>
          <p:cNvSpPr/>
          <p:nvPr/>
        </p:nvSpPr>
        <p:spPr>
          <a:xfrm>
            <a:off x="570595" y="4941168"/>
            <a:ext cx="7971943" cy="1752648"/>
          </a:xfrm>
          <a:prstGeom prst="rect">
            <a:avLst/>
          </a:prstGeom>
          <a:blipFill>
            <a:blip r:embed="rId4"/>
            <a:stretch>
              <a:fillRect/>
            </a:stretch>
          </a:blipFill>
          <a:ln>
            <a:noFill/>
          </a:ln>
        </p:spPr>
      </p:sp>
    </p:spTree>
  </p:cSld>
  <p:clrMapOvr>
    <a:masterClrMapping/>
  </p:clrMapOvr>
  <p:transition spd="slow">
    <p:cut/>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TotalTime>
  <Words>937</Words>
  <Application>Microsoft Office PowerPoint</Application>
  <PresentationFormat>Экран (4:3)</PresentationFormat>
  <Paragraphs>72</Paragraphs>
  <Slides>17</Slides>
  <Notes>13</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Arial</vt:lpstr>
      <vt:lpstr>Calibri</vt:lpstr>
      <vt:lpstr>TimesNewRomanPSMT</vt:lpstr>
      <vt:lpstr>Тема Office</vt:lpstr>
      <vt:lpstr>  ОБЩИЕ ПРАВИЛА ОКАЗАНИЯ  ПЕРВОЙ  ПОМОЩИ </vt:lpstr>
      <vt:lpstr>Презентация PowerPoint</vt:lpstr>
      <vt:lpstr>Рекомендации по оказанию доврачебной помощи. </vt:lpstr>
      <vt:lpstr>Аптечка, должна быть у каждого</vt:lpstr>
      <vt:lpstr>Презентация PowerPoint</vt:lpstr>
      <vt:lpstr>Презентация PowerPoint</vt:lpstr>
      <vt:lpstr>Презентация PowerPoint</vt:lpstr>
      <vt:lpstr>Презентация PowerPoint</vt:lpstr>
      <vt:lpstr>        ПЕРВАЯ помощь               при переломах</vt:lpstr>
      <vt:lpstr>             При переломе</vt:lpstr>
      <vt:lpstr>Презентация PowerPoint</vt:lpstr>
      <vt:lpstr>    Первая помощь  при колотых ранах.</vt:lpstr>
      <vt:lpstr>                   ДАЛЕЕ</vt:lpstr>
      <vt:lpstr>     При укусе ядовитых змей</vt:lpstr>
      <vt:lpstr>Тест по теме урока</vt:lpstr>
      <vt:lpstr>Проверка </vt:lpstr>
      <vt:lpstr>Домашнее задание</vt:lpstr>
    </vt:vector>
  </TitlesOfParts>
  <Company>сош № 51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ОБЩИЕ ПРАВИЛА ОКАЗАНИЯ  ПЕРВОЙ МЕДИЦИНСКОЙ ПОМОЩИ </dc:title>
  <dc:creator>Дегтярёв А.И.</dc:creator>
  <cp:lastModifiedBy>User</cp:lastModifiedBy>
  <cp:revision>10</cp:revision>
  <dcterms:modified xsi:type="dcterms:W3CDTF">2022-11-10T13:32:27Z</dcterms:modified>
</cp:coreProperties>
</file>