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88" r:id="rId2"/>
    <p:sldId id="257" r:id="rId3"/>
    <p:sldId id="258" r:id="rId4"/>
    <p:sldId id="259" r:id="rId5"/>
    <p:sldId id="266" r:id="rId6"/>
    <p:sldId id="267" r:id="rId7"/>
    <p:sldId id="270" r:id="rId8"/>
    <p:sldId id="271" r:id="rId9"/>
    <p:sldId id="272" r:id="rId10"/>
    <p:sldId id="273" r:id="rId11"/>
    <p:sldId id="274" r:id="rId12"/>
    <p:sldId id="275" r:id="rId13"/>
    <p:sldId id="277" r:id="rId14"/>
    <p:sldId id="278" r:id="rId15"/>
    <p:sldId id="279" r:id="rId16"/>
    <p:sldId id="280" r:id="rId17"/>
    <p:sldId id="281" r:id="rId18"/>
    <p:sldId id="282" r:id="rId19"/>
    <p:sldId id="283" r:id="rId20"/>
    <p:sldId id="284" r:id="rId21"/>
    <p:sldId id="285"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660"/>
  </p:normalViewPr>
  <p:slideViewPr>
    <p:cSldViewPr>
      <p:cViewPr varScale="1">
        <p:scale>
          <a:sx n="70" d="100"/>
          <a:sy n="70" d="100"/>
        </p:scale>
        <p:origin x="14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791AF8-21F5-473C-8293-BA47D831B9B2}" type="datetimeFigureOut">
              <a:rPr lang="ru-RU" smtClean="0"/>
              <a:t>10.11.2022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529604-4CCA-4022-AAF1-54D45C0F2E79}" type="slidenum">
              <a:rPr lang="ru-RU" smtClean="0"/>
              <a:t>‹#›</a:t>
            </a:fld>
            <a:endParaRPr lang="ru-RU"/>
          </a:p>
        </p:txBody>
      </p:sp>
    </p:spTree>
    <p:extLst>
      <p:ext uri="{BB962C8B-B14F-4D97-AF65-F5344CB8AC3E}">
        <p14:creationId xmlns:p14="http://schemas.microsoft.com/office/powerpoint/2010/main" val="3556564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1843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F2920C-46D6-43C2-954E-1B4B082FB8BC}" type="slidenum">
              <a:rPr lang="ru-RU"/>
              <a:pPr eaLnBrk="1" hangingPunct="1"/>
              <a:t>18</a:t>
            </a:fld>
            <a:endParaRPr lang="ru-RU"/>
          </a:p>
        </p:txBody>
      </p:sp>
    </p:spTree>
    <p:extLst>
      <p:ext uri="{BB962C8B-B14F-4D97-AF65-F5344CB8AC3E}">
        <p14:creationId xmlns:p14="http://schemas.microsoft.com/office/powerpoint/2010/main" val="3070675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2048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19F8D18-48F9-4D49-9F1F-54562D34A40E}" type="slidenum">
              <a:rPr lang="ru-RU"/>
              <a:pPr eaLnBrk="1" hangingPunct="1"/>
              <a:t>19</a:t>
            </a:fld>
            <a:endParaRPr lang="ru-RU"/>
          </a:p>
        </p:txBody>
      </p:sp>
    </p:spTree>
    <p:extLst>
      <p:ext uri="{BB962C8B-B14F-4D97-AF65-F5344CB8AC3E}">
        <p14:creationId xmlns:p14="http://schemas.microsoft.com/office/powerpoint/2010/main" val="3363987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10.11.2022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10.11.2022</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tatic8.depositphotos.com/1070086/945/v/950/depositphotos_9459252-stock-illustration-gay-gardener-on-his-way.jpg" TargetMode="External"/><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399486" y="5157192"/>
            <a:ext cx="5637010" cy="882119"/>
          </a:xfrm>
        </p:spPr>
        <p:txBody>
          <a:bodyPr/>
          <a:lstStyle/>
          <a:p>
            <a:r>
              <a:rPr lang="ru-RU" dirty="0" smtClean="0"/>
              <a:t>Подготовила: воспитатель </a:t>
            </a:r>
            <a:r>
              <a:rPr lang="ru-RU" dirty="0" err="1" smtClean="0"/>
              <a:t>Курыляк</a:t>
            </a:r>
            <a:r>
              <a:rPr lang="ru-RU" dirty="0" smtClean="0"/>
              <a:t> Е. Н.</a:t>
            </a:r>
            <a:endParaRPr lang="ru-RU" dirty="0"/>
          </a:p>
        </p:txBody>
      </p:sp>
      <p:sp>
        <p:nvSpPr>
          <p:cNvPr id="3" name="Заголовок 2"/>
          <p:cNvSpPr>
            <a:spLocks noGrp="1"/>
          </p:cNvSpPr>
          <p:nvPr>
            <p:ph type="ctrTitle"/>
          </p:nvPr>
        </p:nvSpPr>
        <p:spPr>
          <a:xfrm>
            <a:off x="0" y="116632"/>
            <a:ext cx="9036496" cy="2269839"/>
          </a:xfrm>
        </p:spPr>
        <p:txBody>
          <a:bodyPr/>
          <a:lstStyle/>
          <a:p>
            <a:pPr marL="182880" indent="0" algn="ctr">
              <a:buNone/>
            </a:pPr>
            <a:r>
              <a:rPr lang="ru-RU" sz="1800" dirty="0" smtClean="0"/>
              <a:t>Муниципальное автономное дошкольное образовательное учреждение детский сад №3 </a:t>
            </a:r>
            <a:r>
              <a:rPr lang="ru-RU" sz="1800" smtClean="0"/>
              <a:t>г.Курганинска</a:t>
            </a:r>
            <a:r>
              <a:rPr lang="ru-RU" sz="1800" dirty="0" smtClean="0"/>
              <a:t> Муниципального образования </a:t>
            </a:r>
            <a:br>
              <a:rPr lang="ru-RU" sz="1800" dirty="0" smtClean="0"/>
            </a:br>
            <a:r>
              <a:rPr lang="ru-RU" sz="1800" dirty="0" err="1" smtClean="0"/>
              <a:t>Курганинский</a:t>
            </a:r>
            <a:r>
              <a:rPr lang="ru-RU" sz="1800" dirty="0" smtClean="0"/>
              <a:t> район</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6600" dirty="0" smtClean="0">
                <a:solidFill>
                  <a:srgbClr val="FF0000"/>
                </a:solidFill>
              </a:rPr>
              <a:t>Профессии</a:t>
            </a:r>
            <a:endParaRPr lang="ru-RU" sz="6600" dirty="0">
              <a:solidFill>
                <a:srgbClr val="FF0000"/>
              </a:solidFill>
            </a:endParaRPr>
          </a:p>
        </p:txBody>
      </p:sp>
    </p:spTree>
    <p:extLst>
      <p:ext uri="{BB962C8B-B14F-4D97-AF65-F5344CB8AC3E}">
        <p14:creationId xmlns:p14="http://schemas.microsoft.com/office/powerpoint/2010/main" val="3585716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ндрей\Desktop\клещи.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714349" y="1500174"/>
            <a:ext cx="5642002" cy="4929222"/>
          </a:xfrm>
          <a:prstGeom prst="rect">
            <a:avLst/>
          </a:prstGeom>
          <a:noFill/>
        </p:spPr>
      </p:pic>
      <p:sp>
        <p:nvSpPr>
          <p:cNvPr id="3" name="Прямоугольник 2"/>
          <p:cNvSpPr/>
          <p:nvPr/>
        </p:nvSpPr>
        <p:spPr>
          <a:xfrm>
            <a:off x="2286000" y="285729"/>
            <a:ext cx="6429404" cy="1569660"/>
          </a:xfrm>
          <a:prstGeom prst="rect">
            <a:avLst/>
          </a:prstGeom>
        </p:spPr>
        <p:txBody>
          <a:bodyPr wrap="square">
            <a:spAutoFit/>
          </a:bodyPr>
          <a:lstStyle/>
          <a:p>
            <a:pPr algn="r"/>
            <a:r>
              <a:rPr lang="ru-RU" sz="3200" b="1" dirty="0" smtClean="0">
                <a:solidFill>
                  <a:srgbClr val="002060"/>
                </a:solidFill>
              </a:rPr>
              <a:t>Сожмем мы гвоздь клешней своей: </a:t>
            </a:r>
            <a:br>
              <a:rPr lang="ru-RU" sz="3200" b="1" dirty="0" smtClean="0">
                <a:solidFill>
                  <a:srgbClr val="002060"/>
                </a:solidFill>
              </a:rPr>
            </a:br>
            <a:r>
              <a:rPr lang="ru-RU" sz="3200" b="1" dirty="0" err="1" smtClean="0">
                <a:solidFill>
                  <a:srgbClr val="002060"/>
                </a:solidFill>
              </a:rPr>
              <a:t>Р-раз</a:t>
            </a:r>
            <a:r>
              <a:rPr lang="ru-RU" sz="3200" b="1" dirty="0" smtClean="0">
                <a:solidFill>
                  <a:srgbClr val="002060"/>
                </a:solidFill>
              </a:rPr>
              <a:t>, - и никаких гвоздей! </a:t>
            </a:r>
            <a:endParaRPr lang="ru-RU" sz="3200" dirty="0"/>
          </a:p>
        </p:txBody>
      </p:sp>
    </p:spTree>
    <p:extLst>
      <p:ext uri="{BB962C8B-B14F-4D97-AF65-F5344CB8AC3E}">
        <p14:creationId xmlns:p14="http://schemas.microsoft.com/office/powerpoint/2010/main" val="166044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ндрей\Desktop\рубанок.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3000364" y="2214554"/>
            <a:ext cx="5881435" cy="4411677"/>
          </a:xfrm>
          <a:prstGeom prst="rect">
            <a:avLst/>
          </a:prstGeom>
          <a:noFill/>
        </p:spPr>
      </p:pic>
      <p:sp>
        <p:nvSpPr>
          <p:cNvPr id="3" name="Прямоугольник 2"/>
          <p:cNvSpPr/>
          <p:nvPr/>
        </p:nvSpPr>
        <p:spPr>
          <a:xfrm>
            <a:off x="500034" y="285728"/>
            <a:ext cx="6357966" cy="2062103"/>
          </a:xfrm>
          <a:prstGeom prst="rect">
            <a:avLst/>
          </a:prstGeom>
        </p:spPr>
        <p:txBody>
          <a:bodyPr wrap="square">
            <a:spAutoFit/>
          </a:bodyPr>
          <a:lstStyle/>
          <a:p>
            <a:r>
              <a:rPr lang="ru-RU" sz="3200" b="1" dirty="0" smtClean="0">
                <a:solidFill>
                  <a:srgbClr val="002060"/>
                </a:solidFill>
              </a:rPr>
              <a:t>Внешне он не бросок,</a:t>
            </a:r>
            <a:br>
              <a:rPr lang="ru-RU" sz="3200" b="1" dirty="0" smtClean="0">
                <a:solidFill>
                  <a:srgbClr val="002060"/>
                </a:solidFill>
              </a:rPr>
            </a:br>
            <a:r>
              <a:rPr lang="ru-RU" sz="3200" b="1" dirty="0" smtClean="0">
                <a:solidFill>
                  <a:srgbClr val="002060"/>
                </a:solidFill>
              </a:rPr>
              <a:t>В миг обтешет доску.</a:t>
            </a:r>
            <a:br>
              <a:rPr lang="ru-RU" sz="3200" b="1" dirty="0" smtClean="0">
                <a:solidFill>
                  <a:srgbClr val="002060"/>
                </a:solidFill>
              </a:rPr>
            </a:br>
            <a:r>
              <a:rPr lang="ru-RU" sz="3200" b="1" dirty="0" smtClean="0">
                <a:solidFill>
                  <a:srgbClr val="002060"/>
                </a:solidFill>
              </a:rPr>
              <a:t>С ним тружусь я спозаранок.</a:t>
            </a:r>
            <a:br>
              <a:rPr lang="ru-RU" sz="3200" b="1" dirty="0" smtClean="0">
                <a:solidFill>
                  <a:srgbClr val="002060"/>
                </a:solidFill>
              </a:rPr>
            </a:br>
            <a:r>
              <a:rPr lang="ru-RU" sz="3200" b="1" dirty="0" smtClean="0">
                <a:solidFill>
                  <a:srgbClr val="002060"/>
                </a:solidFill>
              </a:rPr>
              <a:t>Что в руках моих? </a:t>
            </a:r>
            <a:endParaRPr lang="ru-RU" sz="3200" dirty="0"/>
          </a:p>
        </p:txBody>
      </p:sp>
    </p:spTree>
    <p:extLst>
      <p:ext uri="{BB962C8B-B14F-4D97-AF65-F5344CB8AC3E}">
        <p14:creationId xmlns:p14="http://schemas.microsoft.com/office/powerpoint/2010/main" val="76200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Назови одним словом</a:t>
            </a:r>
            <a:endParaRPr lang="ru-RU" dirty="0"/>
          </a:p>
        </p:txBody>
      </p:sp>
      <p:pic>
        <p:nvPicPr>
          <p:cNvPr id="4" name="Picture 2" descr="C:\Users\Андрей\Desktop\инструменты.jpg"/>
          <p:cNvPicPr>
            <a:picLocks noGrp="1" noChangeAspect="1" noChangeArrowheads="1"/>
          </p:cNvPicPr>
          <p:nvPr>
            <p:ph idx="4294967295"/>
          </p:nvPr>
        </p:nvPicPr>
        <p:blipFill>
          <a:blip r:embed="rId2" cstate="print"/>
          <a:srcRect/>
          <a:stretch>
            <a:fillRect/>
          </a:stretch>
        </p:blipFill>
        <p:spPr>
          <a:xfrm>
            <a:off x="971600" y="692696"/>
            <a:ext cx="6934200" cy="2886075"/>
          </a:xfrm>
          <a:prstGeom prst="rect">
            <a:avLst/>
          </a:prstGeom>
          <a:noFill/>
        </p:spPr>
      </p:pic>
    </p:spTree>
    <p:extLst>
      <p:ext uri="{BB962C8B-B14F-4D97-AF65-F5344CB8AC3E}">
        <p14:creationId xmlns:p14="http://schemas.microsoft.com/office/powerpoint/2010/main" val="2415204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835696" y="5517232"/>
            <a:ext cx="6512511" cy="1143000"/>
          </a:xfrm>
        </p:spPr>
        <p:txBody>
          <a:bodyPr/>
          <a:lstStyle/>
          <a:p>
            <a:r>
              <a:rPr lang="ru-RU" dirty="0" smtClean="0"/>
              <a:t>Что лишнее?</a:t>
            </a:r>
            <a:endParaRPr lang="ru-RU" dirty="0"/>
          </a:p>
        </p:txBody>
      </p:sp>
      <p:pic>
        <p:nvPicPr>
          <p:cNvPr id="8" name="Picture 3" descr="C:\Users\Андрей\Desktop\топор.jpg"/>
          <p:cNvPicPr>
            <a:picLocks noGrp="1" noChangeAspect="1" noChangeArrowheads="1"/>
          </p:cNvPicPr>
          <p:nvPr>
            <p:ph idx="4294967295"/>
          </p:nvPr>
        </p:nvPicPr>
        <p:blipFill>
          <a:blip r:embed="rId2" cstate="email">
            <a:extLst>
              <a:ext uri="{28A0092B-C50C-407E-A947-70E740481C1C}">
                <a14:useLocalDpi xmlns:a14="http://schemas.microsoft.com/office/drawing/2010/main"/>
              </a:ext>
            </a:extLst>
          </a:blip>
          <a:srcRect/>
          <a:stretch>
            <a:fillRect/>
          </a:stretch>
        </p:blipFill>
        <p:spPr>
          <a:xfrm>
            <a:off x="0" y="88096"/>
            <a:ext cx="3143250" cy="2554288"/>
          </a:xfrm>
          <a:noFill/>
        </p:spPr>
      </p:pic>
      <p:pic>
        <p:nvPicPr>
          <p:cNvPr id="9" name="Picture 2" descr="C:\Users\Андрей\Desktop\пила.jpg"/>
          <p:cNvPicPr>
            <a:picLocks noGrp="1" noChangeAspect="1" noChangeArrowheads="1"/>
          </p:cNvPicPr>
          <p:nvPr>
            <p:ph idx="4294967295"/>
          </p:nvPr>
        </p:nvPicPr>
        <p:blipFill>
          <a:blip r:embed="rId3" cstate="email">
            <a:extLst>
              <a:ext uri="{28A0092B-C50C-407E-A947-70E740481C1C}">
                <a14:useLocalDpi xmlns:a14="http://schemas.microsoft.com/office/drawing/2010/main"/>
              </a:ext>
            </a:extLst>
          </a:blip>
          <a:srcRect/>
          <a:stretch>
            <a:fillRect/>
          </a:stretch>
        </p:blipFill>
        <p:spPr>
          <a:xfrm>
            <a:off x="3563888" y="88096"/>
            <a:ext cx="3630612" cy="2339975"/>
          </a:xfrm>
          <a:noFill/>
        </p:spPr>
      </p:pic>
      <p:pic>
        <p:nvPicPr>
          <p:cNvPr id="11" name="Picture 2" descr="C:\Users\Андрей\Desktop\клещи.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92737" y="2610458"/>
            <a:ext cx="4141787" cy="2697163"/>
          </a:xfrm>
          <a:prstGeom prst="rect">
            <a:avLst/>
          </a:prstGeom>
          <a:noFill/>
          <a:ln w="9525">
            <a:noFill/>
            <a:miter lim="800000"/>
            <a:headEnd/>
            <a:tailEnd/>
          </a:ln>
        </p:spPr>
      </p:pic>
      <p:pic>
        <p:nvPicPr>
          <p:cNvPr id="12" name="Picture 2" descr="C:\Users\Андрей\Desktop\грабли.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a:xfrm>
            <a:off x="-23813" y="2693737"/>
            <a:ext cx="3190875" cy="2125663"/>
          </a:xfrm>
          <a:prstGeom prst="rect">
            <a:avLst/>
          </a:prstGeom>
          <a:noFill/>
        </p:spPr>
      </p:pic>
    </p:spTree>
    <p:extLst>
      <p:ext uri="{BB962C8B-B14F-4D97-AF65-F5344CB8AC3E}">
        <p14:creationId xmlns:p14="http://schemas.microsoft.com/office/powerpoint/2010/main" val="300778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Влад\Desktop\24.11.16\31843b33[1].jpg"/>
          <p:cNvPicPr>
            <a:picLocks noChangeAspect="1" noChangeArrowheads="1"/>
          </p:cNvPicPr>
          <p:nvPr/>
        </p:nvPicPr>
        <p:blipFill>
          <a:blip r:embed="rId2" cstate="print"/>
          <a:srcRect/>
          <a:stretch>
            <a:fillRect/>
          </a:stretch>
        </p:blipFill>
        <p:spPr bwMode="auto">
          <a:xfrm>
            <a:off x="0" y="0"/>
            <a:ext cx="9007782" cy="6336704"/>
          </a:xfrm>
          <a:prstGeom prst="rect">
            <a:avLst/>
          </a:prstGeom>
          <a:noFill/>
        </p:spPr>
      </p:pic>
    </p:spTree>
    <p:extLst>
      <p:ext uri="{BB962C8B-B14F-4D97-AF65-F5344CB8AC3E}">
        <p14:creationId xmlns:p14="http://schemas.microsoft.com/office/powerpoint/2010/main" val="644119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122012.imgbb.ru/user/82/829173/1/dee13ad3449fe67cc94b5517afaed6b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309891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knigipochtoi.ru/images/goods/book/big/01-14279.1.jpg"/>
          <p:cNvPicPr>
            <a:picLocks noChangeAspect="1" noChangeArrowheads="1"/>
          </p:cNvPicPr>
          <p:nvPr/>
        </p:nvPicPr>
        <p:blipFill>
          <a:blip r:embed="rId2" cstate="print"/>
          <a:srcRect/>
          <a:stretch>
            <a:fillRect/>
          </a:stretch>
        </p:blipFill>
        <p:spPr bwMode="auto">
          <a:xfrm>
            <a:off x="0" y="0"/>
            <a:ext cx="9144000" cy="6762751"/>
          </a:xfrm>
          <a:prstGeom prst="rect">
            <a:avLst/>
          </a:prstGeom>
          <a:noFill/>
        </p:spPr>
      </p:pic>
    </p:spTree>
    <p:extLst>
      <p:ext uri="{BB962C8B-B14F-4D97-AF65-F5344CB8AC3E}">
        <p14:creationId xmlns:p14="http://schemas.microsoft.com/office/powerpoint/2010/main" val="647564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Влад\Desktop\24.11.16\img1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239439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sz="quarter" idx="4294967295"/>
          </p:nvPr>
        </p:nvSpPr>
        <p:spPr>
          <a:xfrm>
            <a:off x="457200" y="1285875"/>
            <a:ext cx="8115300" cy="5187950"/>
          </a:xfrm>
          <a:prstGeom prst="rect">
            <a:avLst/>
          </a:prstGeom>
        </p:spPr>
        <p:txBody>
          <a:bodyPr/>
          <a:lstStyle/>
          <a:p>
            <a:pPr algn="ctr" eaLnBrk="1" hangingPunct="1">
              <a:buFont typeface="Arial" panose="020B0604020202020204" pitchFamily="34" charset="0"/>
              <a:buNone/>
            </a:pPr>
            <a:r>
              <a:rPr lang="ru-RU" sz="2800" dirty="0" smtClean="0">
                <a:solidFill>
                  <a:srgbClr val="7030A0"/>
                </a:solidFill>
              </a:rPr>
              <a:t>Садовник - благоустраивает сады, парковые зоны, ухаживает за растениями. Садовник готовит почву, подбирает сорта растений, высаживает цветы, деревья. За растениями требуется постоянный уход их нужно поливать, подкармливать, собирать созревшие семена, иногда даже лечить.</a:t>
            </a:r>
          </a:p>
        </p:txBody>
      </p:sp>
      <p:sp>
        <p:nvSpPr>
          <p:cNvPr id="9219" name="Номер слайда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1609DFD-E799-41CB-A93F-90279FF08D74}" type="slidenum">
              <a:rPr lang="ru-RU">
                <a:solidFill>
                  <a:srgbClr val="FFFFFF"/>
                </a:solidFill>
              </a:rPr>
              <a:pPr eaLnBrk="1" hangingPunct="1"/>
              <a:t>18</a:t>
            </a:fld>
            <a:endParaRPr lang="ru-RU">
              <a:solidFill>
                <a:srgbClr val="FFFFFF"/>
              </a:solidFill>
            </a:endParaRPr>
          </a:p>
        </p:txBody>
      </p:sp>
    </p:spTree>
    <p:extLst>
      <p:ext uri="{BB962C8B-B14F-4D97-AF65-F5344CB8AC3E}">
        <p14:creationId xmlns:p14="http://schemas.microsoft.com/office/powerpoint/2010/main" val="1045036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075">
                                            <p:txEl>
                                              <p:pRg st="0" end="0"/>
                                            </p:txEl>
                                          </p:spTgt>
                                        </p:tgtEl>
                                        <p:attrNameLst>
                                          <p:attrName>ppt_x</p:attrName>
                                          <p:attrName>ppt_y</p:attrName>
                                        </p:attrNameLst>
                                      </p:cBhvr>
                                    </p:animMotion>
                                    <p:animRot by="1500000">
                                      <p:cBhvr>
                                        <p:cTn id="7" dur="125" fill="hold">
                                          <p:stCondLst>
                                            <p:cond delay="0"/>
                                          </p:stCondLst>
                                        </p:cTn>
                                        <p:tgtEl>
                                          <p:spTgt spid="3075">
                                            <p:txEl>
                                              <p:pRg st="0" end="0"/>
                                            </p:txEl>
                                          </p:spTgt>
                                        </p:tgtEl>
                                        <p:attrNameLst>
                                          <p:attrName>r</p:attrName>
                                        </p:attrNameLst>
                                      </p:cBhvr>
                                    </p:animRot>
                                    <p:animRot by="-1500000">
                                      <p:cBhvr>
                                        <p:cTn id="8" dur="125" fill="hold">
                                          <p:stCondLst>
                                            <p:cond delay="125"/>
                                          </p:stCondLst>
                                        </p:cTn>
                                        <p:tgtEl>
                                          <p:spTgt spid="3075">
                                            <p:txEl>
                                              <p:pRg st="0" end="0"/>
                                            </p:txEl>
                                          </p:spTgt>
                                        </p:tgtEl>
                                        <p:attrNameLst>
                                          <p:attrName>r</p:attrName>
                                        </p:attrNameLst>
                                      </p:cBhvr>
                                    </p:animRot>
                                    <p:animRot by="-1500000">
                                      <p:cBhvr>
                                        <p:cTn id="9" dur="125" fill="hold">
                                          <p:stCondLst>
                                            <p:cond delay="250"/>
                                          </p:stCondLst>
                                        </p:cTn>
                                        <p:tgtEl>
                                          <p:spTgt spid="3075">
                                            <p:txEl>
                                              <p:pRg st="0" end="0"/>
                                            </p:txEl>
                                          </p:spTgt>
                                        </p:tgtEl>
                                        <p:attrNameLst>
                                          <p:attrName>r</p:attrName>
                                        </p:attrNameLst>
                                      </p:cBhvr>
                                    </p:animRot>
                                    <p:animRot by="1500000">
                                      <p:cBhvr>
                                        <p:cTn id="10" dur="125" fill="hold">
                                          <p:stCondLst>
                                            <p:cond delay="375"/>
                                          </p:stCondLst>
                                        </p:cTn>
                                        <p:tgtEl>
                                          <p:spTgt spid="307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Содержимое 3" descr="43вс4.jpeg"/>
          <p:cNvPicPr>
            <a:picLocks noGrp="1" noChangeAspect="1"/>
          </p:cNvPicPr>
          <p:nvPr>
            <p:ph sz="quarter" idx="4294967295"/>
          </p:nvPr>
        </p:nvPicPr>
        <p:blipFill>
          <a:blip r:embed="rId3"/>
          <a:srcRect/>
          <a:stretch>
            <a:fillRect/>
          </a:stretch>
        </p:blipFill>
        <p:spPr>
          <a:xfrm>
            <a:off x="1000100" y="1643050"/>
            <a:ext cx="2309817" cy="3754446"/>
          </a:xfrm>
          <a:prstGeom prst="rect">
            <a:avLst/>
          </a:prstGeom>
          <a:effectLst>
            <a:softEdge rad="112500"/>
          </a:effectLst>
        </p:spPr>
      </p:pic>
      <p:sp>
        <p:nvSpPr>
          <p:cNvPr id="11267" name="Номер слайда 6"/>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8F54774-7726-4C74-B6E1-842C5F6724CA}" type="slidenum">
              <a:rPr lang="ru-RU">
                <a:solidFill>
                  <a:srgbClr val="FFFFFF"/>
                </a:solidFill>
              </a:rPr>
              <a:pPr eaLnBrk="1" hangingPunct="1"/>
              <a:t>19</a:t>
            </a:fld>
            <a:endParaRPr lang="ru-RU">
              <a:solidFill>
                <a:srgbClr val="FFFFFF"/>
              </a:solidFill>
            </a:endParaRPr>
          </a:p>
        </p:txBody>
      </p:sp>
      <p:pic>
        <p:nvPicPr>
          <p:cNvPr id="3076" name="Рисунок 4" descr="567.jpeg"/>
          <p:cNvPicPr>
            <a:picLocks noChangeAspect="1"/>
          </p:cNvPicPr>
          <p:nvPr/>
        </p:nvPicPr>
        <p:blipFill>
          <a:blip r:embed="rId4"/>
          <a:srcRect/>
          <a:stretch>
            <a:fillRect/>
          </a:stretch>
        </p:blipFill>
        <p:spPr bwMode="auto">
          <a:xfrm>
            <a:off x="5143504" y="571480"/>
            <a:ext cx="3624261" cy="2786066"/>
          </a:xfrm>
          <a:prstGeom prst="rect">
            <a:avLst/>
          </a:prstGeom>
          <a:ln>
            <a:noFill/>
          </a:ln>
          <a:effectLst>
            <a:softEdge rad="112500"/>
          </a:effectLst>
        </p:spPr>
      </p:pic>
      <p:pic>
        <p:nvPicPr>
          <p:cNvPr id="3077" name="Рисунок 5" descr="л0щ00.jpeg"/>
          <p:cNvPicPr>
            <a:picLocks noChangeAspect="1"/>
          </p:cNvPicPr>
          <p:nvPr/>
        </p:nvPicPr>
        <p:blipFill>
          <a:blip r:embed="rId5"/>
          <a:srcRect/>
          <a:stretch>
            <a:fillRect/>
          </a:stretch>
        </p:blipFill>
        <p:spPr bwMode="auto">
          <a:xfrm>
            <a:off x="4000496" y="3643314"/>
            <a:ext cx="3214686" cy="2428882"/>
          </a:xfrm>
          <a:prstGeom prst="rect">
            <a:avLst/>
          </a:prstGeom>
          <a:ln>
            <a:noFill/>
          </a:ln>
          <a:effectLst>
            <a:softEdge rad="112500"/>
          </a:effectLst>
        </p:spPr>
      </p:pic>
    </p:spTree>
    <p:extLst>
      <p:ext uri="{BB962C8B-B14F-4D97-AF65-F5344CB8AC3E}">
        <p14:creationId xmlns:p14="http://schemas.microsoft.com/office/powerpoint/2010/main" val="403585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down)">
                                      <p:cBhvr>
                                        <p:cTn id="7" dur="500"/>
                                        <p:tgtEl>
                                          <p:spTgt spid="30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wipe(down)">
                                      <p:cBhvr>
                                        <p:cTn id="12" dur="500"/>
                                        <p:tgtEl>
                                          <p:spTgt spid="30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3077"/>
                                        </p:tgtEl>
                                        <p:attrNameLst>
                                          <p:attrName>style.visibility</p:attrName>
                                        </p:attrNameLst>
                                      </p:cBhvr>
                                      <p:to>
                                        <p:strVal val="visible"/>
                                      </p:to>
                                    </p:set>
                                    <p:animEffect transition="in" filter="box(in)">
                                      <p:cBhvr>
                                        <p:cTn id="1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48680"/>
            <a:ext cx="4572000" cy="5693866"/>
          </a:xfrm>
          <a:prstGeom prst="rect">
            <a:avLst/>
          </a:prstGeom>
        </p:spPr>
        <p:txBody>
          <a:bodyPr>
            <a:spAutoFit/>
          </a:bodyPr>
          <a:lstStyle/>
          <a:p>
            <a:r>
              <a:rPr lang="ru-RU" sz="2800" dirty="0">
                <a:solidFill>
                  <a:srgbClr val="FF0000"/>
                </a:solidFill>
                <a:latin typeface="Times New Roman" panose="02020603050405020304" pitchFamily="18" charset="0"/>
                <a:cs typeface="Times New Roman" panose="02020603050405020304" pitchFamily="18" charset="0"/>
              </a:rPr>
              <a:t>Повар</a:t>
            </a:r>
            <a:r>
              <a:rPr lang="ru-RU" sz="2800" dirty="0">
                <a:latin typeface="Times New Roman" panose="02020603050405020304" pitchFamily="18" charset="0"/>
                <a:cs typeface="Times New Roman" panose="02020603050405020304" pitchFamily="18" charset="0"/>
              </a:rPr>
              <a:t> — это человек, профессией которого является приготовление пищи.</a:t>
            </a:r>
          </a:p>
          <a:p>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Повар готовит супы, вторые блюда, кондитерские изделия, другую пищу. Знает, как правильно хранить продукты, готовит разные блюда по рецептам и умеет оформлять приготовленное.</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55568" y="548680"/>
            <a:ext cx="3492896" cy="5693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0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t.depositphotos.com/1002944/4509/v/950/depositphotos_45098595-stock-illustration-gardening-tool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3342" y="260648"/>
            <a:ext cx="3596755" cy="35967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tatic8.depositphotos.com/1070086/945/v/950/depositphotos_9459252-stock-illustration-gay-gardener-on-his-way.jpg">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11960" y="260648"/>
            <a:ext cx="4165674" cy="4141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217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https://ds02.infourok.ru/uploads/ex/02e1/0007a400-11cdb412/img1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054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3340" y="2924944"/>
            <a:ext cx="3672408" cy="3437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20072" y="476672"/>
            <a:ext cx="3305175" cy="5885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395536" y="476672"/>
            <a:ext cx="4572000" cy="1815882"/>
          </a:xfrm>
          <a:prstGeom prst="rect">
            <a:avLst/>
          </a:prstGeom>
        </p:spPr>
        <p:txBody>
          <a:bodyPr>
            <a:spAutoFit/>
          </a:bodyPr>
          <a:lstStyle/>
          <a:p>
            <a:r>
              <a:rPr lang="ru-RU" sz="2800" dirty="0">
                <a:latin typeface="Times New Roman" panose="02020603050405020304" pitchFamily="18" charset="0"/>
                <a:cs typeface="Times New Roman" panose="02020603050405020304" pitchFamily="18" charset="0"/>
              </a:rPr>
              <a:t>Традиционная поварская одежда состоит из колпака, двубортной куртки, платка (галстука) , фартука и брюк.</a:t>
            </a:r>
          </a:p>
        </p:txBody>
      </p:sp>
    </p:spTree>
    <p:extLst>
      <p:ext uri="{BB962C8B-B14F-4D97-AF65-F5344CB8AC3E}">
        <p14:creationId xmlns:p14="http://schemas.microsoft.com/office/powerpoint/2010/main" val="1836960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39952" y="0"/>
            <a:ext cx="5004048" cy="4293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9552" y="404664"/>
            <a:ext cx="3384376" cy="6309420"/>
          </a:xfrm>
          <a:prstGeom prst="rect">
            <a:avLst/>
          </a:prstGeom>
          <a:noFill/>
        </p:spPr>
        <p:txBody>
          <a:bodyPr wrap="square" rtlCol="0">
            <a:spAutoFit/>
          </a:bodyPr>
          <a:lstStyle/>
          <a:p>
            <a:r>
              <a:rPr lang="ru-RU" sz="1600" b="1" dirty="0">
                <a:solidFill>
                  <a:srgbClr val="FF0000"/>
                </a:solidFill>
                <a:latin typeface="Times New Roman" panose="02020603050405020304" pitchFamily="18" charset="0"/>
                <a:cs typeface="Times New Roman" panose="02020603050405020304" pitchFamily="18" charset="0"/>
              </a:rPr>
              <a:t>Кухонные </a:t>
            </a:r>
            <a:r>
              <a:rPr lang="ru-RU" sz="1600" b="1" dirty="0" smtClean="0">
                <a:solidFill>
                  <a:srgbClr val="FF0000"/>
                </a:solidFill>
                <a:latin typeface="Times New Roman" panose="02020603050405020304" pitchFamily="18" charset="0"/>
                <a:cs typeface="Times New Roman" panose="02020603050405020304" pitchFamily="18" charset="0"/>
              </a:rPr>
              <a:t>помощники:</a:t>
            </a:r>
            <a:endParaRPr lang="ru-RU" sz="1600" b="1" dirty="0">
              <a:solidFill>
                <a:srgbClr val="FF0000"/>
              </a:solidFill>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-маленькая </a:t>
            </a:r>
            <a:r>
              <a:rPr lang="ru-RU" sz="1600" dirty="0">
                <a:latin typeface="Times New Roman" panose="02020603050405020304" pitchFamily="18" charset="0"/>
                <a:cs typeface="Times New Roman" panose="02020603050405020304" pitchFamily="18" charset="0"/>
              </a:rPr>
              <a:t>разделочная </a:t>
            </a:r>
            <a:r>
              <a:rPr lang="ru-RU" sz="1600" dirty="0" smtClean="0">
                <a:latin typeface="Times New Roman" panose="02020603050405020304" pitchFamily="18" charset="0"/>
                <a:cs typeface="Times New Roman" panose="02020603050405020304" pitchFamily="18" charset="0"/>
              </a:rPr>
              <a:t>доска; </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-большая </a:t>
            </a:r>
            <a:r>
              <a:rPr lang="ru-RU" sz="1600" dirty="0">
                <a:latin typeface="Times New Roman" panose="02020603050405020304" pitchFamily="18" charset="0"/>
                <a:cs typeface="Times New Roman" panose="02020603050405020304" pitchFamily="18" charset="0"/>
              </a:rPr>
              <a:t>разделочная </a:t>
            </a:r>
            <a:r>
              <a:rPr lang="ru-RU" sz="1600" dirty="0" smtClean="0">
                <a:latin typeface="Times New Roman" panose="02020603050405020304" pitchFamily="18" charset="0"/>
                <a:cs typeface="Times New Roman" panose="02020603050405020304" pitchFamily="18" charset="0"/>
              </a:rPr>
              <a:t>доска; </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-маленький </a:t>
            </a:r>
            <a:r>
              <a:rPr lang="ru-RU" sz="1600" dirty="0">
                <a:latin typeface="Times New Roman" panose="02020603050405020304" pitchFamily="18" charset="0"/>
                <a:cs typeface="Times New Roman" panose="02020603050405020304" pitchFamily="18" charset="0"/>
              </a:rPr>
              <a:t>ножик для чистки овощей;</a:t>
            </a:r>
          </a:p>
          <a:p>
            <a:r>
              <a:rPr lang="ru-RU" sz="1600" dirty="0" smtClean="0">
                <a:latin typeface="Times New Roman" panose="02020603050405020304" pitchFamily="18" charset="0"/>
                <a:cs typeface="Times New Roman" panose="02020603050405020304" pitchFamily="18" charset="0"/>
              </a:rPr>
              <a:t>-большой </a:t>
            </a:r>
            <a:r>
              <a:rPr lang="ru-RU" sz="1600" dirty="0">
                <a:latin typeface="Times New Roman" panose="02020603050405020304" pitchFamily="18" charset="0"/>
                <a:cs typeface="Times New Roman" panose="02020603050405020304" pitchFamily="18" charset="0"/>
              </a:rPr>
              <a:t>кухонный нож для нарезки;</a:t>
            </a:r>
          </a:p>
          <a:p>
            <a:r>
              <a:rPr lang="ru-RU" sz="1600" dirty="0" smtClean="0">
                <a:latin typeface="Times New Roman" panose="02020603050405020304" pitchFamily="18" charset="0"/>
                <a:cs typeface="Times New Roman" panose="02020603050405020304" pitchFamily="18" charset="0"/>
              </a:rPr>
              <a:t>-нож-пилка </a:t>
            </a:r>
            <a:r>
              <a:rPr lang="ru-RU" sz="1600" dirty="0">
                <a:latin typeface="Times New Roman" panose="02020603050405020304" pitchFamily="18" charset="0"/>
                <a:cs typeface="Times New Roman" panose="02020603050405020304" pitchFamily="18" charset="0"/>
              </a:rPr>
              <a:t>для хлеба;</a:t>
            </a:r>
          </a:p>
          <a:p>
            <a:r>
              <a:rPr lang="ru-RU" sz="1600" dirty="0" smtClean="0">
                <a:latin typeface="Times New Roman" panose="02020603050405020304" pitchFamily="18" charset="0"/>
                <a:cs typeface="Times New Roman" panose="02020603050405020304" pitchFamily="18" charset="0"/>
              </a:rPr>
              <a:t>-дуршлаг </a:t>
            </a:r>
            <a:r>
              <a:rPr lang="ru-RU" sz="1600" dirty="0">
                <a:latin typeface="Times New Roman" panose="02020603050405020304" pitchFamily="18" charset="0"/>
                <a:cs typeface="Times New Roman" panose="02020603050405020304" pitchFamily="18" charset="0"/>
              </a:rPr>
              <a:t>или сито </a:t>
            </a:r>
            <a:r>
              <a:rPr lang="ru-RU"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-точильный </a:t>
            </a:r>
            <a:r>
              <a:rPr lang="ru-RU" sz="1600" dirty="0">
                <a:latin typeface="Times New Roman" panose="02020603050405020304" pitchFamily="18" charset="0"/>
                <a:cs typeface="Times New Roman" panose="02020603050405020304" pitchFamily="18" charset="0"/>
              </a:rPr>
              <a:t>брусок;</a:t>
            </a:r>
          </a:p>
          <a:p>
            <a:r>
              <a:rPr lang="ru-RU" sz="1600" dirty="0" smtClean="0">
                <a:latin typeface="Times New Roman" panose="02020603050405020304" pitchFamily="18" charset="0"/>
                <a:cs typeface="Times New Roman" panose="02020603050405020304" pitchFamily="18" charset="0"/>
              </a:rPr>
              <a:t>-волосяное </a:t>
            </a:r>
            <a:r>
              <a:rPr lang="ru-RU" sz="1600" dirty="0">
                <a:latin typeface="Times New Roman" panose="02020603050405020304" pitchFamily="18" charset="0"/>
                <a:cs typeface="Times New Roman" panose="02020603050405020304" pitchFamily="18" charset="0"/>
              </a:rPr>
              <a:t>сито;</a:t>
            </a:r>
          </a:p>
          <a:p>
            <a:r>
              <a:rPr lang="ru-RU" sz="1600" dirty="0" smtClean="0">
                <a:latin typeface="Times New Roman" panose="02020603050405020304" pitchFamily="18" charset="0"/>
                <a:cs typeface="Times New Roman" panose="02020603050405020304" pitchFamily="18" charset="0"/>
              </a:rPr>
              <a:t>-лопатка </a:t>
            </a:r>
            <a:r>
              <a:rPr lang="ru-RU" sz="1600" dirty="0">
                <a:latin typeface="Times New Roman" panose="02020603050405020304" pitchFamily="18" charset="0"/>
                <a:cs typeface="Times New Roman" panose="02020603050405020304" pitchFamily="18" charset="0"/>
              </a:rPr>
              <a:t>для переворачивания </a:t>
            </a:r>
            <a:r>
              <a:rPr lang="ru-RU"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-половники </a:t>
            </a:r>
            <a:r>
              <a:rPr lang="ru-RU" sz="1600" dirty="0">
                <a:latin typeface="Times New Roman" panose="02020603050405020304" pitchFamily="18" charset="0"/>
                <a:cs typeface="Times New Roman" panose="02020603050405020304" pitchFamily="18" charset="0"/>
              </a:rPr>
              <a:t>разных размеров;</a:t>
            </a:r>
          </a:p>
          <a:p>
            <a:r>
              <a:rPr lang="ru-RU" sz="1600" dirty="0" smtClean="0">
                <a:latin typeface="Times New Roman" panose="02020603050405020304" pitchFamily="18" charset="0"/>
                <a:cs typeface="Times New Roman" panose="02020603050405020304" pitchFamily="18" charset="0"/>
              </a:rPr>
              <a:t>-венчик </a:t>
            </a:r>
            <a:r>
              <a:rPr lang="ru-RU" sz="1600" dirty="0">
                <a:latin typeface="Times New Roman" panose="02020603050405020304" pitchFamily="18" charset="0"/>
                <a:cs typeface="Times New Roman" panose="02020603050405020304" pitchFamily="18" charset="0"/>
              </a:rPr>
              <a:t>для взбивания</a:t>
            </a:r>
            <a:r>
              <a:rPr lang="ru-RU"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-штопор </a:t>
            </a:r>
            <a:r>
              <a:rPr lang="ru-RU" sz="1600" dirty="0">
                <a:latin typeface="Times New Roman" panose="02020603050405020304" pitchFamily="18" charset="0"/>
                <a:cs typeface="Times New Roman" panose="02020603050405020304" pitchFamily="18" charset="0"/>
              </a:rPr>
              <a:t>для открывания бутылок;</a:t>
            </a:r>
          </a:p>
          <a:p>
            <a:r>
              <a:rPr lang="ru-RU" sz="1600" dirty="0" smtClean="0">
                <a:latin typeface="Times New Roman" panose="02020603050405020304" pitchFamily="18" charset="0"/>
                <a:cs typeface="Times New Roman" panose="02020603050405020304" pitchFamily="18" charset="0"/>
              </a:rPr>
              <a:t>-консервный </a:t>
            </a:r>
            <a:r>
              <a:rPr lang="ru-RU" sz="1600" dirty="0">
                <a:latin typeface="Times New Roman" panose="02020603050405020304" pitchFamily="18" charset="0"/>
                <a:cs typeface="Times New Roman" panose="02020603050405020304" pitchFamily="18" charset="0"/>
              </a:rPr>
              <a:t>нож;</a:t>
            </a:r>
          </a:p>
          <a:p>
            <a:r>
              <a:rPr lang="ru-RU" sz="1600" dirty="0" smtClean="0">
                <a:latin typeface="Times New Roman" panose="02020603050405020304" pitchFamily="18" charset="0"/>
                <a:cs typeface="Times New Roman" panose="02020603050405020304" pitchFamily="18" charset="0"/>
              </a:rPr>
              <a:t>-пресс </a:t>
            </a:r>
            <a:r>
              <a:rPr lang="ru-RU" sz="1600" dirty="0">
                <a:latin typeface="Times New Roman" panose="02020603050405020304" pitchFamily="18" charset="0"/>
                <a:cs typeface="Times New Roman" panose="02020603050405020304" pitchFamily="18" charset="0"/>
              </a:rPr>
              <a:t>для отжима цитрусовых;</a:t>
            </a:r>
          </a:p>
          <a:p>
            <a:r>
              <a:rPr lang="ru-RU" sz="1600" dirty="0" smtClean="0">
                <a:latin typeface="Times New Roman" panose="02020603050405020304" pitchFamily="18" charset="0"/>
                <a:cs typeface="Times New Roman" panose="02020603050405020304" pitchFamily="18" charset="0"/>
              </a:rPr>
              <a:t>-полотенца </a:t>
            </a:r>
            <a:r>
              <a:rPr lang="ru-RU" sz="1600" dirty="0">
                <a:latin typeface="Times New Roman" panose="02020603050405020304" pitchFamily="18" charset="0"/>
                <a:cs typeface="Times New Roman" panose="02020603050405020304" pitchFamily="18" charset="0"/>
              </a:rPr>
              <a:t>для кухни;</a:t>
            </a:r>
          </a:p>
          <a:p>
            <a:r>
              <a:rPr lang="ru-RU" sz="1600" dirty="0" smtClean="0">
                <a:latin typeface="Times New Roman" panose="02020603050405020304" pitchFamily="18" charset="0"/>
                <a:cs typeface="Times New Roman" panose="02020603050405020304" pitchFamily="18" charset="0"/>
              </a:rPr>
              <a:t>-четырёхгранная </a:t>
            </a:r>
            <a:r>
              <a:rPr lang="ru-RU" sz="1600" dirty="0">
                <a:latin typeface="Times New Roman" panose="02020603050405020304" pitchFamily="18" charset="0"/>
                <a:cs typeface="Times New Roman" panose="02020603050405020304" pitchFamily="18" charset="0"/>
              </a:rPr>
              <a:t>тёрка;</a:t>
            </a:r>
          </a:p>
          <a:p>
            <a:r>
              <a:rPr lang="ru-RU" sz="1600" dirty="0" smtClean="0">
                <a:latin typeface="Times New Roman" panose="02020603050405020304" pitchFamily="18" charset="0"/>
                <a:cs typeface="Times New Roman" panose="02020603050405020304" pitchFamily="18" charset="0"/>
              </a:rPr>
              <a:t>-весы</a:t>
            </a:r>
            <a:r>
              <a:rPr lang="ru-RU" sz="1600" dirty="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-мерная </a:t>
            </a:r>
            <a:r>
              <a:rPr lang="ru-RU" sz="1600" dirty="0">
                <a:latin typeface="Times New Roman" panose="02020603050405020304" pitchFamily="18" charset="0"/>
                <a:cs typeface="Times New Roman" panose="02020603050405020304" pitchFamily="18" charset="0"/>
              </a:rPr>
              <a:t>кружка;</a:t>
            </a:r>
          </a:p>
          <a:p>
            <a:r>
              <a:rPr lang="ru-RU" sz="1600" dirty="0" smtClean="0">
                <a:latin typeface="Times New Roman" panose="02020603050405020304" pitchFamily="18" charset="0"/>
                <a:cs typeface="Times New Roman" panose="02020603050405020304" pitchFamily="18" charset="0"/>
              </a:rPr>
              <a:t>-мялка </a:t>
            </a:r>
            <a:r>
              <a:rPr lang="ru-RU" sz="1600" dirty="0">
                <a:latin typeface="Times New Roman" panose="02020603050405020304" pitchFamily="18" charset="0"/>
                <a:cs typeface="Times New Roman" panose="02020603050405020304" pitchFamily="18" charset="0"/>
              </a:rPr>
              <a:t>для картофеля или блендер;</a:t>
            </a:r>
          </a:p>
          <a:p>
            <a:r>
              <a:rPr lang="ru-RU" sz="1600" dirty="0" smtClean="0">
                <a:latin typeface="Times New Roman" panose="02020603050405020304" pitchFamily="18" charset="0"/>
                <a:cs typeface="Times New Roman" panose="02020603050405020304" pitchFamily="18" charset="0"/>
              </a:rPr>
              <a:t>-миксер</a:t>
            </a:r>
            <a:r>
              <a:rPr lang="ru-RU" sz="1600" dirty="0">
                <a:latin typeface="Times New Roman" panose="02020603050405020304" pitchFamily="18" charset="0"/>
                <a:cs typeface="Times New Roman" panose="02020603050405020304" pitchFamily="18" charset="0"/>
              </a:rPr>
              <a:t>.</a:t>
            </a:r>
          </a:p>
          <a:p>
            <a:endParaRPr lang="ru-RU" dirty="0" smtClean="0"/>
          </a:p>
          <a:p>
            <a:pPr marL="285750" indent="-285750">
              <a:buFontTx/>
              <a:buChar char="-"/>
            </a:pPr>
            <a:endParaRPr lang="ru-RU" dirty="0"/>
          </a:p>
        </p:txBody>
      </p:sp>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23928" y="4432920"/>
            <a:ext cx="2363086" cy="2330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87014" y="4293097"/>
            <a:ext cx="2856986" cy="2470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0470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20072" y="404664"/>
            <a:ext cx="3600203" cy="2645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95536" y="527136"/>
            <a:ext cx="4238950" cy="1015663"/>
          </a:xfrm>
          <a:prstGeom prst="rect">
            <a:avLst/>
          </a:prstGeom>
          <a:noFill/>
        </p:spPr>
        <p:txBody>
          <a:bodyPr wrap="square" rtlCol="0">
            <a:spAutoFit/>
          </a:bodyPr>
          <a:lstStyle/>
          <a:p>
            <a:r>
              <a:rPr lang="ru-RU" sz="2000" dirty="0" smtClean="0">
                <a:latin typeface="Times New Roman" panose="02020603050405020304" pitchFamily="18" charset="0"/>
                <a:cs typeface="Times New Roman" panose="02020603050405020304" pitchFamily="18" charset="0"/>
              </a:rPr>
              <a:t>Повара трудятся в детских садах, школах, столовых, ресторанах, кафе, </a:t>
            </a:r>
            <a:r>
              <a:rPr lang="ru-RU" sz="2000" dirty="0">
                <a:latin typeface="Times New Roman" panose="02020603050405020304" pitchFamily="18" charset="0"/>
                <a:cs typeface="Times New Roman" panose="02020603050405020304" pitchFamily="18" charset="0"/>
              </a:rPr>
              <a:t>воинских </a:t>
            </a:r>
            <a:r>
              <a:rPr lang="ru-RU" sz="2000" dirty="0" smtClean="0">
                <a:latin typeface="Times New Roman" panose="02020603050405020304" pitchFamily="18" charset="0"/>
                <a:cs typeface="Times New Roman" panose="02020603050405020304" pitchFamily="18" charset="0"/>
              </a:rPr>
              <a:t>частях.</a:t>
            </a:r>
            <a:endParaRPr lang="ru-RU" sz="2000" dirty="0">
              <a:latin typeface="Times New Roman" panose="02020603050405020304" pitchFamily="18" charset="0"/>
              <a:cs typeface="Times New Roman" panose="02020603050405020304" pitchFamily="18" charset="0"/>
            </a:endParaRPr>
          </a:p>
        </p:txBody>
      </p:sp>
      <p:pic>
        <p:nvPicPr>
          <p:cNvPr id="1024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0072" y="3429000"/>
            <a:ext cx="3600203"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536" y="2564904"/>
            <a:ext cx="4238950" cy="2890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9746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C:\Users\sdkfjn\Desktop\раскраски\1463603486_kak-otkryt-stolyarnuyu-masterskuyu3.jpg"/>
          <p:cNvPicPr>
            <a:picLocks noGrp="1" noChangeAspect="1" noChangeArrowheads="1"/>
          </p:cNvPicPr>
          <p:nvPr>
            <p:ph idx="4294967295"/>
          </p:nvPr>
        </p:nvPicPr>
        <p:blipFill>
          <a:blip r:embed="rId2" cstate="print"/>
          <a:srcRect/>
          <a:stretch>
            <a:fillRect/>
          </a:stretch>
        </p:blipFill>
        <p:spPr bwMode="auto">
          <a:xfrm>
            <a:off x="0" y="0"/>
            <a:ext cx="7956376" cy="3294366"/>
          </a:xfrm>
          <a:prstGeom prst="rect">
            <a:avLst/>
          </a:prstGeom>
          <a:noFill/>
        </p:spPr>
      </p:pic>
      <p:pic>
        <p:nvPicPr>
          <p:cNvPr id="5" name="Picture 2" descr="https://www.forumhouse.ru/warehouse/media_video_image/s239/000/002/511/239/origina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31640" y="3294366"/>
            <a:ext cx="7812360" cy="3554858"/>
          </a:xfrm>
          <a:prstGeom prst="rect">
            <a:avLst/>
          </a:prstGeom>
          <a:noFill/>
        </p:spPr>
      </p:pic>
    </p:spTree>
    <p:extLst>
      <p:ext uri="{BB962C8B-B14F-4D97-AF65-F5344CB8AC3E}">
        <p14:creationId xmlns:p14="http://schemas.microsoft.com/office/powerpoint/2010/main" val="1370449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sdkfjn\Desktop\раскраски\3050.jpg"/>
          <p:cNvPicPr>
            <a:picLocks noGrp="1" noChangeAspect="1" noChangeArrowheads="1"/>
          </p:cNvPicPr>
          <p:nvPr>
            <p:ph sz="half" idx="4294967295"/>
          </p:nvPr>
        </p:nvPicPr>
        <p:blipFill>
          <a:blip r:embed="rId2" cstate="print"/>
          <a:srcRect/>
          <a:stretch>
            <a:fillRect/>
          </a:stretch>
        </p:blipFill>
        <p:spPr bwMode="auto">
          <a:xfrm>
            <a:off x="1928794" y="1285860"/>
            <a:ext cx="6691359" cy="5018519"/>
          </a:xfrm>
          <a:prstGeom prst="rect">
            <a:avLst/>
          </a:prstGeom>
          <a:noFill/>
        </p:spPr>
      </p:pic>
      <p:sp>
        <p:nvSpPr>
          <p:cNvPr id="6" name="Прямоугольник 5"/>
          <p:cNvSpPr/>
          <p:nvPr/>
        </p:nvSpPr>
        <p:spPr>
          <a:xfrm>
            <a:off x="714348" y="285728"/>
            <a:ext cx="6143652" cy="1754326"/>
          </a:xfrm>
          <a:prstGeom prst="rect">
            <a:avLst/>
          </a:prstGeom>
        </p:spPr>
        <p:txBody>
          <a:bodyPr wrap="square">
            <a:spAutoFit/>
          </a:bodyPr>
          <a:lstStyle/>
          <a:p>
            <a:r>
              <a:rPr lang="ru-RU" sz="3600" b="1" dirty="0" smtClean="0">
                <a:solidFill>
                  <a:srgbClr val="002060"/>
                </a:solidFill>
              </a:rPr>
              <a:t>      Кланяется, кланяется,</a:t>
            </a:r>
            <a:br>
              <a:rPr lang="ru-RU" sz="3600" b="1" dirty="0" smtClean="0">
                <a:solidFill>
                  <a:srgbClr val="002060"/>
                </a:solidFill>
              </a:rPr>
            </a:br>
            <a:r>
              <a:rPr lang="ru-RU" sz="3600" b="1" dirty="0" smtClean="0">
                <a:solidFill>
                  <a:srgbClr val="002060"/>
                </a:solidFill>
              </a:rPr>
              <a:t> Придёт домой — растянется.</a:t>
            </a:r>
            <a:br>
              <a:rPr lang="ru-RU" sz="3600" b="1" dirty="0" smtClean="0">
                <a:solidFill>
                  <a:srgbClr val="002060"/>
                </a:solidFill>
              </a:rPr>
            </a:br>
            <a:endParaRPr lang="ru-RU" sz="3600" dirty="0"/>
          </a:p>
        </p:txBody>
      </p:sp>
    </p:spTree>
    <p:extLst>
      <p:ext uri="{BB962C8B-B14F-4D97-AF65-F5344CB8AC3E}">
        <p14:creationId xmlns:p14="http://schemas.microsoft.com/office/powerpoint/2010/main" val="1553716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ндрей\Desktop\пила.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357158" y="1142985"/>
            <a:ext cx="7215238" cy="5340366"/>
          </a:xfrm>
          <a:prstGeom prst="rect">
            <a:avLst/>
          </a:prstGeom>
          <a:noFill/>
        </p:spPr>
      </p:pic>
      <p:sp>
        <p:nvSpPr>
          <p:cNvPr id="3" name="Прямоугольник 2"/>
          <p:cNvSpPr/>
          <p:nvPr/>
        </p:nvSpPr>
        <p:spPr>
          <a:xfrm>
            <a:off x="2286000" y="142852"/>
            <a:ext cx="6286528" cy="3416320"/>
          </a:xfrm>
          <a:prstGeom prst="rect">
            <a:avLst/>
          </a:prstGeom>
        </p:spPr>
        <p:txBody>
          <a:bodyPr wrap="square">
            <a:spAutoFit/>
          </a:bodyPr>
          <a:lstStyle/>
          <a:p>
            <a:pPr algn="r"/>
            <a:r>
              <a:rPr lang="ru-RU" sz="3600" b="1" dirty="0" smtClean="0">
                <a:solidFill>
                  <a:srgbClr val="002060"/>
                </a:solidFill>
              </a:rPr>
              <a:t>Очень важный инструмент.</a:t>
            </a:r>
            <a:br>
              <a:rPr lang="ru-RU" sz="3600" b="1" dirty="0" smtClean="0">
                <a:solidFill>
                  <a:srgbClr val="002060"/>
                </a:solidFill>
              </a:rPr>
            </a:br>
            <a:r>
              <a:rPr lang="ru-RU" sz="3600" b="1" dirty="0" smtClean="0">
                <a:solidFill>
                  <a:srgbClr val="002060"/>
                </a:solidFill>
              </a:rPr>
              <a:t> Заготовит дров в момент.</a:t>
            </a:r>
            <a:br>
              <a:rPr lang="ru-RU" sz="3600" b="1" dirty="0" smtClean="0">
                <a:solidFill>
                  <a:srgbClr val="002060"/>
                </a:solidFill>
              </a:rPr>
            </a:br>
            <a:r>
              <a:rPr lang="ru-RU" sz="3600" b="1" dirty="0" smtClean="0">
                <a:solidFill>
                  <a:srgbClr val="002060"/>
                </a:solidFill>
              </a:rPr>
              <a:t> У неё есть зубы:</a:t>
            </a:r>
            <a:br>
              <a:rPr lang="ru-RU" sz="3600" b="1" dirty="0" smtClean="0">
                <a:solidFill>
                  <a:srgbClr val="002060"/>
                </a:solidFill>
              </a:rPr>
            </a:br>
            <a:r>
              <a:rPr lang="ru-RU" sz="3600" b="1" dirty="0" smtClean="0">
                <a:solidFill>
                  <a:srgbClr val="002060"/>
                </a:solidFill>
              </a:rPr>
              <a:t> Остры, а не тупы.</a:t>
            </a:r>
            <a:br>
              <a:rPr lang="ru-RU" sz="3600" b="1" dirty="0" smtClean="0">
                <a:solidFill>
                  <a:srgbClr val="002060"/>
                </a:solidFill>
              </a:rPr>
            </a:br>
            <a:r>
              <a:rPr lang="ru-RU" sz="3600" b="1" dirty="0" smtClean="0">
                <a:solidFill>
                  <a:srgbClr val="002060"/>
                </a:solidFill>
              </a:rPr>
              <a:t> Догадались, что была </a:t>
            </a:r>
            <a:br>
              <a:rPr lang="ru-RU" sz="3600" b="1" dirty="0" smtClean="0">
                <a:solidFill>
                  <a:srgbClr val="002060"/>
                </a:solidFill>
              </a:rPr>
            </a:br>
            <a:r>
              <a:rPr lang="ru-RU" sz="3600" b="1" dirty="0" smtClean="0">
                <a:solidFill>
                  <a:srgbClr val="002060"/>
                </a:solidFill>
              </a:rPr>
              <a:t> это нужная - …</a:t>
            </a:r>
            <a:endParaRPr lang="ru-RU" sz="3600" dirty="0"/>
          </a:p>
        </p:txBody>
      </p:sp>
    </p:spTree>
    <p:extLst>
      <p:ext uri="{BB962C8B-B14F-4D97-AF65-F5344CB8AC3E}">
        <p14:creationId xmlns:p14="http://schemas.microsoft.com/office/powerpoint/2010/main" val="282799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Андрей\Desktop\молоток.jpg"/>
          <p:cNvPicPr>
            <a:picLocks noChangeAspect="1" noChangeArrowheads="1"/>
          </p:cNvPicPr>
          <p:nvPr/>
        </p:nvPicPr>
        <p:blipFill>
          <a:blip r:embed="rId2" cstate="print"/>
          <a:srcRect/>
          <a:stretch>
            <a:fillRect/>
          </a:stretch>
        </p:blipFill>
        <p:spPr>
          <a:xfrm>
            <a:off x="214282" y="1714488"/>
            <a:ext cx="6572288" cy="4545026"/>
          </a:xfrm>
          <a:prstGeom prst="rect">
            <a:avLst/>
          </a:prstGeom>
          <a:noFill/>
        </p:spPr>
      </p:pic>
      <p:sp>
        <p:nvSpPr>
          <p:cNvPr id="3" name="Прямоугольник 2"/>
          <p:cNvSpPr/>
          <p:nvPr/>
        </p:nvSpPr>
        <p:spPr>
          <a:xfrm>
            <a:off x="2286000" y="285728"/>
            <a:ext cx="5786462" cy="3046988"/>
          </a:xfrm>
          <a:prstGeom prst="rect">
            <a:avLst/>
          </a:prstGeom>
        </p:spPr>
        <p:txBody>
          <a:bodyPr wrap="square">
            <a:spAutoFit/>
          </a:bodyPr>
          <a:lstStyle/>
          <a:p>
            <a:pPr algn="r"/>
            <a:r>
              <a:rPr lang="ru-RU" sz="3200" b="1" dirty="0" smtClean="0">
                <a:solidFill>
                  <a:srgbClr val="002060"/>
                </a:solidFill>
              </a:rPr>
              <a:t>Мы на стройках слышим звук:</a:t>
            </a:r>
            <a:br>
              <a:rPr lang="ru-RU" sz="3200" b="1" dirty="0" smtClean="0">
                <a:solidFill>
                  <a:srgbClr val="002060"/>
                </a:solidFill>
              </a:rPr>
            </a:br>
            <a:r>
              <a:rPr lang="ru-RU" sz="3200" b="1" dirty="0" smtClean="0">
                <a:solidFill>
                  <a:srgbClr val="002060"/>
                </a:solidFill>
              </a:rPr>
              <a:t>"Тук, тук, тук, тук, тук, тук, тук!"</a:t>
            </a:r>
            <a:br>
              <a:rPr lang="ru-RU" sz="3200" b="1" dirty="0" smtClean="0">
                <a:solidFill>
                  <a:srgbClr val="002060"/>
                </a:solidFill>
              </a:rPr>
            </a:br>
            <a:r>
              <a:rPr lang="ru-RU" sz="3200" b="1" dirty="0" smtClean="0">
                <a:solidFill>
                  <a:srgbClr val="002060"/>
                </a:solidFill>
              </a:rPr>
              <a:t>Забиваем гвозди в стену.</a:t>
            </a:r>
            <a:br>
              <a:rPr lang="ru-RU" sz="3200" b="1" dirty="0" smtClean="0">
                <a:solidFill>
                  <a:srgbClr val="002060"/>
                </a:solidFill>
              </a:rPr>
            </a:br>
            <a:r>
              <a:rPr lang="ru-RU" sz="3200" b="1" dirty="0" smtClean="0">
                <a:solidFill>
                  <a:srgbClr val="002060"/>
                </a:solidFill>
              </a:rPr>
              <a:t>Больно стукнет по колену.</a:t>
            </a:r>
            <a:br>
              <a:rPr lang="ru-RU" sz="3200" b="1" dirty="0" smtClean="0">
                <a:solidFill>
                  <a:srgbClr val="002060"/>
                </a:solidFill>
              </a:rPr>
            </a:br>
            <a:r>
              <a:rPr lang="ru-RU" sz="3200" b="1" dirty="0" smtClean="0">
                <a:solidFill>
                  <a:srgbClr val="002060"/>
                </a:solidFill>
              </a:rPr>
              <a:t>Из досок собьёт лоток...</a:t>
            </a:r>
            <a:br>
              <a:rPr lang="ru-RU" sz="3200" b="1" dirty="0" smtClean="0">
                <a:solidFill>
                  <a:srgbClr val="002060"/>
                </a:solidFill>
              </a:rPr>
            </a:br>
            <a:r>
              <a:rPr lang="ru-RU" sz="3200" b="1" dirty="0" smtClean="0">
                <a:solidFill>
                  <a:srgbClr val="002060"/>
                </a:solidFill>
              </a:rPr>
              <a:t>Трудолюбец …</a:t>
            </a:r>
            <a:endParaRPr lang="ru-RU" sz="3200" dirty="0"/>
          </a:p>
        </p:txBody>
      </p:sp>
    </p:spTree>
    <p:extLst>
      <p:ext uri="{BB962C8B-B14F-4D97-AF65-F5344CB8AC3E}">
        <p14:creationId xmlns:p14="http://schemas.microsoft.com/office/powerpoint/2010/main" val="104845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1421</TotalTime>
  <Words>279</Words>
  <Application>Microsoft Office PowerPoint</Application>
  <PresentationFormat>Экран (4:3)</PresentationFormat>
  <Paragraphs>40</Paragraphs>
  <Slides>21</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Georgia</vt:lpstr>
      <vt:lpstr>Times New Roman</vt:lpstr>
      <vt:lpstr>Trebuchet MS</vt:lpstr>
      <vt:lpstr>Воздушный поток</vt:lpstr>
      <vt:lpstr>Муниципальное автономное дошкольное образовательное учреждение детский сад №3 г.Курганинска Муниципального образования  Курганинский район       Профессии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Назови одним словом</vt:lpstr>
      <vt:lpstr>Что лишнее?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Шамиль</dc:creator>
  <cp:lastModifiedBy>123</cp:lastModifiedBy>
  <cp:revision>39</cp:revision>
  <dcterms:created xsi:type="dcterms:W3CDTF">2017-11-02T10:13:33Z</dcterms:created>
  <dcterms:modified xsi:type="dcterms:W3CDTF">2022-11-10T08:13:36Z</dcterms:modified>
</cp:coreProperties>
</file>