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94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1" r:id="rId26"/>
    <p:sldId id="280" r:id="rId27"/>
    <p:sldId id="283" r:id="rId28"/>
    <p:sldId id="282" r:id="rId29"/>
    <p:sldId id="290" r:id="rId30"/>
    <p:sldId id="284" r:id="rId31"/>
    <p:sldId id="292" r:id="rId32"/>
    <p:sldId id="285" r:id="rId33"/>
    <p:sldId id="286" r:id="rId34"/>
    <p:sldId id="287" r:id="rId35"/>
    <p:sldId id="288" r:id="rId36"/>
    <p:sldId id="289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0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20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03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3031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493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1281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723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895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777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21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594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441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151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77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699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869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15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68BCF-A8EE-4F4C-BD6C-4F72EEA859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D851B57-DE28-492F-9E50-3C1862FED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99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12" Type="http://schemas.openxmlformats.org/officeDocument/2006/relationships/image" Target="../media/image33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gi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2618" y="-2673928"/>
            <a:ext cx="10127673" cy="4835236"/>
          </a:xfrm>
        </p:spPr>
        <p:txBody>
          <a:bodyPr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Классный </a:t>
            </a:r>
            <a:r>
              <a:rPr lang="ru-RU" sz="4800" b="1" dirty="0" smtClean="0">
                <a:solidFill>
                  <a:schemeClr val="tx1"/>
                </a:solidFill>
              </a:rPr>
              <a:t>час</a:t>
            </a:r>
            <a:br>
              <a:rPr lang="ru-RU" sz="4800" b="1" dirty="0" smtClean="0"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 «Знать </a:t>
            </a:r>
            <a:r>
              <a:rPr lang="ru-RU" sz="4800" b="1" dirty="0">
                <a:solidFill>
                  <a:srgbClr val="0070C0"/>
                </a:solidFill>
              </a:rPr>
              <a:t>язык, </a:t>
            </a:r>
            <a:r>
              <a:rPr lang="ru-RU" sz="4800" b="1" dirty="0" err="1">
                <a:solidFill>
                  <a:srgbClr val="0070C0"/>
                </a:solidFill>
              </a:rPr>
              <a:t>завещено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</a:rPr>
              <a:t>века!»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4" name="AutoShape 2" descr="День языков - народный праздник, Elorda Aqparat"/>
          <p:cNvSpPr>
            <a:spLocks noGrp="1" noChangeAspect="1" noChangeArrowheads="1"/>
          </p:cNvSpPr>
          <p:nvPr>
            <p:ph type="subTitle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0" name="Picture 6" descr="https://old.elorda.info/storage/news/1/47/31/19/10/9223/photo/big_991648a6a34bdb9c74f312a73a5243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9517" y="2161308"/>
            <a:ext cx="6643255" cy="469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46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7382" y="221673"/>
            <a:ext cx="7190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Salam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!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0" y="6266994"/>
            <a:ext cx="3719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i="1" dirty="0"/>
              <a:t>азербайджанском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42" name="Picture 2" descr="Изображение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87636" y="957943"/>
            <a:ext cx="3428354" cy="530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77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7382" y="221673"/>
            <a:ext cx="7190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Добрай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 ран</a:t>
            </a:r>
            <a:r>
              <a:rPr lang="en-US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i</a:t>
            </a:r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цы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! 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3144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dirty="0" smtClean="0"/>
              <a:t>белорусском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1266" name="Picture 2" descr="Белорусский национальный костюм - #3270 - Раскраски и прописи для девочек и  мальчиков l Загадки l Стенгазеты, детские песни и стихи к праздникам l  Сказки l Анекдоты и истории l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9128" y="1145003"/>
            <a:ext cx="3922545" cy="522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61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3927" y="221673"/>
            <a:ext cx="7190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Бар </a:t>
            </a:r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эв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 </a:t>
            </a:r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дзез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! 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3144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i="1" dirty="0" smtClean="0"/>
              <a:t>армянском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290" name="Picture 2" descr="Армянский национальный костюм бумажная кукла Бумажные куклы Национальные  костюмы народов республик СССР советские старые из детств… | Бумажные  куклы, Куклы, Рисуно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6890" y="1256506"/>
            <a:ext cx="6804581" cy="501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40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3927" y="221673"/>
            <a:ext cx="7190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Гамарджоба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!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3144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i="1" dirty="0" smtClean="0"/>
              <a:t>грузинском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3314" name="Picture 2" descr="Идеи на тему «Грузинский» (38) | костюм, традиционные платья, платья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81524" y="1145003"/>
            <a:ext cx="3260149" cy="506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07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5163" y="221673"/>
            <a:ext cx="7190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Здоровеньки </a:t>
            </a:r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булы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! 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3144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i="1" dirty="0" smtClean="0"/>
              <a:t>украинском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4338" name="Picture 2" descr="Мальчик и девочка в украинских народных костюмах .: векторное изображение ©  Dazdraperma | Рисунок 47822625 | Depositphoto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199" y="1145003"/>
            <a:ext cx="3815883" cy="512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56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3927" y="221673"/>
            <a:ext cx="7190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Guten</a:t>
            </a:r>
            <a:r>
              <a:rPr lang="en-US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 Tag!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3144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i="1" dirty="0" smtClean="0"/>
              <a:t>немецком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5366" name="Picture 6" descr="Süßes deutsches paar in traditioneller kleidung, karikatur | Premium-Vekt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185" y="1145003"/>
            <a:ext cx="5121991" cy="512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6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3927" y="221673"/>
            <a:ext cx="7190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Маршалла </a:t>
            </a:r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хуьлда</a:t>
            </a:r>
            <a:r>
              <a:rPr lang="en-US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!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3144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i="1" dirty="0" smtClean="0"/>
              <a:t>чеченском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6386" name="Picture 2" descr="Картинки национальные костюмы народов России - Карточки и картинки для  детей | Модные стили, Наряды, Танцующая девушка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54055" y="1145003"/>
            <a:ext cx="3687618" cy="5165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14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3927" y="186164"/>
            <a:ext cx="7190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Dzień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 </a:t>
            </a:r>
            <a:r>
              <a:rPr lang="en-US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 </a:t>
            </a:r>
            <a:r>
              <a:rPr lang="en-US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dobry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!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3144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i="1" dirty="0" smtClean="0"/>
              <a:t>польском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7410" name="Picture 2" descr="Польский национальный костюм (80 фото) » Картины, художники, фотографы на  Nevsepi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3685" y="1109494"/>
            <a:ext cx="3436934" cy="51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94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3927" y="186164"/>
            <a:ext cx="7190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Здравейте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!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3144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i="1" dirty="0" smtClean="0"/>
              <a:t>болгарском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8435" name="Picture 3" descr="Болгарский национальный костюм (30 фото): для девочек, женские и мужские  для болга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815" y="1109493"/>
            <a:ext cx="4556056" cy="490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96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3927" y="186164"/>
            <a:ext cx="7190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Bonjour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!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3144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i="1" dirty="0" smtClean="0"/>
              <a:t>французском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9459" name="Picture 3" descr="Французский национальный костюм (46 фото): женские, детские и мужские во  Франции, история 16, 17, 18 века, стиля барокко и револю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7866" y="1187931"/>
            <a:ext cx="428625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97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fsd.videouroki.net/html/2017/10/08/v_59d9d05014615/img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6664" y="166254"/>
            <a:ext cx="8922327" cy="669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23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1322" y="290945"/>
            <a:ext cx="60516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</a:rPr>
              <a:t>1 тур «Знатоки»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529209"/>
              </p:ext>
            </p:extLst>
          </p:nvPr>
        </p:nvGraphicFramePr>
        <p:xfrm>
          <a:off x="803565" y="1214276"/>
          <a:ext cx="9795162" cy="547747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061755">
                  <a:extLst>
                    <a:ext uri="{9D8B030D-6E8A-4147-A177-3AD203B41FA5}">
                      <a16:colId xmlns:a16="http://schemas.microsoft.com/office/drawing/2014/main" val="2336421694"/>
                    </a:ext>
                  </a:extLst>
                </a:gridCol>
                <a:gridCol w="3040301">
                  <a:extLst>
                    <a:ext uri="{9D8B030D-6E8A-4147-A177-3AD203B41FA5}">
                      <a16:colId xmlns:a16="http://schemas.microsoft.com/office/drawing/2014/main" val="1889572138"/>
                    </a:ext>
                  </a:extLst>
                </a:gridCol>
                <a:gridCol w="3693106">
                  <a:extLst>
                    <a:ext uri="{9D8B030D-6E8A-4147-A177-3AD203B41FA5}">
                      <a16:colId xmlns:a16="http://schemas.microsoft.com/office/drawing/2014/main" val="2797159432"/>
                    </a:ext>
                  </a:extLst>
                </a:gridCol>
              </a:tblGrid>
              <a:tr h="6267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Казахский </a:t>
                      </a:r>
                      <a:endParaRPr lang="ru-RU" sz="2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Русский </a:t>
                      </a:r>
                      <a:endParaRPr lang="ru-RU" sz="2800" b="1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dirty="0">
                          <a:effectLst/>
                        </a:rPr>
                        <a:t>Английский 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11761606"/>
                  </a:ext>
                </a:extLst>
              </a:tr>
              <a:tr h="17696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smtClean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400" i="1" dirty="0" err="1" smtClean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Туған</a:t>
                      </a:r>
                      <a:r>
                        <a:rPr lang="ru-RU" sz="2400" i="1" dirty="0" smtClean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жердей </a:t>
                      </a:r>
                      <a:r>
                        <a:rPr lang="ru-RU" sz="24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жер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болмас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4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туған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елдей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ел </a:t>
                      </a:r>
                      <a:r>
                        <a:rPr lang="ru-RU" sz="24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болмас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2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все то золото, что блестит</a:t>
                      </a:r>
                      <a:endParaRPr lang="ru-RU" sz="2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Friend in need is a friend indeed.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8585640"/>
                  </a:ext>
                </a:extLst>
              </a:tr>
              <a:tr h="14524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i="1" dirty="0" smtClean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400" i="1" dirty="0" err="1" smtClean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Жылтырағанның</a:t>
                      </a:r>
                      <a:r>
                        <a:rPr lang="ru-RU" sz="2400" i="1" dirty="0" smtClean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бәрі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алтын </a:t>
                      </a:r>
                      <a:r>
                        <a:rPr lang="ru-RU" sz="24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емес</a:t>
                      </a:r>
                      <a:r>
                        <a:rPr lang="en-US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2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Старый друг лучше новых двух</a:t>
                      </a:r>
                      <a:endParaRPr lang="ru-RU" sz="2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East or west home is best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142090676"/>
                  </a:ext>
                </a:extLst>
              </a:tr>
              <a:tr h="16286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i="1" dirty="0" smtClean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err="1" smtClean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Еск</a:t>
                      </a:r>
                      <a:r>
                        <a:rPr lang="kk-KZ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4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дос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жана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екі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4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достан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артық</a:t>
                      </a: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 </a:t>
                      </a:r>
                      <a:endParaRPr lang="ru-RU" sz="2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гостях хорошо, а дома лучше. </a:t>
                      </a:r>
                      <a:endParaRPr lang="ru-RU" sz="2400" dirty="0"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All is not gold that glitters.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61073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57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7198" y="392852"/>
            <a:ext cx="57967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70C0"/>
                </a:solidFill>
              </a:rPr>
              <a:t>2 тур «Загадки»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316182"/>
            <a:ext cx="10889673" cy="4325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1команда.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Лежал, лежал, да и в речку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побежал.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команда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Длинное хвостище, рыжее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волосище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сама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хитрющая.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команда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стоят на месте, но всегда идут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46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3527" y="290945"/>
            <a:ext cx="28472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Ответы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5636" y="1408650"/>
            <a:ext cx="10889673" cy="2421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1команда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                         </a:t>
            </a: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Снег, </a:t>
            </a:r>
            <a:r>
              <a:rPr lang="ru-RU" sz="48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қар</a:t>
            </a: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snow</a:t>
            </a:r>
            <a:endParaRPr lang="ru-RU" sz="4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36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сне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132710">
            <a:off x="3123913" y="1854098"/>
            <a:ext cx="3059229" cy="418616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873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3527" y="290945"/>
            <a:ext cx="28472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Ответы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5636" y="1408650"/>
            <a:ext cx="10889673" cy="611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1команда.                            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Снег, </a:t>
            </a:r>
            <a:r>
              <a:rPr lang="ru-RU" sz="2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қар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snow</a:t>
            </a: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36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команда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                          </a:t>
            </a: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Лиса, </a:t>
            </a:r>
            <a:r>
              <a:rPr lang="ru-RU" sz="48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түлкі</a:t>
            </a: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fox</a:t>
            </a:r>
            <a:endParaRPr lang="ru-RU" sz="4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сне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132710">
            <a:off x="3142335" y="816743"/>
            <a:ext cx="1524001" cy="2085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9" descr="лиса (6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60467">
            <a:off x="3183486" y="2971544"/>
            <a:ext cx="2473290" cy="328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64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3527" y="290945"/>
            <a:ext cx="28472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Ответы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5636" y="1408650"/>
            <a:ext cx="10889673" cy="4640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1команда.                            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Снег, </a:t>
            </a:r>
            <a:r>
              <a:rPr lang="ru-RU" sz="2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қар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snow</a:t>
            </a:r>
            <a:endParaRPr lang="ru-RU" sz="2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команда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Лиса, </a:t>
            </a:r>
            <a:r>
              <a:rPr lang="ru-RU" sz="2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түлкі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fox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команда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                      </a:t>
            </a: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Часы, </a:t>
            </a:r>
            <a:r>
              <a:rPr lang="ru-RU" sz="48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сағат</a:t>
            </a: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clock</a:t>
            </a:r>
            <a:endParaRPr lang="ru-RU" sz="4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сне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132710">
            <a:off x="3487423" y="956145"/>
            <a:ext cx="1083449" cy="14825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9" descr="лиса (6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60467">
            <a:off x="4790962" y="2276668"/>
            <a:ext cx="1186268" cy="157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часы (6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38055">
            <a:off x="2779331" y="4055557"/>
            <a:ext cx="2754354" cy="275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05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7542" y="290945"/>
            <a:ext cx="58192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B050"/>
                </a:solidFill>
              </a:rPr>
              <a:t>3 тур «Сыщики»</a:t>
            </a:r>
            <a:endParaRPr lang="ru-RU" sz="5400" b="1" i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0545" y="1884218"/>
            <a:ext cx="10889673" cy="3164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54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5400" b="1" dirty="0" err="1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Қоян</a:t>
            </a:r>
            <a:r>
              <a:rPr lang="ru-RU" sz="54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5400" b="1" dirty="0" err="1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қасқыр</a:t>
            </a:r>
            <a:r>
              <a:rPr lang="ru-RU" sz="54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5400" b="1" dirty="0" err="1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мысық</a:t>
            </a:r>
            <a:r>
              <a:rPr lang="ru-RU" sz="54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5400" b="1" dirty="0" err="1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аю</a:t>
            </a:r>
            <a:r>
              <a:rPr lang="ru-RU" sz="54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Береза, подснежник, сосна, ель.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54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n-US" sz="54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Leg, hand,  doctor, nose.</a:t>
            </a:r>
          </a:p>
        </p:txBody>
      </p:sp>
    </p:spTree>
    <p:extLst>
      <p:ext uri="{BB962C8B-B14F-4D97-AF65-F5344CB8AC3E}">
        <p14:creationId xmlns:p14="http://schemas.microsoft.com/office/powerpoint/2010/main" val="174234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96244" y="290945"/>
            <a:ext cx="33618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B050"/>
                </a:solidFill>
              </a:rPr>
              <a:t>Ответы </a:t>
            </a:r>
            <a:endParaRPr lang="ru-RU" sz="5400" b="1" i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214275"/>
            <a:ext cx="12191999" cy="4863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Қоян</a:t>
            </a: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қасқыр</a:t>
            </a: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5400" b="1" i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мысық</a:t>
            </a:r>
            <a:r>
              <a:rPr lang="ru-RU" sz="5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аю</a:t>
            </a:r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дикие животные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Береза, </a:t>
            </a:r>
            <a:r>
              <a:rPr lang="ru-RU" sz="5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подснежник,</a:t>
            </a: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сосна, ель </a:t>
            </a: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деревья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n-US" sz="5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Leg, hand,  </a:t>
            </a:r>
            <a:r>
              <a:rPr lang="en-US" sz="5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doctor, </a:t>
            </a:r>
            <a:r>
              <a:rPr lang="en-US" sz="5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nose</a:t>
            </a:r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части тела</a:t>
            </a:r>
            <a:endParaRPr lang="en-US" sz="48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4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815337">
            <a:off x="1843549" y="614523"/>
            <a:ext cx="68114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B050"/>
                </a:solidFill>
              </a:rPr>
              <a:t>конкурс капитанов</a:t>
            </a:r>
            <a:endParaRPr lang="ru-RU" sz="5400" b="1" i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2109" y="1925782"/>
            <a:ext cx="10848109" cy="971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US" sz="54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2532" name="Picture 4" descr="Капитан: стоковые картинки, бесплатные, роялти-фри фото Капитан |  Depositphoto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3667">
            <a:off x="3093988" y="2037747"/>
            <a:ext cx="4625746" cy="4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55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301" y="290945"/>
            <a:ext cx="118417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7030A0"/>
                </a:solidFill>
              </a:rPr>
              <a:t>4 тур «Буквы-путешественники»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0545" y="1884218"/>
            <a:ext cx="10889673" cy="4120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1.баужДр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72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2.икызЯ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72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3.иональгонацинаяМно</a:t>
            </a:r>
          </a:p>
        </p:txBody>
      </p:sp>
    </p:spTree>
    <p:extLst>
      <p:ext uri="{BB962C8B-B14F-4D97-AF65-F5344CB8AC3E}">
        <p14:creationId xmlns:p14="http://schemas.microsoft.com/office/powerpoint/2010/main" val="263529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96244" y="290945"/>
            <a:ext cx="33618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7030A0"/>
                </a:solidFill>
              </a:rPr>
              <a:t>Ответы 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0545" y="1884218"/>
            <a:ext cx="10889673" cy="4120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Дружба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72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Языки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72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Многонациональная</a:t>
            </a:r>
          </a:p>
        </p:txBody>
      </p:sp>
    </p:spTree>
    <p:extLst>
      <p:ext uri="{BB962C8B-B14F-4D97-AF65-F5344CB8AC3E}">
        <p14:creationId xmlns:p14="http://schemas.microsoft.com/office/powerpoint/2010/main" val="212351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11 июля 1997 года принят Закон « О языках в Республике Казахстан».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altLang="ru-RU" sz="2800" dirty="0"/>
              <a:t>Государственным языком в РК является казахский язык. Долгом каждого гражданина РК является овладение государственным языком, являющимся важнейшим фактором объединения народа Казахстана.</a:t>
            </a:r>
          </a:p>
          <a:p>
            <a:r>
              <a:rPr lang="ru-RU" altLang="ru-RU" sz="2800" dirty="0" err="1"/>
              <a:t>Н.А.Назарбаев</a:t>
            </a:r>
            <a:r>
              <a:rPr lang="ru-RU" altLang="ru-RU" sz="2800" dirty="0"/>
              <a:t> сказал: « Государственный язык- это такой же символ как флаг, герб и гимн, с которых начинается Родина. И он призван объединять всех граждан.»</a:t>
            </a:r>
          </a:p>
        </p:txBody>
      </p:sp>
    </p:spTree>
    <p:extLst>
      <p:ext uri="{BB962C8B-B14F-4D97-AF65-F5344CB8AC3E}">
        <p14:creationId xmlns:p14="http://schemas.microsoft.com/office/powerpoint/2010/main" val="145785004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327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2705" y="290945"/>
            <a:ext cx="88488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7030A0"/>
                </a:solidFill>
              </a:rPr>
              <a:t>5 тур «Шифровальщики»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456940" y="6076906"/>
            <a:ext cx="6357532" cy="604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7200" b="1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элемент, ножницы, вект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6" name="Picture 6" descr="Ножницы: стоковые картинки, бесплатные, роялти-фри фото Ножницы |  Depositphoto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38742">
            <a:off x="2939313" y="1571034"/>
            <a:ext cx="2019308" cy="134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1335" y="1424661"/>
            <a:ext cx="2114617" cy="1407182"/>
          </a:xfrm>
          <a:prstGeom prst="rect">
            <a:avLst/>
          </a:prstGeom>
        </p:spPr>
      </p:pic>
      <p:pic>
        <p:nvPicPr>
          <p:cNvPr id="30732" name="Picture 12" descr="Красивые картинки мяч (49 фото) • Развлекательные картинк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4844" y="1424661"/>
            <a:ext cx="1349554" cy="134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4" name="Picture 14" descr="ВАРДАГЕН Нож поварской, темно-серый, 16 см - Товары для дом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691" y="3478311"/>
            <a:ext cx="1432206" cy="143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6" name="Picture 16" descr="Утюг Elenberg SL-2022 в Алматы - цены, купить в интернет - магазине Sulpak  | отзывы, описа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9794" y="3438330"/>
            <a:ext cx="1318345" cy="131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8" name="Picture 18" descr="Желудь: стоковые картинки, бесплатные, роялти-фри фото Желудь |  Depositphotos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322" y="3463403"/>
            <a:ext cx="1971635" cy="159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0" name="Picture 20" descr="Высокие ели: стоковые картинки, бесплатные, роялти-фри фото Высокие ели |  Depositphotos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4140" y="3438330"/>
            <a:ext cx="1861012" cy="139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2" name="Picture 22" descr="Производство носок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1199" y="3600842"/>
            <a:ext cx="1088076" cy="99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4" name="Picture 24" descr="Лучшая машина для семьи из 4 человек – 15 лучших семейных автомобилей –  рейтинг (Топ-15) — Шины для спецтехники, шины для погрузчика — резина Armour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619" y="5452387"/>
            <a:ext cx="2417962" cy="114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6" name="Picture 26" descr="Игла вектор | Роялти-фри, бесплатные векторные Игла картинки на  Depositphotos®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6581" y="5318362"/>
            <a:ext cx="1496389" cy="141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749" y="5354558"/>
            <a:ext cx="2143488" cy="144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4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7537" y="290945"/>
            <a:ext cx="28392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7030A0"/>
                </a:solidFill>
              </a:rPr>
              <a:t>Ответ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456940" y="6076906"/>
            <a:ext cx="6357532" cy="604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7200" b="1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элемент, ножницы, вект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4" name="Picture 2" descr="http://tolyatti.pro-otdyh.ru/images/events/3/1583232552270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1674" y="1357313"/>
            <a:ext cx="5588001" cy="519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98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850418">
            <a:off x="-193395" y="472558"/>
            <a:ext cx="6574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«Пусть всегда будет солнце». 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2109" y="1925782"/>
            <a:ext cx="10848109" cy="971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US" sz="54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1273" y="1083347"/>
            <a:ext cx="8118763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Солнечный круг, небо вокруг -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Это рисунок мальчишки.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Нарисовал он на листке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И подписал в уголке:</a:t>
            </a:r>
          </a:p>
          <a:p>
            <a:endParaRPr lang="ru-RU" dirty="0" smtClean="0"/>
          </a:p>
          <a:p>
            <a:r>
              <a:rPr lang="ru-RU" sz="2400" b="1" dirty="0" smtClean="0"/>
              <a:t>Припев: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31751" name="Picture 7" descr="Плакат вырубной &amp;quot;Солнышко с облачком&amp;quot; | Купить книгу с доставкой |  My-shop.ru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63772" y="354202"/>
            <a:ext cx="2792703" cy="314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http://onl.chitate.ru/tw_files2/urls_1/165/d-164710/164710_html_47034e7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0610" y="3076400"/>
            <a:ext cx="4987718" cy="3492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041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850418">
            <a:off x="-193395" y="472558"/>
            <a:ext cx="6574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«Пусть всегда будет солнце». 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2109" y="1925782"/>
            <a:ext cx="10848109" cy="971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US" sz="54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1273" y="1083347"/>
            <a:ext cx="8118763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</a:rPr>
              <a:t>Күн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</a:rPr>
              <a:t>әдемі</a:t>
            </a:r>
            <a:r>
              <a:rPr lang="ru-RU" sz="3200" dirty="0" smtClean="0">
                <a:solidFill>
                  <a:srgbClr val="002060"/>
                </a:solidFill>
              </a:rPr>
              <a:t>, </a:t>
            </a:r>
            <a:r>
              <a:rPr lang="ru-RU" sz="3200" dirty="0" err="1" smtClean="0">
                <a:solidFill>
                  <a:srgbClr val="002060"/>
                </a:solidFill>
              </a:rPr>
              <a:t>көк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</a:rPr>
              <a:t>әлемі</a:t>
            </a:r>
            <a:r>
              <a:rPr lang="ru-RU" sz="3200" dirty="0" smtClean="0">
                <a:solidFill>
                  <a:srgbClr val="002060"/>
                </a:solidFill>
              </a:rPr>
              <a:t>, </a:t>
            </a:r>
          </a:p>
          <a:p>
            <a:pPr algn="ctr"/>
            <a:r>
              <a:rPr lang="ru-RU" sz="3200" dirty="0" err="1" smtClean="0">
                <a:solidFill>
                  <a:srgbClr val="002060"/>
                </a:solidFill>
              </a:rPr>
              <a:t>Бұл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</a:rPr>
              <a:t>суреті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</a:rPr>
              <a:t>жас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</a:rPr>
              <a:t>баланың</a:t>
            </a:r>
            <a:r>
              <a:rPr lang="ru-RU" sz="3200" dirty="0" smtClean="0">
                <a:solidFill>
                  <a:srgbClr val="002060"/>
                </a:solidFill>
              </a:rPr>
              <a:t>. </a:t>
            </a:r>
          </a:p>
          <a:p>
            <a:pPr algn="ctr"/>
            <a:r>
              <a:rPr lang="ru-RU" sz="3200" dirty="0" err="1" smtClean="0">
                <a:solidFill>
                  <a:srgbClr val="002060"/>
                </a:solidFill>
              </a:rPr>
              <a:t>Ақ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</a:rPr>
              <a:t>қағазға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</a:rPr>
              <a:t>салған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</a:rPr>
              <a:t>өзі</a:t>
            </a:r>
            <a:r>
              <a:rPr lang="ru-RU" sz="3200" dirty="0" smtClean="0">
                <a:solidFill>
                  <a:srgbClr val="002060"/>
                </a:solidFill>
              </a:rPr>
              <a:t>, </a:t>
            </a:r>
          </a:p>
          <a:p>
            <a:pPr algn="ctr"/>
            <a:r>
              <a:rPr lang="ru-RU" sz="3200" dirty="0" err="1" smtClean="0">
                <a:solidFill>
                  <a:srgbClr val="002060"/>
                </a:solidFill>
              </a:rPr>
              <a:t>Жазылған</a:t>
            </a:r>
            <a:r>
              <a:rPr lang="ru-RU" sz="3200" dirty="0" smtClean="0">
                <a:solidFill>
                  <a:srgbClr val="002060"/>
                </a:solidFill>
              </a:rPr>
              <a:t> бар </a:t>
            </a:r>
            <a:r>
              <a:rPr lang="ru-RU" sz="3200" dirty="0" err="1" smtClean="0">
                <a:solidFill>
                  <a:srgbClr val="002060"/>
                </a:solidFill>
              </a:rPr>
              <a:t>сөзі</a:t>
            </a:r>
            <a:endParaRPr lang="ru-RU" sz="3200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r>
              <a:rPr lang="ru-RU" sz="2400" b="1" dirty="0" err="1" smtClean="0"/>
              <a:t>Қайырмасы</a:t>
            </a:r>
            <a:r>
              <a:rPr lang="ru-RU" sz="2400" b="1" dirty="0" smtClean="0"/>
              <a:t>: 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7" name="Рисунок 6" descr="http://onl.chitate.ru/tw_files2/urls_1/165/d-164710/164710_html_m31e53d6a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1382" y="3076401"/>
            <a:ext cx="4900399" cy="378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70" name="Picture 2" descr="облако иллюстрация вектора. иллюстрации насчитывающей график - 1640488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6252" y="1634714"/>
            <a:ext cx="2336076" cy="155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Картинки солнца » Прикольные картинки: скачать бесплатно на рабочий сто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0487" y="172145"/>
            <a:ext cx="2150567" cy="223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58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850418">
            <a:off x="-193395" y="472558"/>
            <a:ext cx="6574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«Пусть всегда будет солнце». 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1273" y="1083347"/>
            <a:ext cx="811876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Солнечный круг, небо вокруг -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Это рисунок мальчишки.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Нарисовал он на листке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И подписал в уголке:</a:t>
            </a:r>
          </a:p>
          <a:p>
            <a:endParaRPr lang="ru-RU" dirty="0" smtClean="0"/>
          </a:p>
          <a:p>
            <a:r>
              <a:rPr lang="en-US" sz="2400" b="1" dirty="0" smtClean="0"/>
              <a:t>Refrain: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7" name="Рисунок 6" descr="http://onl.chitate.ru/tw_files2/urls_1/165/d-164710/164710_html_m48ff0673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866"/>
          <a:stretch>
            <a:fillRect/>
          </a:stretch>
        </p:blipFill>
        <p:spPr bwMode="auto">
          <a:xfrm>
            <a:off x="2526654" y="3040852"/>
            <a:ext cx="4938314" cy="3851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94" name="Picture 2" descr="Мама, я тебя люблю!”: в Глухове чтут традиции Дня матери! | Глухів.INF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9224" y="4233090"/>
            <a:ext cx="276225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облако иллюстрация вектора. иллюстрации насчитывающей график - 1640488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9126" y="2286000"/>
            <a:ext cx="2303153" cy="153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Владимир Афанасьев, 32 года, Великий Новгород, Росси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9224" y="356376"/>
            <a:ext cx="1677624" cy="165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8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25235" y="1512837"/>
            <a:ext cx="998912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Любой язык по-своему велик,</a:t>
            </a:r>
            <a:br>
              <a:rPr lang="ru-RU" sz="4400" b="1" dirty="0" smtClean="0"/>
            </a:br>
            <a:r>
              <a:rPr lang="ru-RU" sz="4400" b="1" dirty="0" smtClean="0"/>
              <a:t>Бесценное наследство вековое.</a:t>
            </a:r>
            <a:br>
              <a:rPr lang="ru-RU" sz="4400" b="1" dirty="0" smtClean="0"/>
            </a:br>
            <a:r>
              <a:rPr lang="ru-RU" sz="4400" b="1" dirty="0" smtClean="0"/>
              <a:t>Так берегите свой родной язык</a:t>
            </a:r>
            <a:r>
              <a:rPr lang="ru-RU" sz="4000" b="1" dirty="0" smtClean="0"/>
              <a:t>,</a:t>
            </a:r>
            <a:br>
              <a:rPr lang="ru-RU" sz="4000" b="1" dirty="0" smtClean="0"/>
            </a:br>
            <a:r>
              <a:rPr lang="ru-RU" sz="4400" b="1" dirty="0" smtClean="0"/>
              <a:t>Как самое на свете дорогое.</a:t>
            </a:r>
            <a:endParaRPr lang="ru-RU" sz="2800" dirty="0"/>
          </a:p>
        </p:txBody>
      </p:sp>
      <p:pic>
        <p:nvPicPr>
          <p:cNvPr id="34818" name="Picture 2" descr="Летящий голубь очень классные фото - entheoworld.r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5657">
            <a:off x="186505" y="38153"/>
            <a:ext cx="2003819" cy="232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Летящий голубь очень классные фото - entheoworld.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68034" flipH="1">
            <a:off x="9836726" y="453683"/>
            <a:ext cx="2355273" cy="241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6" descr="Европейский день языков - 26 сентября. История и особенности праздника в  проекте Календарь Праздников 20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2509" y="4129273"/>
            <a:ext cx="2610560" cy="260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21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97526" y="5475237"/>
            <a:ext cx="99891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60000" endA="900" endPos="60000" dist="29997" dir="5400000" sy="-100000" algn="bl" rotWithShape="0"/>
                </a:effectLst>
              </a:rPr>
              <a:t>Спасибо за внимание!</a:t>
            </a:r>
            <a:endParaRPr lang="ru-RU" sz="2800" i="1" dirty="0">
              <a:solidFill>
                <a:schemeClr val="accent6">
                  <a:lumMod val="75000"/>
                </a:schemeClr>
              </a:solidFill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35842" name="Picture 2" descr="Beeline Казахстан Twitter પર: &amp;quot;Сегодня отмечается День языков народов  Казахстана! Мы говорим на разных языках, но мы едины! С праздником, друзья!  :) http://t.co/DI2OlO1x9q&amp;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1636" y="260586"/>
            <a:ext cx="5191200" cy="51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13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d.kopilkaurokov.ru/uploads/user_file_573c33416fee0/razrabotkazaniatiiatraditsiikazakhskoghonaroda_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0448" y="1145003"/>
            <a:ext cx="4818208" cy="442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97382" y="221673"/>
            <a:ext cx="6095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>
                <a:solidFill>
                  <a:srgbClr val="00B050"/>
                </a:solidFill>
                <a:latin typeface="Cambria" panose="02040503050406030204" pitchFamily="18" charset="0"/>
              </a:rPr>
              <a:t>Сәлеметсіз</a:t>
            </a:r>
            <a:r>
              <a:rPr lang="ru-RU" sz="5400" b="1" dirty="0">
                <a:solidFill>
                  <a:srgbClr val="00B050"/>
                </a:solidFill>
                <a:latin typeface="Cambria" panose="02040503050406030204" pitchFamily="18" charset="0"/>
              </a:rPr>
              <a:t> </a:t>
            </a:r>
            <a:r>
              <a:rPr lang="ru-RU" sz="5400" b="1" dirty="0" err="1">
                <a:solidFill>
                  <a:srgbClr val="00B050"/>
                </a:solidFill>
                <a:latin typeface="Cambria" panose="02040503050406030204" pitchFamily="18" charset="0"/>
              </a:rPr>
              <a:t>бе</a:t>
            </a:r>
            <a:r>
              <a:rPr lang="ru-RU" sz="5400" b="1" dirty="0">
                <a:solidFill>
                  <a:srgbClr val="00B050"/>
                </a:solidFill>
              </a:rPr>
              <a:t>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99517" y="5846618"/>
            <a:ext cx="266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казахском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1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7382" y="221673"/>
            <a:ext cx="6095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Здравствуйте</a:t>
            </a:r>
            <a:r>
              <a:rPr lang="ru-RU" sz="5400" b="1" dirty="0" smtClean="0">
                <a:solidFill>
                  <a:srgbClr val="00B050"/>
                </a:solidFill>
              </a:rPr>
              <a:t>!</a:t>
            </a:r>
            <a:endParaRPr lang="ru-RU" sz="5400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САМОЕ ВАЖНОЕ: &amp;quot;ОДЕНЬ КУКЛУ&amp;quot;: БУМАЖНЫЕ КУКЛЫ С КОСТЮМАМИ НАРОДОВ РЕСПУБЛИК  СССР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5912" y="1145003"/>
            <a:ext cx="6796711" cy="510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07270" y="6246938"/>
            <a:ext cx="2173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русском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86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7382" y="221673"/>
            <a:ext cx="6095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Hello</a:t>
            </a:r>
            <a:r>
              <a:rPr lang="ru-RU" sz="5400" b="1" dirty="0" smtClean="0">
                <a:solidFill>
                  <a:srgbClr val="00B050"/>
                </a:solidFill>
              </a:rPr>
              <a:t>!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2613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английском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146" name="Picture 2" descr="https://disfracesytrajestipicosquijote.files.wordpress.com/2014/08/traje-tipico-colombia.jpg?w=370&amp;h=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4619" y="1145003"/>
            <a:ext cx="3317887" cy="4860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29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7382" y="221673"/>
            <a:ext cx="6095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Лабден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! 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3144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латышском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170" name="Picture 2" descr="Латышский национальный костюм в Минске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563" y="1145003"/>
            <a:ext cx="4419600" cy="50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3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7382" y="221673"/>
            <a:ext cx="6095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Исэли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 </a:t>
            </a:r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сес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! 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3144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татарском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194" name="Picture 2" descr="https://avatars.mds.yandex.net/get-pdb/1920690/cf4e51c5-d35e-4a60-ba0c-129ad69da4d6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8951" y="1003128"/>
            <a:ext cx="3843049" cy="528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41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7382" y="221673"/>
            <a:ext cx="7190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Ас-</a:t>
            </a:r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саляму</a:t>
            </a:r>
            <a:r>
              <a:rPr lang="ru-RU" sz="5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 </a:t>
            </a:r>
            <a:r>
              <a:rPr lang="ru-RU" sz="5400" b="1" dirty="0" err="1" smtClean="0">
                <a:solidFill>
                  <a:srgbClr val="00B050"/>
                </a:solidFill>
                <a:latin typeface="Cambria" panose="02040503050406030204" pitchFamily="18" charset="0"/>
              </a:rPr>
              <a:t>алейкум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6691" y="6266994"/>
            <a:ext cx="3144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узбекском языке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218" name="Picture 2" descr="Мужчина Женщина Национальной Одежде — стоковое фото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7948" y="1288472"/>
            <a:ext cx="6159335" cy="419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40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186</TotalTime>
  <Words>511</Words>
  <Application>Microsoft Office PowerPoint</Application>
  <PresentationFormat>Широкоэкранный</PresentationFormat>
  <Paragraphs>115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4" baseType="lpstr">
      <vt:lpstr>Arial</vt:lpstr>
      <vt:lpstr>Arial Black</vt:lpstr>
      <vt:lpstr>Calibri</vt:lpstr>
      <vt:lpstr>Cambria</vt:lpstr>
      <vt:lpstr>Times New Roman</vt:lpstr>
      <vt:lpstr>Trebuchet MS</vt:lpstr>
      <vt:lpstr>Wingdings 3</vt:lpstr>
      <vt:lpstr>Аспект</vt:lpstr>
      <vt:lpstr>Классный час  «Знать язык, завещено века!»</vt:lpstr>
      <vt:lpstr>Презентация PowerPoint</vt:lpstr>
      <vt:lpstr>11 июля 1997 года принят Закон « О языках в Республике Казахстан».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 «Знать язык, завещено века!»</dc:title>
  <dc:creator>Оксана</dc:creator>
  <cp:lastModifiedBy>Оксана</cp:lastModifiedBy>
  <cp:revision>24</cp:revision>
  <dcterms:created xsi:type="dcterms:W3CDTF">2021-08-22T04:44:32Z</dcterms:created>
  <dcterms:modified xsi:type="dcterms:W3CDTF">2022-11-10T16:59:23Z</dcterms:modified>
</cp:coreProperties>
</file>