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2" r:id="rId6"/>
    <p:sldId id="265" r:id="rId7"/>
    <p:sldId id="259" r:id="rId8"/>
    <p:sldId id="263" r:id="rId9"/>
    <p:sldId id="260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3" r:id="rId24"/>
    <p:sldId id="279" r:id="rId25"/>
    <p:sldId id="280" r:id="rId26"/>
    <p:sldId id="278" r:id="rId27"/>
    <p:sldId id="282" r:id="rId28"/>
    <p:sldId id="281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hitsu\Desktop\реферат\MainSla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355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35C5AA-0023-4FB0-8FDA-AAC45186616F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8A28BD9-9129-4543-9A4B-AA0606F30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665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002EE5E-44B6-46AF-8895-FD1C22A1789E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A5A8D23-FD1B-431C-8306-C645CA497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47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96320E1-760A-4AB4-B006-82AE2C4B04E0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38C3473-99E1-4F08-AAE1-10D79AC43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53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EBC5132-46BB-45ED-A50C-52051EC495BA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7D390B7-9822-4403-9836-11EBF98F5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870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87ECA37-81CD-4C04-A827-DAC31FA6CB72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CA9895F-791B-428C-A771-A43E82D4F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388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B90DE9A-1A41-4E44-8CC9-662187D3F407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6ECADE1-B030-47E6-BAC4-BCEA7B08A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328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1F13DA4-B348-4C5A-ADAC-3CA462F30145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C7751E8-8FA8-490F-9FCF-2F5D14DA7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49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9493E88-C26D-4F30-8926-2A5EA83AA6A0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24A906D-1F01-43B8-AB5D-45F757028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158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DF03A2E-BACE-4F31-A924-05AD6C7FB8AC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E024461-5967-4A57-8C78-8AA3FABAD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07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23B0120-5089-4407-BFC2-F64289EE248C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2852650-C5AA-4137-A29D-53AC85640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494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itsu\Desktop\реферат\SlaidPrint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500063"/>
            <a:ext cx="82296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files.net/1928259" TargetMode="External"/><Relationship Id="rId7" Type="http://schemas.openxmlformats.org/officeDocument/2006/relationships/hyperlink" Target="https://www.maam.ru/detskijsad/otkrytyi-urok-v-7-klase-po-teme-obobschenie-po-teme-prichastie.html" TargetMode="External"/><Relationship Id="rId2" Type="http://schemas.openxmlformats.org/officeDocument/2006/relationships/hyperlink" Target="https://infourok.ru/otkritiy-urok-po-teme-prichastie-prichastniy-oborot-obobschenie-i-sistematizaciya-196714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etod-kopilka.ru/konspekt-otkritogo-uroka-po-teme-obobschenie-prichastiya-83372.html" TargetMode="External"/><Relationship Id="rId5" Type="http://schemas.openxmlformats.org/officeDocument/2006/relationships/hyperlink" Target="http://&#1086;&#1090;&#1082;&#1088;&#1099;&#1090;&#1099;&#1081;&#1091;&#1088;&#1086;&#1082;.&#1088;&#1092;/&#1089;&#1090;&#1072;&#1090;&#1100;&#1080;/557367/" TargetMode="External"/><Relationship Id="rId4" Type="http://schemas.openxmlformats.org/officeDocument/2006/relationships/hyperlink" Target="https://nsportal.ru/shkola/russkiy-yazyk/library/2014/12/01/prichastnyy-oboro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z="6000" dirty="0" smtClean="0">
                <a:latin typeface="CyrillicOld" pitchFamily="2" charset="0"/>
              </a:rPr>
              <a:t>Причастный оборот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776864" cy="324036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CyrillicOld" pitchFamily="2" charset="0"/>
                <a:cs typeface="Arial" panose="020B0604020202020204" pitchFamily="34" charset="0"/>
              </a:rPr>
              <a:t>     </a:t>
            </a:r>
            <a:endParaRPr lang="ru-RU" sz="2800" dirty="0" smtClean="0">
              <a:solidFill>
                <a:schemeClr val="tx1"/>
              </a:solidFill>
              <a:latin typeface="CyrillicOld" pitchFamily="2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>Распределите данные словосочетания </a:t>
            </a: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>на 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>две группы</a:t>
            </a: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373616" cy="4441676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1</a:t>
            </a:r>
            <a:r>
              <a:rPr lang="ru-RU" dirty="0">
                <a:solidFill>
                  <a:prstClr val="black"/>
                </a:solidFill>
              </a:rPr>
              <a:t>) прич. + сущ.; </a:t>
            </a:r>
            <a:r>
              <a:rPr lang="ru-RU" dirty="0" smtClean="0">
                <a:solidFill>
                  <a:prstClr val="black"/>
                </a:solidFill>
              </a:rPr>
              <a:t>    2</a:t>
            </a:r>
            <a:r>
              <a:rPr lang="ru-RU" dirty="0">
                <a:solidFill>
                  <a:prstClr val="black"/>
                </a:solidFill>
              </a:rPr>
              <a:t>) прич. + сущ.</a:t>
            </a:r>
          </a:p>
          <a:p>
            <a:pPr marL="0" lvl="0" indent="0">
              <a:buNone/>
            </a:pPr>
            <a:r>
              <a:rPr lang="ru-RU" sz="2800" dirty="0" smtClean="0">
                <a:solidFill>
                  <a:prstClr val="black"/>
                </a:solidFill>
              </a:rPr>
              <a:t>     Засеянное </a:t>
            </a:r>
            <a:r>
              <a:rPr lang="ru-RU" sz="2800" dirty="0">
                <a:solidFill>
                  <a:prstClr val="black"/>
                </a:solidFill>
              </a:rPr>
              <a:t>поле, засеянное горохом</a:t>
            </a:r>
            <a:r>
              <a:rPr lang="ru-RU" dirty="0">
                <a:solidFill>
                  <a:prstClr val="black"/>
                </a:solidFill>
              </a:rPr>
              <a:t>; </a:t>
            </a:r>
            <a:r>
              <a:rPr lang="ru-RU" sz="2800" dirty="0">
                <a:solidFill>
                  <a:prstClr val="black"/>
                </a:solidFill>
              </a:rPr>
              <a:t>освещаемое лампочкой, освещаемый зал; увлекающийся музыкой, увлекающийся человек</a:t>
            </a:r>
            <a:r>
              <a:rPr lang="ru-RU" sz="2800" dirty="0" smtClean="0">
                <a:solidFill>
                  <a:prstClr val="black"/>
                </a:solidFill>
              </a:rPr>
              <a:t>; стелющийся над рекой, стелющийся туман; задержанный преступник, задержанный на улице.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55776" y="1916832"/>
            <a:ext cx="216024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555776" y="1916832"/>
            <a:ext cx="216024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83968" y="1916832"/>
            <a:ext cx="288032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73624" y="1880828"/>
            <a:ext cx="298376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39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799806"/>
              </p:ext>
            </p:extLst>
          </p:nvPr>
        </p:nvGraphicFramePr>
        <p:xfrm>
          <a:off x="107504" y="1556792"/>
          <a:ext cx="8939336" cy="3657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69668"/>
                <a:gridCol w="44696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Причастие - зависимое слово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Причастие – главное слово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3100" dirty="0" smtClean="0"/>
                        <a:t>засеянное поле    </a:t>
                      </a:r>
                    </a:p>
                    <a:p>
                      <a:r>
                        <a:rPr lang="ru-RU" sz="3100" dirty="0" smtClean="0"/>
                        <a:t>освещаемый зал</a:t>
                      </a:r>
                    </a:p>
                    <a:p>
                      <a:r>
                        <a:rPr lang="ru-RU" sz="3100" dirty="0" smtClean="0"/>
                        <a:t>увлекающийся человек</a:t>
                      </a:r>
                    </a:p>
                    <a:p>
                      <a:r>
                        <a:rPr lang="ru-RU" sz="3100" dirty="0" smtClean="0"/>
                        <a:t>стелющийся туман</a:t>
                      </a:r>
                    </a:p>
                    <a:p>
                      <a:r>
                        <a:rPr lang="ru-RU" sz="3100" dirty="0" smtClean="0"/>
                        <a:t>задержанный </a:t>
                      </a:r>
                    </a:p>
                    <a:p>
                      <a:r>
                        <a:rPr lang="ru-RU" sz="3100" baseline="0" dirty="0" smtClean="0"/>
                        <a:t>                  </a:t>
                      </a:r>
                      <a:r>
                        <a:rPr lang="ru-RU" sz="3100" dirty="0" smtClean="0"/>
                        <a:t>преступник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3100" dirty="0" smtClean="0"/>
                        <a:t>засеянное горохом</a:t>
                      </a:r>
                    </a:p>
                    <a:p>
                      <a:r>
                        <a:rPr lang="ru-RU" sz="3100" dirty="0" smtClean="0"/>
                        <a:t>освещаемое лампочкой </a:t>
                      </a:r>
                    </a:p>
                    <a:p>
                      <a:r>
                        <a:rPr lang="ru-RU" sz="3100" dirty="0" smtClean="0"/>
                        <a:t>увлекающийся музыкой</a:t>
                      </a:r>
                    </a:p>
                    <a:p>
                      <a:r>
                        <a:rPr lang="ru-RU" sz="3100" dirty="0" smtClean="0"/>
                        <a:t>стелющийся на рекой</a:t>
                      </a:r>
                    </a:p>
                    <a:p>
                      <a:r>
                        <a:rPr lang="ru-RU" sz="3100" dirty="0" smtClean="0"/>
                        <a:t>задержанный на улице</a:t>
                      </a:r>
                      <a:endParaRPr lang="ru-RU" sz="31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2195736" y="2276872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95736" y="2276872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627784" y="2762926"/>
            <a:ext cx="216024" cy="1620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627784" y="2789929"/>
            <a:ext cx="216024" cy="108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419872" y="3284984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19872" y="3284984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627784" y="3789040"/>
            <a:ext cx="216024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627784" y="3789040"/>
            <a:ext cx="216024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2843808" y="4653136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843808" y="4653136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220072" y="2276872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5220072" y="2276872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220072" y="2789929"/>
            <a:ext cx="288032" cy="108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220072" y="2789929"/>
            <a:ext cx="288032" cy="1350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220072" y="3284984"/>
            <a:ext cx="288032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5220072" y="3245633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220072" y="3789040"/>
            <a:ext cx="288032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5220072" y="3789040"/>
            <a:ext cx="288032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220072" y="4221088"/>
            <a:ext cx="288032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5220072" y="4221088"/>
            <a:ext cx="288032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58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52128"/>
          </a:xfrm>
        </p:spPr>
        <p:txBody>
          <a:bodyPr/>
          <a:lstStyle/>
          <a:p>
            <a:pPr algn="r"/>
            <a:r>
              <a:rPr lang="ru-RU" sz="2800" u="sng" dirty="0" smtClean="0"/>
              <a:t>Повторим</a:t>
            </a:r>
            <a:r>
              <a:rPr lang="ru-RU" sz="2800" dirty="0" smtClean="0"/>
              <a:t>:</a:t>
            </a:r>
            <a:br>
              <a:rPr lang="ru-RU" sz="2800" dirty="0" smtClean="0"/>
            </a:br>
            <a:r>
              <a:rPr lang="ru-RU" sz="2800" dirty="0" smtClean="0">
                <a:latin typeface="CyrillicOld" pitchFamily="2" charset="0"/>
              </a:rPr>
              <a:t>Причастие</a:t>
            </a:r>
            <a:r>
              <a:rPr lang="ru-RU" sz="2800" dirty="0" smtClean="0"/>
              <a:t> с </a:t>
            </a:r>
            <a:r>
              <a:rPr lang="ru-RU" sz="2800" i="1" dirty="0" smtClean="0"/>
              <a:t>зависимыми словами </a:t>
            </a:r>
            <a:r>
              <a:rPr lang="ru-RU" sz="2800" dirty="0" smtClean="0"/>
              <a:t>называется </a:t>
            </a:r>
            <a:r>
              <a:rPr lang="ru-RU" sz="2800" dirty="0" smtClean="0">
                <a:latin typeface="CyrillicOld" pitchFamily="2" charset="0"/>
              </a:rPr>
              <a:t>причастным оборотом.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3650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Запомните! </a:t>
            </a:r>
            <a:r>
              <a:rPr lang="ru-RU" dirty="0" smtClean="0">
                <a:cs typeface="Arial" panose="020B0604020202020204" pitchFamily="34" charset="0"/>
              </a:rPr>
              <a:t>В </a:t>
            </a:r>
            <a:r>
              <a:rPr lang="ru-RU" sz="2800" i="1" dirty="0" smtClean="0">
                <a:cs typeface="Arial" panose="020B0604020202020204" pitchFamily="34" charset="0"/>
              </a:rPr>
              <a:t>причастный оборот </a:t>
            </a:r>
            <a:r>
              <a:rPr lang="ru-RU" sz="2800" dirty="0" smtClean="0">
                <a:cs typeface="Arial" panose="020B0604020202020204" pitchFamily="34" charset="0"/>
              </a:rPr>
              <a:t>не входит определяемое им существительное.</a:t>
            </a:r>
          </a:p>
          <a:p>
            <a:pPr marL="0" indent="0">
              <a:buNone/>
            </a:pPr>
            <a:r>
              <a:rPr lang="ru-RU" sz="2800" dirty="0" smtClean="0">
                <a:cs typeface="Arial" panose="020B0604020202020204" pitchFamily="34" charset="0"/>
              </a:rPr>
              <a:t>   В предложении причастный оборот является одним членом предложения – </a:t>
            </a:r>
            <a:r>
              <a:rPr lang="ru-RU" sz="2800" i="1" u="wavy" dirty="0" smtClean="0">
                <a:cs typeface="Arial" panose="020B0604020202020204" pitchFamily="34" charset="0"/>
              </a:rPr>
              <a:t>определением</a:t>
            </a:r>
            <a:r>
              <a:rPr lang="ru-RU" sz="2800" dirty="0" smtClean="0"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800" i="1" u="wavy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Ярко пылающие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искры были похожи на звёзды.</a:t>
            </a:r>
          </a:p>
          <a:p>
            <a:pPr marL="0" indent="0">
              <a:buNone/>
            </a:pPr>
            <a:r>
              <a:rPr lang="ru-RU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искры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8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определяемое слово</a:t>
            </a:r>
          </a:p>
          <a:p>
            <a:pPr marL="0" indent="0">
              <a:buNone/>
            </a:pPr>
            <a:r>
              <a:rPr lang="ru-RU" sz="28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ярко пылающие </a:t>
            </a:r>
            <a:r>
              <a:rPr lang="ru-RU" sz="28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причастный оборот</a:t>
            </a:r>
            <a:endParaRPr lang="ru-RU" sz="28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707904" y="4293096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707904" y="4293096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75856" y="4293096"/>
            <a:ext cx="0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39552" y="4293096"/>
            <a:ext cx="0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63888" y="4293096"/>
            <a:ext cx="0" cy="180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835696" y="4293096"/>
            <a:ext cx="17281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835696" y="4293096"/>
            <a:ext cx="0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83771" y="3923764"/>
            <a:ext cx="2711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Какие? Что делающие?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2339752" y="4365104"/>
            <a:ext cx="360040" cy="108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699792" y="4365104"/>
            <a:ext cx="216024" cy="108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79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728" y="630738"/>
            <a:ext cx="8640960" cy="144016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Внимание! </a:t>
            </a:r>
            <a:r>
              <a:rPr lang="ru-RU" sz="3100" dirty="0" smtClean="0">
                <a:latin typeface="+mn-lt"/>
                <a:cs typeface="Arial" panose="020B0604020202020204" pitchFamily="34" charset="0"/>
              </a:rPr>
              <a:t>Причастный оборот выделяется запятыми, если стоит после определяемого слова. </a:t>
            </a:r>
            <a:endParaRPr lang="ru-RU" sz="31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582672"/>
            <a:ext cx="8363272" cy="3703828"/>
          </a:xfrm>
        </p:spPr>
        <p:txBody>
          <a:bodyPr/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sz="28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Искры, </a:t>
            </a:r>
            <a:r>
              <a:rPr lang="ru-RU" sz="2800" i="1" u="wavy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ярко пылающие</a:t>
            </a:r>
            <a:r>
              <a:rPr lang="ru-RU" sz="28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8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были </a:t>
            </a:r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похожи на звёзды.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34841" y="2681088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514722" y="2678004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306361" y="2753096"/>
            <a:ext cx="0" cy="4083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076056" y="2792367"/>
            <a:ext cx="0" cy="4083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947419" y="2611919"/>
            <a:ext cx="0" cy="276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947419" y="2611919"/>
            <a:ext cx="19442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891635" y="2615003"/>
            <a:ext cx="0" cy="2761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07704" y="2238489"/>
            <a:ext cx="2711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Какие? Что делающие?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45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dirty="0" smtClean="0">
                <a:cs typeface="Arial" panose="020B0604020202020204" pitchFamily="34" charset="0"/>
              </a:rPr>
              <a:t>Перестройте данные предложения, в предложения с причастным оборотом.</a:t>
            </a:r>
            <a:endParaRPr lang="ru-RU" sz="3200" dirty="0"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Глядел я на кудрявый лес, </a:t>
            </a:r>
            <a:r>
              <a:rPr lang="ru-RU" b="1" dirty="0" smtClean="0"/>
              <a:t>который дышал весенней прохладой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Ландыш, </a:t>
            </a:r>
            <a:r>
              <a:rPr lang="ru-RU" b="1" dirty="0" smtClean="0"/>
              <a:t>который уже распустился</a:t>
            </a:r>
            <a:r>
              <a:rPr lang="ru-RU" dirty="0" smtClean="0"/>
              <a:t>, издавал нежный аромат весны.</a:t>
            </a:r>
          </a:p>
          <a:p>
            <a:r>
              <a:rPr lang="ru-RU" dirty="0" smtClean="0"/>
              <a:t>Рожь, </a:t>
            </a:r>
            <a:r>
              <a:rPr lang="ru-RU" b="1" dirty="0" smtClean="0"/>
              <a:t>которая золотилась на солнце</a:t>
            </a:r>
            <a:r>
              <a:rPr lang="ru-RU" dirty="0" smtClean="0"/>
              <a:t>, была похожа на безбрежное море.</a:t>
            </a:r>
          </a:p>
          <a:p>
            <a:r>
              <a:rPr lang="ru-RU" dirty="0" smtClean="0"/>
              <a:t>Бричка, </a:t>
            </a:r>
            <a:r>
              <a:rPr lang="ru-RU" b="1" dirty="0" smtClean="0"/>
              <a:t>которая въехала во двор</a:t>
            </a:r>
            <a:r>
              <a:rPr lang="ru-RU" dirty="0" smtClean="0"/>
              <a:t>, остановилась перед небольшим домиком.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22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521796"/>
          </a:xfrm>
        </p:spPr>
        <p:txBody>
          <a:bodyPr/>
          <a:lstStyle/>
          <a:p>
            <a:r>
              <a:rPr lang="ru-RU" sz="2800" b="1" i="0" dirty="0" err="1" smtClean="0">
                <a:effectLst/>
              </a:rPr>
              <a:t>Бри́чка</a:t>
            </a:r>
            <a:r>
              <a:rPr lang="ru-RU" sz="2800" b="0" i="0" dirty="0" smtClean="0">
                <a:effectLst/>
              </a:rPr>
              <a:t> —лёгкая повозка для перевозки пассажиров. Кузов мог быть как открытым, так и закрытым. В бричку запрягали одну или пару лошадей</a:t>
            </a:r>
            <a:r>
              <a:rPr lang="ru-RU" sz="2800" b="1" i="0" dirty="0" smtClean="0">
                <a:effectLst/>
              </a:rPr>
              <a:t>.  </a:t>
            </a:r>
            <a:r>
              <a:rPr lang="ru-RU" sz="2800" i="0" strike="noStrike" dirty="0" smtClean="0">
                <a:effectLst/>
              </a:rPr>
              <a:t>Кучер</a:t>
            </a:r>
            <a:r>
              <a:rPr lang="ru-RU" sz="2800" b="0" i="0" dirty="0" smtClean="0">
                <a:effectLst/>
              </a:rPr>
              <a:t> мог сидеть на </a:t>
            </a:r>
            <a:r>
              <a:rPr lang="ru-RU" sz="2800" b="0" i="0" u="none" strike="noStrike" dirty="0" smtClean="0">
                <a:effectLst/>
              </a:rPr>
              <a:t>козлах</a:t>
            </a:r>
            <a:r>
              <a:rPr lang="ru-RU" sz="2800" b="0" i="0" dirty="0" smtClean="0">
                <a:effectLst/>
              </a:rPr>
              <a:t> или рядом с пассажиром.</a:t>
            </a:r>
            <a:endParaRPr lang="ru-RU" sz="2800" dirty="0"/>
          </a:p>
        </p:txBody>
      </p:sp>
      <p:pic>
        <p:nvPicPr>
          <p:cNvPr id="27650" name="Picture 2" descr="C:\Users\user\Searches\Desktop\Downloads\21176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52648"/>
            <a:ext cx="4125838" cy="3082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C:\Users\user\Searches\Desktop\Downloads\f_brichka_feshchenko_anton_12971984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52648"/>
            <a:ext cx="3168352" cy="3082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94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17575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В каком предложении нет причастного оборота? </a:t>
            </a:r>
            <a:r>
              <a:rPr lang="ru-RU" sz="24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ru-RU" dirty="0">
                <a:solidFill>
                  <a:prstClr val="black"/>
                </a:solidFill>
                <a:ea typeface="Times New Roman"/>
                <a:cs typeface="Times New Roman"/>
              </a:rPr>
              <a:t>1.  На пожелтевшей траве лежали опавшие листья.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ru-RU" dirty="0">
                <a:solidFill>
                  <a:prstClr val="black"/>
                </a:solidFill>
                <a:ea typeface="Times New Roman"/>
                <a:cs typeface="Times New Roman"/>
              </a:rPr>
              <a:t>2. Сорванный ветром листок вертелся в воздухе. 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ru-RU" dirty="0">
                <a:solidFill>
                  <a:prstClr val="black"/>
                </a:solidFill>
                <a:ea typeface="Times New Roman"/>
                <a:cs typeface="Times New Roman"/>
              </a:rPr>
              <a:t>3. Цветы, замёрзшие за ночь, постепенно оживали.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3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917575"/>
          </a:xfrm>
        </p:spPr>
        <p:txBody>
          <a:bodyPr/>
          <a:lstStyle/>
          <a:p>
            <a:r>
              <a:rPr lang="ru-RU" sz="3200" dirty="0" smtClean="0"/>
              <a:t>Иногда главной сложностью является определение границ причастного оборота: с какого слова начинается и каким заканчивается.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0557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Солнышко нежно пригревающее просторные луга весело сверкало лучами.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04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Чтобы определить границы причастного оборота, надо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78112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Найти в предложении причастие и подписать </a:t>
            </a:r>
            <a:r>
              <a:rPr lang="ru-RU" dirty="0" smtClean="0"/>
              <a:t>его. </a:t>
            </a:r>
            <a:r>
              <a:rPr lang="ru-RU" sz="1400" dirty="0" smtClean="0"/>
              <a:t>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i="1" dirty="0" smtClean="0">
                <a:solidFill>
                  <a:prstClr val="black"/>
                </a:solidFill>
              </a:rPr>
              <a:t>Солнышко нежно пригрева</a:t>
            </a:r>
            <a:r>
              <a:rPr lang="ru-RU" i="1" dirty="0" smtClean="0">
                <a:solidFill>
                  <a:srgbClr val="FF0000"/>
                </a:solidFill>
              </a:rPr>
              <a:t>ющ</a:t>
            </a:r>
            <a:r>
              <a:rPr lang="ru-RU" i="1" dirty="0" smtClean="0">
                <a:solidFill>
                  <a:prstClr val="black"/>
                </a:solidFill>
              </a:rPr>
              <a:t>ее (прич.) просторные луга весело сверкало лучами.</a:t>
            </a:r>
          </a:p>
          <a:p>
            <a:pPr marL="0" indent="0">
              <a:buNone/>
            </a:pPr>
            <a:r>
              <a:rPr lang="ru-RU" dirty="0" smtClean="0"/>
              <a:t>2.Найти главное (определяемое) слово, от которого к причастию задаётся вопрос Какой?</a:t>
            </a:r>
          </a:p>
          <a:p>
            <a:pPr marL="0" indent="0">
              <a:buNone/>
            </a:pPr>
            <a:endParaRPr lang="ru-RU" dirty="0" smtClean="0"/>
          </a:p>
          <a:p>
            <a:pPr marL="0" lvl="0" indent="0">
              <a:buNone/>
            </a:pPr>
            <a:r>
              <a:rPr lang="ru-RU" i="1" dirty="0">
                <a:solidFill>
                  <a:prstClr val="black"/>
                </a:solidFill>
              </a:rPr>
              <a:t>Солнышко нежно пригрева</a:t>
            </a:r>
            <a:r>
              <a:rPr lang="ru-RU" i="1" dirty="0">
                <a:solidFill>
                  <a:srgbClr val="FF0000"/>
                </a:solidFill>
              </a:rPr>
              <a:t>ющ</a:t>
            </a:r>
            <a:r>
              <a:rPr lang="ru-RU" i="1" dirty="0">
                <a:solidFill>
                  <a:prstClr val="black"/>
                </a:solidFill>
              </a:rPr>
              <a:t>ее просторные луга весело сверкало лучами.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43608" y="5373216"/>
            <a:ext cx="36004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043608" y="5373216"/>
            <a:ext cx="36004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691680" y="537321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691680" y="5373216"/>
            <a:ext cx="29523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644008" y="5373216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91949" y="5003884"/>
            <a:ext cx="935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Какое?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09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7378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 Найти все слова, которые зависят от причастия, задавая </a:t>
            </a:r>
            <a:r>
              <a:rPr lang="ru-RU" dirty="0" smtClean="0"/>
              <a:t>вопросы.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i="1" dirty="0" smtClean="0">
                <a:solidFill>
                  <a:prstClr val="black"/>
                </a:solidFill>
              </a:rPr>
              <a:t>… </a:t>
            </a:r>
            <a:r>
              <a:rPr lang="ru-RU" i="1" u="wavy" dirty="0">
                <a:solidFill>
                  <a:prstClr val="black"/>
                </a:solidFill>
              </a:rPr>
              <a:t>нежно пригрева</a:t>
            </a:r>
            <a:r>
              <a:rPr lang="ru-RU" i="1" u="wavy" dirty="0">
                <a:solidFill>
                  <a:srgbClr val="FF0000"/>
                </a:solidFill>
              </a:rPr>
              <a:t>ющ</a:t>
            </a:r>
            <a:r>
              <a:rPr lang="ru-RU" i="1" u="wavy" dirty="0">
                <a:solidFill>
                  <a:prstClr val="black"/>
                </a:solidFill>
              </a:rPr>
              <a:t>ее просторные луга</a:t>
            </a:r>
            <a:r>
              <a:rPr lang="ru-RU" i="1" dirty="0">
                <a:solidFill>
                  <a:prstClr val="black"/>
                </a:solidFill>
              </a:rPr>
              <a:t> весело сверкало лучами</a:t>
            </a:r>
            <a:r>
              <a:rPr lang="ru-RU" i="1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4.Если причастный оборот стоит после определяемого слова, то выделить его запятыми.</a:t>
            </a:r>
            <a:endParaRPr lang="ru-RU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i="1" dirty="0" smtClean="0">
                <a:solidFill>
                  <a:prstClr val="black"/>
                </a:solidFill>
              </a:rPr>
              <a:t>Солнышко, </a:t>
            </a:r>
            <a:r>
              <a:rPr lang="ru-RU" i="1" u="wavy" dirty="0">
                <a:solidFill>
                  <a:prstClr val="black"/>
                </a:solidFill>
              </a:rPr>
              <a:t>нежно пригрева</a:t>
            </a:r>
            <a:r>
              <a:rPr lang="ru-RU" i="1" u="wavy" dirty="0">
                <a:solidFill>
                  <a:srgbClr val="FF0000"/>
                </a:solidFill>
              </a:rPr>
              <a:t>ющ</a:t>
            </a:r>
            <a:r>
              <a:rPr lang="ru-RU" i="1" u="wavy" dirty="0">
                <a:solidFill>
                  <a:prstClr val="black"/>
                </a:solidFill>
              </a:rPr>
              <a:t>ее просторные луга</a:t>
            </a:r>
            <a:r>
              <a:rPr lang="ru-RU" i="1" dirty="0">
                <a:solidFill>
                  <a:prstClr val="black"/>
                </a:solidFill>
              </a:rPr>
              <a:t> </a:t>
            </a:r>
            <a:r>
              <a:rPr lang="ru-RU" i="1" dirty="0" smtClean="0">
                <a:solidFill>
                  <a:prstClr val="black"/>
                </a:solidFill>
              </a:rPr>
              <a:t>, весело </a:t>
            </a:r>
            <a:r>
              <a:rPr lang="ru-RU" i="1" dirty="0">
                <a:solidFill>
                  <a:prstClr val="black"/>
                </a:solidFill>
              </a:rPr>
              <a:t>сверкало лучами.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2406891" y="2300563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254763" y="2305349"/>
            <a:ext cx="11521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254763" y="2305349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54763" y="1931231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Как?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3419872" y="2115897"/>
            <a:ext cx="0" cy="5210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419872" y="2115897"/>
            <a:ext cx="43204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740352" y="2115897"/>
            <a:ext cx="0" cy="5210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95936" y="1745529"/>
            <a:ext cx="698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Что?</a:t>
            </a:r>
            <a:endParaRPr lang="ru-RU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7452320" y="2413361"/>
            <a:ext cx="0" cy="2235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6156176" y="2408575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156176" y="2408575"/>
            <a:ext cx="0" cy="2283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188697" y="2039243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Какие?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2699792" y="2376404"/>
            <a:ext cx="504056" cy="1487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2699792" y="2343502"/>
            <a:ext cx="432048" cy="2197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971600" y="2305349"/>
            <a:ext cx="0" cy="547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8028384" y="2300563"/>
            <a:ext cx="0" cy="5523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2555776" y="5085184"/>
            <a:ext cx="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3707904" y="5517232"/>
            <a:ext cx="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1254763" y="5031178"/>
            <a:ext cx="338394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1254763" y="5085184"/>
            <a:ext cx="338394" cy="1620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88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17575"/>
          </a:xfrm>
        </p:spPr>
        <p:txBody>
          <a:bodyPr/>
          <a:lstStyle/>
          <a:p>
            <a:r>
              <a:rPr lang="ru-RU" altLang="ru-RU" sz="3600" dirty="0">
                <a:solidFill>
                  <a:prstClr val="black"/>
                </a:solidFill>
                <a:latin typeface="Arial" pitchFamily="34" charset="0"/>
              </a:rPr>
              <a:t>Давно считать меня не ново</a:t>
            </a:r>
            <a:br>
              <a:rPr lang="ru-RU" altLang="ru-RU" sz="3600" dirty="0">
                <a:solidFill>
                  <a:prstClr val="black"/>
                </a:solidFill>
                <a:latin typeface="Arial" pitchFamily="34" charset="0"/>
              </a:rPr>
            </a:br>
            <a:r>
              <a:rPr lang="ru-RU" altLang="ru-RU" sz="3600" dirty="0" smtClean="0">
                <a:solidFill>
                  <a:prstClr val="black"/>
                </a:solidFill>
                <a:latin typeface="Arial" pitchFamily="34" charset="0"/>
              </a:rPr>
              <a:t>особой </a:t>
            </a:r>
            <a:r>
              <a:rPr lang="ru-RU" altLang="ru-RU" sz="3600" dirty="0">
                <a:solidFill>
                  <a:prstClr val="black"/>
                </a:solidFill>
                <a:latin typeface="Arial" pitchFamily="34" charset="0"/>
              </a:rPr>
              <a:t>формою глагола.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348880"/>
            <a:ext cx="8712968" cy="39376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Рисовать     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рису</a:t>
            </a:r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ющ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который рисует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339752" y="2631720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148064" y="2646568"/>
            <a:ext cx="526875" cy="96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6" descr="AG00042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17032"/>
            <a:ext cx="2183904" cy="247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9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917575"/>
          </a:xfrm>
        </p:spPr>
        <p:txBody>
          <a:bodyPr/>
          <a:lstStyle/>
          <a:p>
            <a:r>
              <a:rPr lang="ru-RU" sz="3200" dirty="0" smtClean="0"/>
              <a:t>Определите границы причастного </a:t>
            </a:r>
            <a:r>
              <a:rPr lang="ru-RU" sz="3200" dirty="0" smtClean="0">
                <a:solidFill>
                  <a:prstClr val="black"/>
                </a:solidFill>
              </a:rPr>
              <a:t>оборота</a:t>
            </a:r>
            <a:r>
              <a:rPr lang="ru-RU" sz="3200" dirty="0" smtClean="0"/>
              <a:t>, если нужно, то поставьте запятые.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435280" cy="4801716"/>
          </a:xfrm>
        </p:spPr>
        <p:txBody>
          <a:bodyPr/>
          <a:lstStyle/>
          <a:p>
            <a:r>
              <a:rPr lang="ru-RU" sz="2800" dirty="0" smtClean="0"/>
              <a:t>Элли и </a:t>
            </a:r>
            <a:r>
              <a:rPr lang="ru-RU" sz="2800" dirty="0" err="1" smtClean="0"/>
              <a:t>Тотошка</a:t>
            </a:r>
            <a:r>
              <a:rPr lang="ru-RU" sz="2800" dirty="0" smtClean="0"/>
              <a:t> шли по дороге вымощенной жёлтым кирпичом.</a:t>
            </a:r>
          </a:p>
          <a:p>
            <a:r>
              <a:rPr lang="ru-RU" sz="2800" dirty="0" smtClean="0">
                <a:solidFill>
                  <a:prstClr val="black"/>
                </a:solidFill>
                <a:cs typeface="Times New Roman" pitchFamily="18" charset="0"/>
              </a:rPr>
              <a:t>Первые </a:t>
            </a:r>
            <a:r>
              <a:rPr lang="ru-RU" sz="2800" dirty="0">
                <a:solidFill>
                  <a:prstClr val="black"/>
                </a:solidFill>
                <a:cs typeface="Times New Roman" pitchFamily="18" charset="0"/>
              </a:rPr>
              <a:t>два солдата полетели с </a:t>
            </a:r>
            <a:r>
              <a:rPr lang="ru-RU" sz="2800" dirty="0" smtClean="0">
                <a:solidFill>
                  <a:prstClr val="black"/>
                </a:solidFill>
                <a:cs typeface="Times New Roman" pitchFamily="18" charset="0"/>
              </a:rPr>
              <a:t>площадки сброшенные </a:t>
            </a:r>
            <a:r>
              <a:rPr lang="ru-RU" sz="2800" dirty="0">
                <a:solidFill>
                  <a:prstClr val="black"/>
                </a:solidFill>
                <a:cs typeface="Times New Roman" pitchFamily="18" charset="0"/>
              </a:rPr>
              <a:t>вниз могучими руками Железного </a:t>
            </a:r>
            <a:r>
              <a:rPr lang="ru-RU" sz="2800" dirty="0" smtClean="0">
                <a:solidFill>
                  <a:prstClr val="black"/>
                </a:solidFill>
                <a:cs typeface="Times New Roman" pitchFamily="18" charset="0"/>
              </a:rPr>
              <a:t>Дровосека.</a:t>
            </a:r>
          </a:p>
          <a:p>
            <a:r>
              <a:rPr lang="ru-RU" sz="2800" dirty="0" smtClean="0">
                <a:solidFill>
                  <a:prstClr val="black"/>
                </a:solidFill>
                <a:cs typeface="Times New Roman" pitchFamily="18" charset="0"/>
              </a:rPr>
              <a:t>Среди </a:t>
            </a:r>
            <a:r>
              <a:rPr lang="ru-RU" sz="2800" dirty="0" err="1">
                <a:solidFill>
                  <a:prstClr val="black"/>
                </a:solidFill>
                <a:cs typeface="Times New Roman" pitchFamily="18" charset="0"/>
              </a:rPr>
              <a:t>жевунов</a:t>
            </a:r>
            <a:r>
              <a:rPr lang="ru-RU" sz="2800" dirty="0">
                <a:solidFill>
                  <a:prstClr val="black"/>
                </a:solidFill>
                <a:cs typeface="Times New Roman" pitchFamily="18" charset="0"/>
              </a:rPr>
              <a:t> немало ходило рассказов о страшных </a:t>
            </a:r>
            <a:r>
              <a:rPr lang="ru-RU" sz="2800" dirty="0" smtClean="0">
                <a:solidFill>
                  <a:prstClr val="black"/>
                </a:solidFill>
                <a:cs typeface="Times New Roman" pitchFamily="18" charset="0"/>
              </a:rPr>
              <a:t>происшествиях  </a:t>
            </a:r>
            <a:r>
              <a:rPr lang="ru-RU" sz="2800" dirty="0">
                <a:solidFill>
                  <a:prstClr val="black"/>
                </a:solidFill>
                <a:cs typeface="Times New Roman" pitchFamily="18" charset="0"/>
              </a:rPr>
              <a:t>случившихся в тигровом </a:t>
            </a:r>
            <a:r>
              <a:rPr lang="ru-RU" sz="2800" dirty="0" smtClean="0">
                <a:solidFill>
                  <a:prstClr val="black"/>
                </a:solidFill>
                <a:cs typeface="Times New Roman" pitchFamily="18" charset="0"/>
              </a:rPr>
              <a:t>лесу.</a:t>
            </a:r>
          </a:p>
          <a:p>
            <a:r>
              <a:rPr lang="ru-RU" sz="2800" dirty="0" err="1" smtClean="0">
                <a:solidFill>
                  <a:prstClr val="black"/>
                </a:solidFill>
                <a:cs typeface="Times New Roman" pitchFamily="18" charset="0"/>
              </a:rPr>
              <a:t>Урфин</a:t>
            </a:r>
            <a:r>
              <a:rPr lang="ru-RU" sz="28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prstClr val="black"/>
                </a:solidFill>
                <a:cs typeface="Times New Roman" pitchFamily="18" charset="0"/>
              </a:rPr>
              <a:t>Джюс</a:t>
            </a:r>
            <a:r>
              <a:rPr lang="ru-RU" sz="2800" dirty="0">
                <a:solidFill>
                  <a:prstClr val="black"/>
                </a:solidFill>
                <a:cs typeface="Times New Roman" pitchFamily="18" charset="0"/>
              </a:rPr>
              <a:t> приказал жестянщику сделать несколько фляг с </a:t>
            </a:r>
            <a:r>
              <a:rPr lang="ru-RU" sz="2800" dirty="0" smtClean="0">
                <a:cs typeface="Times New Roman" pitchFamily="18" charset="0"/>
              </a:rPr>
              <a:t>плотно </a:t>
            </a:r>
            <a:r>
              <a:rPr lang="ru-RU" sz="2800" dirty="0">
                <a:cs typeface="Times New Roman" pitchFamily="18" charset="0"/>
              </a:rPr>
              <a:t>завинчивающимися  </a:t>
            </a:r>
            <a:r>
              <a:rPr lang="ru-RU" sz="2800" dirty="0" smtClean="0">
                <a:cs typeface="Times New Roman" pitchFamily="18" charset="0"/>
              </a:rPr>
              <a:t>крышками.</a:t>
            </a:r>
            <a:endParaRPr lang="ru-RU" sz="2800" dirty="0">
              <a:cs typeface="Times New Roman" pitchFamily="18" charset="0"/>
            </a:endParaRPr>
          </a:p>
          <a:p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79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Объясните, почему в одном случае запятые стоят, а в другом – их нет.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Железный Дровосек, </a:t>
            </a:r>
            <a:r>
              <a:rPr lang="ru-RU" u="wavy" dirty="0" smtClean="0"/>
              <a:t>весь сдела</a:t>
            </a:r>
            <a:r>
              <a:rPr lang="ru-RU" u="wavy" dirty="0" smtClean="0">
                <a:solidFill>
                  <a:srgbClr val="FF0000"/>
                </a:solidFill>
              </a:rPr>
              <a:t>нн</a:t>
            </a:r>
            <a:r>
              <a:rPr lang="ru-RU" u="wavy" dirty="0" smtClean="0"/>
              <a:t>ый из железа</a:t>
            </a:r>
            <a:r>
              <a:rPr lang="ru-RU" dirty="0" smtClean="0"/>
              <a:t> , мечтал получить любящее сердце.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effectLst/>
                <a:ea typeface="Times New Roman"/>
              </a:rPr>
              <a:t>Для </a:t>
            </a:r>
            <a:r>
              <a:rPr lang="ru-RU" u="wavy" dirty="0" smtClean="0">
                <a:solidFill>
                  <a:srgbClr val="000000"/>
                </a:solidFill>
                <a:effectLst/>
                <a:ea typeface="Times New Roman"/>
              </a:rPr>
              <a:t>роди</a:t>
            </a:r>
            <a:r>
              <a:rPr lang="ru-RU" u="wavy" dirty="0" smtClean="0">
                <a:solidFill>
                  <a:srgbClr val="FF0000"/>
                </a:solidFill>
                <a:effectLst/>
                <a:ea typeface="Times New Roman"/>
              </a:rPr>
              <a:t>вш</a:t>
            </a:r>
            <a:r>
              <a:rPr lang="ru-RU" u="wavy" dirty="0" smtClean="0">
                <a:solidFill>
                  <a:srgbClr val="000000"/>
                </a:solidFill>
                <a:effectLst/>
                <a:ea typeface="Times New Roman"/>
              </a:rPr>
              <a:t>егося в горах</a:t>
            </a:r>
            <a:r>
              <a:rPr lang="ru-RU" dirty="0" smtClean="0">
                <a:solidFill>
                  <a:srgbClr val="000000"/>
                </a:solidFill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человека</a:t>
            </a:r>
            <a:r>
              <a:rPr lang="ru-RU" dirty="0" smtClean="0">
                <a:solidFill>
                  <a:srgbClr val="000000"/>
                </a:solidFill>
                <a:effectLst/>
                <a:ea typeface="Times New Roman"/>
              </a:rPr>
              <a:t> ничего не может быть милее скал и белоснежных вершин...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4572000" y="2348880"/>
            <a:ext cx="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123728" y="3068960"/>
            <a:ext cx="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75856" y="2348880"/>
            <a:ext cx="43204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75856" y="2348880"/>
            <a:ext cx="43204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220072" y="3861048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619672" y="3861048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724128" y="3861048"/>
            <a:ext cx="43204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5724128" y="3861048"/>
            <a:ext cx="36004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86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4726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Я</a:t>
            </a:r>
          </a:p>
          <a:p>
            <a:pPr marL="0" indent="0" algn="ctr">
              <a:buNone/>
            </a:pPr>
            <a:r>
              <a:rPr lang="ru-RU" dirty="0" smtClean="0"/>
              <a:t>Много видевший, много знавший,</a:t>
            </a:r>
          </a:p>
          <a:p>
            <a:pPr marL="0" indent="0" algn="ctr">
              <a:buNone/>
            </a:pPr>
            <a:r>
              <a:rPr lang="ru-RU" dirty="0" smtClean="0"/>
              <a:t>Знавший ненависть и любовь, </a:t>
            </a:r>
          </a:p>
          <a:p>
            <a:pPr marL="0" indent="0" algn="ctr">
              <a:buNone/>
            </a:pPr>
            <a:r>
              <a:rPr lang="ru-RU" dirty="0" smtClean="0"/>
              <a:t>Всё имевший, всё потерявший </a:t>
            </a:r>
          </a:p>
          <a:p>
            <a:pPr marL="0" indent="0" algn="ctr">
              <a:buNone/>
            </a:pPr>
            <a:r>
              <a:rPr lang="ru-RU" dirty="0" smtClean="0"/>
              <a:t>И опять всё нашедший вновь,</a:t>
            </a:r>
          </a:p>
          <a:p>
            <a:pPr marL="0" indent="0" algn="ctr">
              <a:buNone/>
            </a:pPr>
            <a:r>
              <a:rPr lang="ru-RU" dirty="0" smtClean="0"/>
              <a:t>Вкус узнавший всего земного</a:t>
            </a:r>
          </a:p>
          <a:p>
            <a:pPr marL="0" indent="0" algn="ctr">
              <a:buNone/>
            </a:pPr>
            <a:r>
              <a:rPr lang="ru-RU" dirty="0" smtClean="0"/>
              <a:t>И до жизни жадный опять, </a:t>
            </a:r>
          </a:p>
          <a:p>
            <a:pPr marL="0" indent="0" algn="ctr">
              <a:buNone/>
            </a:pPr>
            <a:r>
              <a:rPr lang="ru-RU" dirty="0" smtClean="0"/>
              <a:t>Обладающий всем и снова</a:t>
            </a:r>
          </a:p>
          <a:p>
            <a:pPr marL="0" indent="0" algn="ctr">
              <a:buNone/>
            </a:pPr>
            <a:r>
              <a:rPr lang="ru-RU" dirty="0" smtClean="0"/>
              <a:t>Всё боящийся потерять.   </a:t>
            </a:r>
            <a:endParaRPr lang="ru-RU" sz="2800" dirty="0" smtClean="0"/>
          </a:p>
          <a:p>
            <a:pPr marL="0" indent="0" algn="r">
              <a:buNone/>
            </a:pPr>
            <a:r>
              <a:rPr lang="ru-RU" dirty="0" smtClean="0">
                <a:latin typeface="CyrillicOld" pitchFamily="2" charset="0"/>
              </a:rPr>
              <a:t>Д. </a:t>
            </a:r>
            <a:r>
              <a:rPr lang="ru-RU" dirty="0" err="1" smtClean="0">
                <a:latin typeface="CyrillicOld" pitchFamily="2" charset="0"/>
              </a:rPr>
              <a:t>Кедрин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16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93804"/>
          </a:xfrm>
        </p:spPr>
        <p:txBody>
          <a:bodyPr/>
          <a:lstStyle/>
          <a:p>
            <a:pPr marL="0" lvl="0" indent="0" fontAlgn="auto">
              <a:spcAft>
                <a:spcPts val="0"/>
              </a:spcAft>
              <a:buNone/>
              <a:defRPr/>
            </a:pPr>
            <a:r>
              <a:rPr lang="ru-RU" sz="2800" dirty="0" smtClean="0">
                <a:solidFill>
                  <a:prstClr val="black"/>
                </a:solidFill>
                <a:latin typeface="CyrillicOld" pitchFamily="2" charset="0"/>
                <a:cs typeface="Arial" panose="020B0604020202020204" pitchFamily="34" charset="0"/>
              </a:rPr>
              <a:t>     Причастия</a:t>
            </a: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&lt;…&gt; обыкновенно избегаются в разговоре. Мы не говорим: </a:t>
            </a:r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карета, скачущая по мосту; слуга, метущий комнату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мы говорим: </a:t>
            </a:r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которая скачет; который метёт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пр. – заменяя </a:t>
            </a:r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выразительную краткость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причастия </a:t>
            </a:r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вялым оборотом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r" fontAlgn="auto">
              <a:spcAft>
                <a:spcPts val="0"/>
              </a:spcAft>
              <a:buNone/>
              <a:defRPr/>
            </a:pPr>
            <a:r>
              <a:rPr lang="ru-RU" sz="2800" dirty="0">
                <a:solidFill>
                  <a:prstClr val="black"/>
                </a:solidFill>
                <a:latin typeface="CyrillicOld" pitchFamily="2" charset="0"/>
              </a:rPr>
              <a:t> А. С. Пушкин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51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Изобразительные свойства причастного оборота.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686300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   Вскоре полили, не прекращаясь, дожди, которые растрепали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сад, который  </a:t>
            </a: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по-осеннему опустел, и прибили к земле траву, которая вдруг почернела и от которой исходил, смешиваясь с влажным холодным воздухом, аромат, который был едва различим и напоминал о лете, которое бесследно ушло.</a:t>
            </a: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err="1" smtClean="0">
                <a:latin typeface="CyrillicOld" pitchFamily="2" charset="0"/>
                <a:ea typeface="Calibri"/>
                <a:cs typeface="Times New Roman"/>
              </a:rPr>
              <a:t>И.Бунин</a:t>
            </a:r>
            <a:endParaRPr lang="ru-RU" sz="2400" dirty="0">
              <a:latin typeface="CyrillicOld" pitchFamily="2" charset="0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2400" dirty="0" smtClean="0"/>
              <a:t>     Найдите в сложном предложении части со словом </a:t>
            </a:r>
            <a:r>
              <a:rPr lang="ru-RU" sz="2400" b="1" i="1" dirty="0" smtClean="0">
                <a:solidFill>
                  <a:srgbClr val="FF0000"/>
                </a:solidFill>
              </a:rPr>
              <a:t>который </a:t>
            </a:r>
            <a:r>
              <a:rPr lang="ru-RU" sz="2400" dirty="0" smtClean="0"/>
              <a:t>и </a:t>
            </a:r>
            <a:r>
              <a:rPr lang="ru-RU" sz="2400" dirty="0" smtClean="0"/>
              <a:t>замените </a:t>
            </a:r>
            <a:r>
              <a:rPr lang="ru-RU" sz="2400" dirty="0" smtClean="0">
                <a:solidFill>
                  <a:prstClr val="black"/>
                </a:solidFill>
              </a:rPr>
              <a:t>их </a:t>
            </a:r>
            <a:r>
              <a:rPr lang="ru-RU" sz="2400" dirty="0" smtClean="0"/>
              <a:t>(где это необходимо) причастным </a:t>
            </a:r>
            <a:r>
              <a:rPr lang="ru-RU" sz="2400" dirty="0" smtClean="0"/>
              <a:t>оборотом.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9058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effectLst/>
                <a:ea typeface="Times New Roman"/>
                <a:cs typeface="Times New Roman"/>
              </a:rPr>
              <a:t>     Вскоре полили, не прекращаясь, дожди, растрепавшие по-осеннему опустевший сад и прибившие к земле вдруг почерневшую траву, от которой исходил, смешиваясь с влажным холодным воздухом, едва различимый аромат, напоминавший о бесследно ушедшем лете.</a:t>
            </a: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ea typeface="Calibri"/>
                <a:cs typeface="Times New Roman"/>
              </a:rPr>
              <a:t> </a:t>
            </a:r>
            <a:r>
              <a:rPr lang="ru-RU" sz="2800" dirty="0" smtClean="0">
                <a:ea typeface="Calibri"/>
                <a:cs typeface="Times New Roman"/>
              </a:rPr>
              <a:t>                                                                      </a:t>
            </a:r>
            <a:r>
              <a:rPr lang="ru-RU" sz="2800" dirty="0" err="1" smtClean="0">
                <a:latin typeface="CyrillicOld" pitchFamily="2" charset="0"/>
                <a:ea typeface="Calibri"/>
                <a:cs typeface="Times New Roman"/>
              </a:rPr>
              <a:t>И.Бунин</a:t>
            </a:r>
            <a:endParaRPr lang="ru-RU" sz="2800" dirty="0">
              <a:latin typeface="CyrillicOld" pitchFamily="2" charset="0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3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3782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                            На весь его недолгий роздых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Мы целый дом ему сдаём.</a:t>
            </a:r>
          </a:p>
          <a:p>
            <a:pPr marL="0" indent="0" algn="ctr">
              <a:buNone/>
            </a:pPr>
            <a:r>
              <a:rPr lang="ru-RU" sz="2400" dirty="0" smtClean="0"/>
              <a:t>Июль с грозой, июльский воздух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Снял комнаты у нас внаём. </a:t>
            </a:r>
            <a:r>
              <a:rPr lang="ru-RU" sz="1200" dirty="0" smtClean="0"/>
              <a:t> </a:t>
            </a:r>
            <a:endParaRPr lang="ru-RU" sz="2400" dirty="0" smtClean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Июль, таскающий в одёже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Пух одуванчиков, лопух,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Июль, домой сквозь окна вхожий,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Всё громко говорящий вслух. </a:t>
            </a:r>
            <a:r>
              <a:rPr lang="ru-RU" sz="1200" dirty="0" smtClean="0"/>
              <a:t>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2400" dirty="0" smtClean="0"/>
              <a:t>                            Степной нечёсаный растрёпа,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пропахший липой и травой,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Ботвой и запахом укропа,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Июльский воздух луговой.               </a:t>
            </a:r>
            <a:r>
              <a:rPr lang="ru-RU" sz="2400" dirty="0" err="1" smtClean="0">
                <a:latin typeface="CyrillicOld" pitchFamily="2" charset="0"/>
              </a:rPr>
              <a:t>Б.Пастернак</a:t>
            </a:r>
            <a:endParaRPr lang="ru-RU" sz="2400" dirty="0">
              <a:latin typeface="Cyrillic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98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686300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</a:p>
          <a:p>
            <a:pPr marL="0" indent="0">
              <a:buNone/>
            </a:pPr>
            <a:r>
              <a:rPr lang="ru-RU" dirty="0" smtClean="0"/>
              <a:t>Напишите сочинение с использованием причастных оборотов на тему (по выбору):</a:t>
            </a:r>
          </a:p>
          <a:p>
            <a:pPr marL="0" indent="0">
              <a:buNone/>
            </a:pPr>
            <a:r>
              <a:rPr lang="ru-RU" dirty="0" smtClean="0"/>
              <a:t>«Однажды на уроке»</a:t>
            </a:r>
          </a:p>
          <a:p>
            <a:pPr marL="0" indent="0">
              <a:buNone/>
            </a:pPr>
            <a:r>
              <a:rPr lang="ru-RU" dirty="0" smtClean="0"/>
              <a:t>«Однажды зимой»</a:t>
            </a:r>
          </a:p>
          <a:p>
            <a:pPr marL="0" indent="0">
              <a:buNone/>
            </a:pPr>
            <a:r>
              <a:rPr lang="ru-RU" dirty="0" smtClean="0"/>
              <a:t>«Однажды </a:t>
            </a:r>
            <a:r>
              <a:rPr lang="ru-RU" smtClean="0"/>
              <a:t>в дороге»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98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917575"/>
          </a:xfrm>
        </p:spPr>
        <p:txBody>
          <a:bodyPr/>
          <a:lstStyle/>
          <a:p>
            <a:r>
              <a:rPr lang="ru-RU" dirty="0" smtClean="0"/>
              <a:t>Используемый материал: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А.Т.Арсирий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страну знаний с Дедом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Всеведом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М.: Дрофа, 2004.</a:t>
            </a:r>
          </a:p>
          <a:p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С.И.Львова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Русский язык. 6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.:Пособие для учащихся . –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М.Дрофа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2002.</a:t>
            </a:r>
          </a:p>
          <a:p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Р.Г.Тартаковская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Презентация.</a:t>
            </a:r>
          </a:p>
          <a:p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ресурсы:</a:t>
            </a:r>
          </a:p>
          <a:p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https://infourok.ru/otkritiy-urok-po-teme-prichastie-prichastniy-oborot-obobschenie-i-sistematizaciya-1967142.html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https://schoolfiles.net/1928259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https://nsportal.ru/shkola/russkiy-yazyk/library/2014/12/01/prichastnyy-oborot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открытыйурок.рф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/статьи/557367/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https://www.metod-kopilka.ru/konspekt-otkritogo-uroka-po-teme-obobschenie-prichastiya-83372.html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https://www.maam.ru/detskijsad/otkrytyi-urok-v-7-klase-po-teme-obobschenie-po-teme-prichastie.html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43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17575"/>
          </a:xfrm>
        </p:spPr>
        <p:txBody>
          <a:bodyPr/>
          <a:lstStyle/>
          <a:p>
            <a:pPr algn="l" eaLnBrk="1" hangingPunct="1"/>
            <a:r>
              <a:rPr lang="ru-RU" altLang="ru-RU" sz="4800" dirty="0" smtClean="0">
                <a:latin typeface="CyrillicOld" pitchFamily="2" charset="0"/>
              </a:rPr>
              <a:t>Причастие</a:t>
            </a:r>
            <a:r>
              <a:rPr lang="ru-RU" altLang="ru-RU" sz="6000" dirty="0" smtClean="0">
                <a:latin typeface="CyrillicOld" pitchFamily="2" charset="0"/>
              </a:rPr>
              <a:t> </a:t>
            </a:r>
            <a:r>
              <a:rPr lang="ru-RU" altLang="ru-RU" sz="4000" dirty="0" smtClean="0">
                <a:latin typeface="CyrillicOld" pitchFamily="2" charset="0"/>
              </a:rPr>
              <a:t>- </a:t>
            </a:r>
            <a:r>
              <a:rPr lang="ru-RU" altLang="ru-RU" sz="6000" dirty="0" smtClean="0">
                <a:latin typeface="CyrillicOld" pitchFamily="2" charset="0"/>
              </a:rPr>
              <a:t> 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640960" cy="46863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3100" dirty="0" smtClean="0">
                <a:cs typeface="Arial" panose="020B0604020202020204" pitchFamily="34" charset="0"/>
              </a:rPr>
              <a:t>это особая форма глагола, обозначающая  </a:t>
            </a:r>
            <a:r>
              <a:rPr lang="ru-RU" altLang="ru-RU" sz="3100" i="1" dirty="0" smtClean="0">
                <a:cs typeface="Arial" panose="020B0604020202020204" pitchFamily="34" charset="0"/>
              </a:rPr>
              <a:t>признак предмета по действию </a:t>
            </a:r>
            <a:r>
              <a:rPr lang="ru-RU" altLang="ru-RU" sz="3100" dirty="0" smtClean="0">
                <a:cs typeface="Arial" panose="020B0604020202020204" pitchFamily="34" charset="0"/>
              </a:rPr>
              <a:t>и отвечающая на вопросы </a:t>
            </a:r>
            <a:r>
              <a:rPr lang="ru-RU" altLang="ru-RU" sz="3100" i="1" dirty="0" smtClean="0">
                <a:cs typeface="Arial" panose="020B0604020202020204" pitchFamily="34" charset="0"/>
              </a:rPr>
              <a:t>Какой! Что делающий? Что делавший? Что сделавший? </a:t>
            </a:r>
          </a:p>
          <a:p>
            <a:pPr marL="0" indent="0" algn="ctr" eaLnBrk="1" hangingPunct="1">
              <a:buNone/>
            </a:pPr>
            <a:endParaRPr lang="ru-RU" altLang="ru-RU" sz="31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r>
              <a:rPr lang="ru-RU" altLang="ru-RU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опа</a:t>
            </a:r>
            <a:r>
              <a:rPr lang="ru-RU" altLang="ru-RU" sz="3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вш</a:t>
            </a:r>
            <a:r>
              <a:rPr lang="ru-RU" altLang="ru-RU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ие листья, седе</a:t>
            </a:r>
            <a:r>
              <a:rPr lang="ru-RU" altLang="ru-RU" sz="3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ющ</a:t>
            </a:r>
            <a:r>
              <a:rPr lang="ru-RU" altLang="ru-RU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ий старик</a:t>
            </a:r>
          </a:p>
          <a:p>
            <a:pPr marL="0" indent="0" algn="ctr" eaLnBrk="1" hangingPunct="1">
              <a:buNone/>
            </a:pPr>
            <a:r>
              <a:rPr lang="ru-RU" altLang="ru-RU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откры</a:t>
            </a:r>
            <a:r>
              <a:rPr lang="ru-RU" altLang="ru-RU" sz="3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altLang="ru-RU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ое окно, скош</a:t>
            </a:r>
            <a:r>
              <a:rPr lang="ru-RU" altLang="ru-RU" sz="3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енн</a:t>
            </a:r>
            <a:r>
              <a:rPr lang="ru-RU" altLang="ru-RU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ая трава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2195736" y="4005064"/>
            <a:ext cx="360040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559163" y="4015289"/>
            <a:ext cx="216024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796136" y="4038576"/>
            <a:ext cx="288032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084168" y="4038576"/>
            <a:ext cx="360040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915816" y="4562468"/>
            <a:ext cx="216024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131840" y="4562468"/>
            <a:ext cx="14401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866644" y="4599230"/>
            <a:ext cx="288032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154676" y="4599230"/>
            <a:ext cx="32403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49788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dirty="0" smtClean="0"/>
              <a:t> 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Причастие имеет особые суффиксы:</a:t>
            </a:r>
          </a:p>
          <a:p>
            <a:pPr marL="0" indent="0" algn="ctr" eaLnBrk="1" hangingPunct="1">
              <a:buNone/>
            </a:pPr>
            <a:endParaRPr lang="ru-RU" alt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-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ащ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/-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ящ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-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енн</a:t>
            </a:r>
            <a:endParaRPr lang="ru-RU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-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ущ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/-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ющ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-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нн</a:t>
            </a:r>
            <a:endParaRPr lang="ru-RU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-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вш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- ом/-ем</a:t>
            </a:r>
          </a:p>
          <a:p>
            <a:pPr marL="0" indent="0" eaLnBrk="1" hangingPunct="1">
              <a:buNone/>
            </a:pPr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-ш                           - им</a:t>
            </a:r>
          </a:p>
          <a:p>
            <a:pPr marL="0" indent="0" eaLnBrk="1" hangingPunct="1">
              <a:buNone/>
            </a:pPr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- 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17575"/>
          </a:xfrm>
        </p:spPr>
        <p:txBody>
          <a:bodyPr/>
          <a:lstStyle/>
          <a:p>
            <a:r>
              <a:rPr lang="ru-RU" altLang="ru-RU" sz="3200" dirty="0">
                <a:solidFill>
                  <a:prstClr val="black"/>
                </a:solidFill>
                <a:latin typeface="Arial" pitchFamily="34" charset="0"/>
              </a:rPr>
              <a:t>Я очень схож и с прилагательным.</a:t>
            </a:r>
            <a:br>
              <a:rPr lang="ru-RU" altLang="ru-RU" sz="3200" dirty="0">
                <a:solidFill>
                  <a:prstClr val="black"/>
                </a:solidFill>
                <a:latin typeface="Arial" pitchFamily="34" charset="0"/>
              </a:rPr>
            </a:br>
            <a:r>
              <a:rPr lang="ru-RU" altLang="ru-RU" sz="3200" dirty="0">
                <a:solidFill>
                  <a:prstClr val="black"/>
                </a:solidFill>
                <a:latin typeface="Arial" pitchFamily="34" charset="0"/>
              </a:rPr>
              <a:t>Так что, дружок мой, будь внимательным!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4686300"/>
          </a:xfrm>
        </p:spPr>
        <p:txBody>
          <a:bodyPr/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b="1" i="1" u="wavy" dirty="0" smtClean="0">
                <a:latin typeface="Arial" panose="020B0604020202020204" pitchFamily="34" charset="0"/>
                <a:cs typeface="Arial" panose="020B0604020202020204" pitchFamily="34" charset="0"/>
              </a:rPr>
              <a:t>Седой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старик – </a:t>
            </a:r>
            <a:r>
              <a:rPr lang="ru-RU" b="1" i="1" u="wavy" dirty="0" smtClean="0">
                <a:latin typeface="Arial" panose="020B0604020202020204" pitchFamily="34" charset="0"/>
                <a:cs typeface="Arial" panose="020B0604020202020204" pitchFamily="34" charset="0"/>
              </a:rPr>
              <a:t>седе</a:t>
            </a:r>
            <a:r>
              <a:rPr lang="ru-RU" b="1" i="1" u="wavy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ющ</a:t>
            </a:r>
            <a:r>
              <a:rPr lang="ru-RU" b="1" i="1" u="wavy" dirty="0" smtClean="0">
                <a:latin typeface="Arial" panose="020B0604020202020204" pitchFamily="34" charset="0"/>
                <a:cs typeface="Arial" panose="020B0604020202020204" pitchFamily="34" charset="0"/>
              </a:rPr>
              <a:t>ий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старик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постоянный        временный признак,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признак                связанный с его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участием в действии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5277455" y="2996952"/>
            <a:ext cx="36004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637495" y="2996952"/>
            <a:ext cx="28803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2339752" y="3573016"/>
            <a:ext cx="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6012160" y="3573016"/>
            <a:ext cx="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4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93804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Прочитайте текст. Установите, есть ли прилагательные и/ или причастия в этом высказывании.</a:t>
            </a: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Тот, кто жизнью живёт настоящей, 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Кто к поэзии с детства привык, 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Вечно верует в животворящий, 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Полный разума русский язык.</a:t>
            </a: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ru-RU" dirty="0" err="1" smtClean="0">
                <a:latin typeface="CyrillicOld" pitchFamily="2" charset="0"/>
                <a:cs typeface="Arial" panose="020B0604020202020204" pitchFamily="34" charset="0"/>
              </a:rPr>
              <a:t>Н.Заболоцкий</a:t>
            </a:r>
            <a:endParaRPr lang="ru-RU" dirty="0">
              <a:latin typeface="CyrillicOld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53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yrillicOld" pitchFamily="2" charset="0"/>
              </a:rPr>
              <a:t>Игра «Четвёртый лишний»</a:t>
            </a:r>
            <a:endParaRPr lang="ru-RU" dirty="0">
              <a:latin typeface="CyrillicOld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cs typeface="Arial" panose="020B0604020202020204" pitchFamily="34" charset="0"/>
              </a:rPr>
              <a:t>играющий, пляшущий, добытый, умный;</a:t>
            </a:r>
          </a:p>
          <a:p>
            <a:pPr marL="0" indent="0">
              <a:buNone/>
            </a:pPr>
            <a:r>
              <a:rPr lang="ru-RU" dirty="0" smtClean="0">
                <a:cs typeface="Arial" panose="020B0604020202020204" pitchFamily="34" charset="0"/>
              </a:rPr>
              <a:t>2. домашний, заснувший, привезённый плавающий;</a:t>
            </a:r>
          </a:p>
          <a:p>
            <a:pPr marL="0" indent="0">
              <a:buNone/>
            </a:pPr>
            <a:r>
              <a:rPr lang="ru-RU" dirty="0" smtClean="0">
                <a:cs typeface="Arial" panose="020B0604020202020204" pitchFamily="34" charset="0"/>
              </a:rPr>
              <a:t>3. пишущий, стеклянный, забывший, пересечённый;</a:t>
            </a:r>
          </a:p>
          <a:p>
            <a:pPr marL="0" indent="0">
              <a:buNone/>
            </a:pPr>
            <a:r>
              <a:rPr lang="ru-RU" dirty="0" smtClean="0">
                <a:cs typeface="Arial" panose="020B0604020202020204" pitchFamily="34" charset="0"/>
              </a:rPr>
              <a:t>4.оловянный, тыквенный, признанный, клюквенный.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04248" y="1750950"/>
            <a:ext cx="1224136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276872"/>
            <a:ext cx="1944216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356992"/>
            <a:ext cx="2160240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4437112"/>
            <a:ext cx="2232248" cy="36004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5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Причастие может быть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6863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ea typeface="+mj-ea"/>
                <a:cs typeface="+mj-cs"/>
              </a:rPr>
              <a:t>зависимым словом                главным словом</a:t>
            </a:r>
          </a:p>
          <a:p>
            <a:pPr marL="0" indent="0">
              <a:buNone/>
            </a:pPr>
            <a:r>
              <a:rPr lang="ru-RU" sz="1800" dirty="0" smtClean="0"/>
              <a:t>(к которому задают вопрос)                                         (от которого задают вопрос)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dirty="0" smtClean="0"/>
              <a:t>люб</a:t>
            </a:r>
            <a:r>
              <a:rPr lang="ru-RU" dirty="0" smtClean="0">
                <a:solidFill>
                  <a:srgbClr val="FF0000"/>
                </a:solidFill>
              </a:rPr>
              <a:t>ящ</a:t>
            </a:r>
            <a:r>
              <a:rPr lang="ru-RU" dirty="0" smtClean="0"/>
              <a:t>ее сердце             вымощ</a:t>
            </a:r>
            <a:r>
              <a:rPr lang="ru-RU" dirty="0" smtClean="0">
                <a:solidFill>
                  <a:srgbClr val="FF0000"/>
                </a:solidFill>
              </a:rPr>
              <a:t>енн</a:t>
            </a:r>
            <a:r>
              <a:rPr lang="ru-RU" dirty="0" smtClean="0"/>
              <a:t>ая кирпичом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2555776" y="3212976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899592" y="3204497"/>
            <a:ext cx="16561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899592" y="3212976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826850" y="3248980"/>
            <a:ext cx="288032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826850" y="3248980"/>
            <a:ext cx="288032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32720" y="2835165"/>
            <a:ext cx="100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Какое?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788024" y="3204497"/>
            <a:ext cx="360040" cy="1164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788024" y="3204497"/>
            <a:ext cx="360040" cy="1164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652120" y="3204497"/>
            <a:ext cx="0" cy="152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652120" y="3204497"/>
            <a:ext cx="21602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812360" y="3212976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228184" y="281734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95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dirty="0" smtClean="0">
                <a:solidFill>
                  <a:prstClr val="black"/>
                </a:solidFill>
              </a:rPr>
              <a:t>Друзей </a:t>
            </a:r>
            <a:r>
              <a:rPr lang="ru-RU" altLang="ru-RU" sz="3200" dirty="0">
                <a:solidFill>
                  <a:prstClr val="black"/>
                </a:solidFill>
              </a:rPr>
              <a:t>имея хоровод,</a:t>
            </a:r>
            <a:br>
              <a:rPr lang="ru-RU" altLang="ru-RU" sz="3200" dirty="0">
                <a:solidFill>
                  <a:prstClr val="black"/>
                </a:solidFill>
              </a:rPr>
            </a:br>
            <a:r>
              <a:rPr lang="ru-RU" altLang="ru-RU" sz="3200" dirty="0">
                <a:solidFill>
                  <a:prstClr val="black"/>
                </a:solidFill>
              </a:rPr>
              <a:t>    я превращаюсь в </a:t>
            </a:r>
            <a:r>
              <a:rPr lang="ru-RU" altLang="ru-RU" sz="3200" b="1" i="1" dirty="0">
                <a:solidFill>
                  <a:prstClr val="black"/>
                </a:solidFill>
              </a:rPr>
              <a:t>оборот.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686300"/>
          </a:xfrm>
        </p:spPr>
        <p:txBody>
          <a:bodyPr/>
          <a:lstStyle/>
          <a:p>
            <a:pPr marL="0" indent="0">
              <a:buNone/>
            </a:pPr>
            <a:r>
              <a:rPr lang="ru-RU" i="1" u="wavy" dirty="0" smtClean="0"/>
              <a:t>Освещ</a:t>
            </a:r>
            <a:r>
              <a:rPr lang="ru-RU" i="1" u="wavy" dirty="0" smtClean="0">
                <a:solidFill>
                  <a:srgbClr val="FF0000"/>
                </a:solidFill>
              </a:rPr>
              <a:t>ённ</a:t>
            </a:r>
            <a:r>
              <a:rPr lang="ru-RU" i="1" u="wavy" dirty="0" smtClean="0"/>
              <a:t>ые</a:t>
            </a:r>
            <a:r>
              <a:rPr lang="ru-RU" dirty="0" smtClean="0"/>
              <a:t> деревья качались.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u="wavy" dirty="0" smtClean="0"/>
              <a:t>Освещ</a:t>
            </a:r>
            <a:r>
              <a:rPr lang="ru-RU" u="wavy" dirty="0" smtClean="0">
                <a:solidFill>
                  <a:srgbClr val="FF0000"/>
                </a:solidFill>
              </a:rPr>
              <a:t>ённ</a:t>
            </a:r>
            <a:r>
              <a:rPr lang="ru-RU" u="wavy" dirty="0" smtClean="0"/>
              <a:t>ые солнцем </a:t>
            </a:r>
            <a:r>
              <a:rPr lang="ru-RU" dirty="0" smtClean="0"/>
              <a:t>деревья качались.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Причастие с зависимыми словами называется</a:t>
            </a:r>
          </a:p>
          <a:p>
            <a:pPr marL="0" indent="0" algn="ctr">
              <a:buNone/>
            </a:pPr>
            <a:r>
              <a:rPr lang="ru-RU" sz="3600" dirty="0" smtClean="0">
                <a:latin typeface="CyrillicOld" pitchFamily="2" charset="0"/>
              </a:rPr>
              <a:t>причастным оборотом.</a:t>
            </a:r>
          </a:p>
          <a:p>
            <a:pPr marL="0" indent="0" algn="ctr">
              <a:buNone/>
            </a:pPr>
            <a:endParaRPr lang="ru-RU" sz="3600" dirty="0">
              <a:latin typeface="CyrillicOld" pitchFamily="2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691680" y="1988840"/>
            <a:ext cx="43204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123728" y="1988840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419872" y="1988840"/>
            <a:ext cx="144016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419872" y="1988840"/>
            <a:ext cx="144016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203848" y="1916832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403648" y="1916832"/>
            <a:ext cx="1800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403648" y="1916832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508104" y="3140968"/>
            <a:ext cx="144016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508104" y="3140968"/>
            <a:ext cx="144016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2123728" y="3140968"/>
            <a:ext cx="43204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555776" y="3140968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5220072" y="3140968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1691680" y="3140968"/>
            <a:ext cx="35283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1691680" y="3140968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2915816" y="3068960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915816" y="3068960"/>
            <a:ext cx="1368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4283968" y="306896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605018" y="1547500"/>
            <a:ext cx="1058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Какие?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3063605" y="2699628"/>
            <a:ext cx="1076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40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</Template>
  <TotalTime>486</TotalTime>
  <Words>1100</Words>
  <Application>Microsoft Office PowerPoint</Application>
  <PresentationFormat>Экран (4:3)</PresentationFormat>
  <Paragraphs>168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Shablon</vt:lpstr>
      <vt:lpstr>Причастный оборот</vt:lpstr>
      <vt:lpstr>Давно считать меня не ново особой формою глагола.</vt:lpstr>
      <vt:lpstr>Причастие -  </vt:lpstr>
      <vt:lpstr>Презентация PowerPoint</vt:lpstr>
      <vt:lpstr>Я очень схож и с прилагательным. Так что, дружок мой, будь внимательным!</vt:lpstr>
      <vt:lpstr>Презентация PowerPoint</vt:lpstr>
      <vt:lpstr>Игра «Четвёртый лишний»</vt:lpstr>
      <vt:lpstr>Причастие может быть</vt:lpstr>
      <vt:lpstr>Друзей имея хоровод,     я превращаюсь в оборот.</vt:lpstr>
      <vt:lpstr>Распределите данные словосочетания на две группы:</vt:lpstr>
      <vt:lpstr>Проверим </vt:lpstr>
      <vt:lpstr>Повторим: Причастие с зависимыми словами называется причастным оборотом. </vt:lpstr>
      <vt:lpstr>Внимание! Причастный оборот выделяется запятыми, если стоит после определяемого слова. </vt:lpstr>
      <vt:lpstr>Перестройте данные предложения, в предложения с причастным оборотом.</vt:lpstr>
      <vt:lpstr>Презентация PowerPoint</vt:lpstr>
      <vt:lpstr>В каком предложении нет причастного оборота?  </vt:lpstr>
      <vt:lpstr>Иногда главной сложностью является определение границ причастного оборота: с какого слова начинается и каким заканчивается. </vt:lpstr>
      <vt:lpstr>Чтобы определить границы причастного оборота, надо</vt:lpstr>
      <vt:lpstr>Презентация PowerPoint</vt:lpstr>
      <vt:lpstr>Определите границы причастного оборота, если нужно, то поставьте запятые.</vt:lpstr>
      <vt:lpstr>Объясните, почему в одном случае запятые стоят, а в другом – их нет.</vt:lpstr>
      <vt:lpstr>Презентация PowerPoint</vt:lpstr>
      <vt:lpstr>Презентация PowerPoint</vt:lpstr>
      <vt:lpstr>Изобразительные свойства причастного оборота.</vt:lpstr>
      <vt:lpstr>Проверим </vt:lpstr>
      <vt:lpstr>Презентация PowerPoint</vt:lpstr>
      <vt:lpstr>Презентация PowerPoint</vt:lpstr>
      <vt:lpstr>Используемый материал: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Причастный оборот</dc:title>
  <dc:subject>Шаблон для презентаций</dc:subject>
  <dc:creator>user</dc:creator>
  <dc:description>http://freeppt.ru - Шаблоны и фоны для для презентаций. презентации по культуре и искусству</dc:description>
  <cp:lastModifiedBy>Anastasi</cp:lastModifiedBy>
  <cp:revision>52</cp:revision>
  <dcterms:created xsi:type="dcterms:W3CDTF">2019-02-03T06:08:48Z</dcterms:created>
  <dcterms:modified xsi:type="dcterms:W3CDTF">2019-02-05T06:49:19Z</dcterms:modified>
</cp:coreProperties>
</file>