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2" r:id="rId2"/>
    <p:sldId id="256" r:id="rId3"/>
    <p:sldId id="257" r:id="rId4"/>
    <p:sldId id="258" r:id="rId5"/>
    <p:sldId id="259" r:id="rId6"/>
    <p:sldId id="266" r:id="rId7"/>
    <p:sldId id="268" r:id="rId8"/>
    <p:sldId id="267" r:id="rId9"/>
    <p:sldId id="261" r:id="rId10"/>
    <p:sldId id="263" r:id="rId11"/>
    <p:sldId id="264" r:id="rId12"/>
    <p:sldId id="265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E1E5D-21C4-4765-94C6-F10C7D2DE8B3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E8421-08CD-4C68-AA69-BF9A0F69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E8421-08CD-4C68-AA69-BF9A0F69DF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E8421-08CD-4C68-AA69-BF9A0F69DF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E8421-08CD-4C68-AA69-BF9A0F69DF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0B95A-63E3-4B3D-84B9-0B0350C9B49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5E689-0B62-4996-A73F-6745DE3AE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bject 3"/>
          <p:cNvSpPr txBox="1"/>
          <p:nvPr/>
        </p:nvSpPr>
        <p:spPr>
          <a:xfrm>
            <a:off x="2390013" y="2132856"/>
            <a:ext cx="427021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1225"/>
              </a:spcBef>
            </a:pP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551837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ts val="105"/>
              </a:spcBef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0761" y="2322746"/>
            <a:ext cx="739163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ts val="105"/>
              </a:spcBef>
            </a:pPr>
            <a:r>
              <a:rPr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Экологический проект</a:t>
            </a:r>
          </a:p>
          <a:p>
            <a:pPr algn="ctr"/>
            <a:r>
              <a:rPr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«</a:t>
            </a:r>
            <a:r>
              <a:rPr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Синичкин</a:t>
            </a:r>
            <a:r>
              <a:rPr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 </a:t>
            </a:r>
            <a:r>
              <a:rPr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день</a:t>
            </a:r>
            <a:r>
              <a:rPr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»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cs typeface="Times New Roman"/>
            </a:endParaRP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(подготовительная группа)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4725144"/>
            <a:ext cx="496855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080" indent="812800" algn="r">
              <a:lnSpc>
                <a:spcPts val="1610"/>
              </a:lnSpc>
              <a:spcBef>
                <a:spcPts val="2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Авторы</a:t>
            </a:r>
            <a:r>
              <a:rPr lang="ru-RU" b="1" spc="-4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проекта:</a:t>
            </a:r>
          </a:p>
          <a:p>
            <a:pPr marR="5080" indent="812800" algn="r">
              <a:lnSpc>
                <a:spcPts val="1610"/>
              </a:lnSpc>
              <a:spcBef>
                <a:spcPts val="200"/>
              </a:spcBef>
            </a:pP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Неграмотнова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Ольга Николаевна, воспитатель,</a:t>
            </a:r>
          </a:p>
          <a:p>
            <a:pPr marR="5080" indent="812800" algn="r">
              <a:lnSpc>
                <a:spcPts val="1610"/>
              </a:lnSpc>
              <a:spcBef>
                <a:spcPts val="2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Шабурова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Светлана Васильевна,  воспитатель.</a:t>
            </a:r>
          </a:p>
          <a:p>
            <a:pPr marL="91440" marR="5080" indent="2765425" algn="r">
              <a:lnSpc>
                <a:spcPts val="1610"/>
              </a:lnSpc>
              <a:spcBef>
                <a:spcPts val="200"/>
              </a:spcBef>
            </a:pPr>
            <a:endParaRPr lang="ru-RU" b="1" spc="-1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вида (художественно - эстетического приоритетного направления развития воспитанников) второй категории № 6 «Сказка» г.Белая Калитва Ростовской области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7544" y="5085184"/>
            <a:ext cx="1935534" cy="151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462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мастерская семьи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Гугуевых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Синичкин день\Гугуева\IMG-20221107-WA0005.jpg"/>
          <p:cNvPicPr>
            <a:picLocks noChangeAspect="1" noChangeArrowheads="1"/>
          </p:cNvPicPr>
          <p:nvPr/>
        </p:nvPicPr>
        <p:blipFill>
          <a:blip r:embed="rId3" cstate="print"/>
          <a:srcRect t="422" r="18500"/>
          <a:stretch>
            <a:fillRect/>
          </a:stretch>
        </p:blipFill>
        <p:spPr bwMode="auto">
          <a:xfrm>
            <a:off x="1109772" y="476672"/>
            <a:ext cx="3966284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E:\Синичкин день\Гугуева\IMG-20221107-WA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895639"/>
            <a:ext cx="2131101" cy="3962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E:\Синичкин день\Гугуева\IMG-20221107-WA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592994"/>
            <a:ext cx="2798926" cy="6076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E:\Синичкин день\Гугуева\IMG-20221107-WA00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1" y="2941422"/>
            <a:ext cx="2726035" cy="38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2060848"/>
            <a:ext cx="1008112" cy="828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462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мастерская Софии Ильиной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Синичкин день\Ильтна\IMG-20221106-WA0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08719"/>
            <a:ext cx="4185000" cy="55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E:\Синичкин день\Ильтна\IMG-20221106-WA0027.jpg"/>
          <p:cNvPicPr>
            <a:picLocks noChangeAspect="1" noChangeArrowheads="1"/>
          </p:cNvPicPr>
          <p:nvPr/>
        </p:nvPicPr>
        <p:blipFill>
          <a:blip r:embed="rId4" cstate="print"/>
          <a:srcRect t="5000"/>
          <a:stretch>
            <a:fillRect/>
          </a:stretch>
        </p:blipFill>
        <p:spPr bwMode="auto">
          <a:xfrm>
            <a:off x="179511" y="908720"/>
            <a:ext cx="4405263" cy="55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1644878083_4-adonius-club-p-sinichka-na-prozrachnom-fone-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55576" y="0"/>
            <a:ext cx="864095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462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Кормушка для птиц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Миланы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Труш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Синичкин день\Труш\IMG-20221107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96686"/>
            <a:ext cx="4608512" cy="6144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777880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5536" y="4581128"/>
            <a:ext cx="1043608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Admin\Desktop\Фото Олеси\IMG-20221108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3" y="1412776"/>
            <a:ext cx="6336705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260648"/>
            <a:ext cx="3096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поможем птичкам: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Воробьям, синичкам.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 кормушку смастерим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 карнизу прикрепим.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 из окошка.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насыплем крошки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смешаем их с зерном.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Сало выложим потом.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пернатые снуют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Угощение клюют.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поможем им опять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 перезимовать.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0" name="AutoShape 2" descr="https://images.ua.prom.st/325458878_w640_h640_ptitsy-kartochki-doma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images.ua.prom.st/325458878_w640_h640_ptitsy-kartochki-doma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960154"/>
            <a:ext cx="8280920" cy="477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700">
              <a:lnSpc>
                <a:spcPts val="1630"/>
              </a:lnSpc>
              <a:spcBef>
                <a:spcPts val="90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Тип</a:t>
            </a:r>
            <a:r>
              <a:rPr lang="ru-RU" b="1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 smtClean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Познавательно-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продуктивный,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групповой.</a:t>
            </a:r>
          </a:p>
          <a:p>
            <a:pPr indent="12700">
              <a:lnSpc>
                <a:spcPts val="1630"/>
              </a:lnSpc>
            </a:pPr>
            <a:endParaRPr lang="ru-RU" dirty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</a:pP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Продолжительность</a:t>
            </a:r>
            <a:r>
              <a:rPr lang="ru-RU" b="1" spc="6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 smtClean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Краткосрочный</a:t>
            </a:r>
            <a:r>
              <a:rPr lang="ru-RU" spc="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(1 неделя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).</a:t>
            </a:r>
            <a:endParaRPr lang="ru-RU" dirty="0" smtClean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  <a:spcBef>
                <a:spcPts val="1085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Участники</a:t>
            </a:r>
            <a:r>
              <a:rPr lang="ru-RU" b="1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 smtClean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Дети 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подготовительной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группы «Непоседы»,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воспитатели,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родители.</a:t>
            </a:r>
            <a:endParaRPr lang="ru-RU" dirty="0" smtClean="0">
              <a:latin typeface="Times New Roman"/>
              <a:cs typeface="Times New Roman"/>
            </a:endParaRP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Актуальность</a:t>
            </a:r>
            <a:r>
              <a:rPr lang="ru-RU" b="1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заявленной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проблемы:</a:t>
            </a:r>
            <a:r>
              <a:rPr lang="ru-RU" dirty="0"/>
              <a:t> </a:t>
            </a:r>
            <a:endParaRPr lang="ru-RU" dirty="0" smtClean="0"/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экологического воспитания дошкольников приобретает особую остроту и актуальность. В дошкольном возрасте происходит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мир.</a:t>
            </a: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Проблема</a:t>
            </a:r>
            <a:r>
              <a:rPr lang="ru-RU" b="1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</a:t>
            </a: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старшем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дошкольном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возрасте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практически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все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дети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не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имеют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представления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празднике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«Синичкин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день»,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у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них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мало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знаний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мало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знают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том,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как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помочь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птицам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выжить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зимнее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время.</a:t>
            </a: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endParaRPr lang="ru-RU" dirty="0" smtClean="0">
              <a:latin typeface="Times New Roman"/>
              <a:cs typeface="Times New Roman"/>
            </a:endParaRPr>
          </a:p>
        </p:txBody>
      </p:sp>
      <p:pic>
        <p:nvPicPr>
          <p:cNvPr id="12" name="Рисунок 11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332656"/>
            <a:ext cx="1512168" cy="151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620688"/>
            <a:ext cx="7992888" cy="543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30"/>
              </a:lnSpc>
              <a:spcBef>
                <a:spcPts val="1035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Цель</a:t>
            </a:r>
            <a:r>
              <a:rPr lang="ru-RU" b="1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 smtClean="0">
              <a:latin typeface="Times New Roman"/>
              <a:cs typeface="Times New Roman"/>
            </a:endParaRPr>
          </a:p>
          <a:p>
            <a:pPr marL="12700" marR="263525" indent="-12700" algn="just">
              <a:lnSpc>
                <a:spcPts val="1610"/>
              </a:lnSpc>
              <a:spcBef>
                <a:spcPts val="65"/>
              </a:spcBef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Формирование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у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детей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их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родителей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экологической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привычки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подкармливать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зимнее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время,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воспитание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познавательного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интереса,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бережного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отношения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зимующим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птицам.</a:t>
            </a:r>
          </a:p>
          <a:p>
            <a:pPr marL="12700" marR="263525" indent="228600" algn="just">
              <a:lnSpc>
                <a:spcPts val="1610"/>
              </a:lnSpc>
              <a:spcBef>
                <a:spcPts val="65"/>
              </a:spcBef>
            </a:pPr>
            <a:endParaRPr lang="ru-RU" dirty="0">
              <a:latin typeface="Times New Roman"/>
              <a:cs typeface="Times New Roman"/>
            </a:endParaRPr>
          </a:p>
          <a:p>
            <a:pPr marL="12700" marR="263525" indent="-12700" algn="just">
              <a:lnSpc>
                <a:spcPts val="1610"/>
              </a:lnSpc>
              <a:spcBef>
                <a:spcPts val="65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Задачи</a:t>
            </a:r>
            <a:r>
              <a:rPr lang="ru-RU" b="1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10"/>
              </a:lnSpc>
              <a:buAutoNum type="arabicPeriod"/>
              <a:tabLst>
                <a:tab pos="0" algn="l"/>
              </a:tabLst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Познакомить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детей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праздником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«Синичкин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день».</a:t>
            </a:r>
          </a:p>
          <a:p>
            <a:pPr>
              <a:lnSpc>
                <a:spcPts val="1610"/>
              </a:lnSpc>
              <a:buAutoNum type="arabicPeriod"/>
              <a:tabLst>
                <a:tab pos="0" algn="l"/>
              </a:tabLst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Расширить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обобщить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знания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детей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синицах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</a:t>
            </a:r>
            <a:r>
              <a:rPr lang="ru-RU" spc="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–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внешний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вид,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строение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тела,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способ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передвижения,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среда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обитания.</a:t>
            </a:r>
            <a:endParaRPr lang="ru-RU" dirty="0" smtClean="0">
              <a:latin typeface="Times New Roman"/>
              <a:cs typeface="Times New Roman"/>
            </a:endParaRPr>
          </a:p>
          <a:p>
            <a:pPr marR="124460">
              <a:lnSpc>
                <a:spcPts val="1610"/>
              </a:lnSpc>
              <a:spcBef>
                <a:spcPts val="75"/>
              </a:spcBef>
              <a:buFontTx/>
              <a:buAutoNum type="arabicPeriod"/>
              <a:tabLst>
                <a:tab pos="0" algn="l"/>
              </a:tabLst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Развивать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речевую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активность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детей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описании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птиц.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10"/>
              </a:lnSpc>
              <a:buAutoNum type="arabicPeriod"/>
              <a:tabLst>
                <a:tab pos="0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Научить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заботиться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зимнее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время.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20"/>
              </a:lnSpc>
              <a:buAutoNum type="arabicPeriod"/>
              <a:tabLst>
                <a:tab pos="0" algn="l"/>
              </a:tabLst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Воспитывать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познавательный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интерес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бережное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отношение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птицам.</a:t>
            </a:r>
          </a:p>
          <a:p>
            <a:pPr marL="420370" indent="-179705">
              <a:lnSpc>
                <a:spcPts val="1620"/>
              </a:lnSpc>
              <a:tabLst>
                <a:tab pos="421005" algn="l"/>
              </a:tabLst>
            </a:pP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10"/>
              </a:lnSpc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Ожидаемые</a:t>
            </a:r>
            <a:r>
              <a:rPr lang="ru-RU" b="1" spc="-6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результаты: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595"/>
              </a:lnSpc>
              <a:buAutoNum type="arabicPeriod"/>
              <a:tabLst>
                <a:tab pos="421005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Дети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получат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знания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экологическом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празднике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«Синичкин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день»;</a:t>
            </a:r>
            <a:endParaRPr lang="ru-RU" dirty="0" smtClean="0">
              <a:latin typeface="Times New Roman"/>
              <a:cs typeface="Times New Roman"/>
            </a:endParaRPr>
          </a:p>
          <a:p>
            <a:pPr marR="2841625">
              <a:lnSpc>
                <a:spcPts val="1610"/>
              </a:lnSpc>
              <a:spcBef>
                <a:spcPts val="75"/>
              </a:spcBef>
              <a:buAutoNum type="arabicPeriod"/>
              <a:tabLst>
                <a:tab pos="421005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Пополнят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свои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знания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птицах; </a:t>
            </a:r>
          </a:p>
          <a:p>
            <a:pPr marR="2841625">
              <a:lnSpc>
                <a:spcPts val="1610"/>
              </a:lnSpc>
              <a:spcBef>
                <a:spcPts val="75"/>
              </a:spcBef>
              <a:buAutoNum type="arabicPeriod"/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Расширять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словарный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запас;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530"/>
              </a:lnSpc>
              <a:buAutoNum type="arabicPeriod" startAt="4"/>
              <a:tabLst>
                <a:tab pos="421005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Научаться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заботиться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6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птицах;</a:t>
            </a:r>
          </a:p>
          <a:p>
            <a:pPr>
              <a:lnSpc>
                <a:spcPts val="1530"/>
              </a:lnSpc>
              <a:buAutoNum type="arabicPeriod" startAt="4"/>
              <a:tabLst>
                <a:tab pos="421005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Приобретут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экологическую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привычку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подкармливать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зимой.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30"/>
              </a:lnSpc>
              <a:spcBef>
                <a:spcPts val="90"/>
              </a:spcBef>
            </a:pPr>
            <a:endParaRPr lang="ru-RU" b="1" dirty="0" smtClean="0">
              <a:solidFill>
                <a:srgbClr val="111111"/>
              </a:solidFill>
              <a:latin typeface="Times New Roman"/>
              <a:cs typeface="Times New Roman"/>
            </a:endParaRPr>
          </a:p>
          <a:p>
            <a:pPr marL="241300">
              <a:lnSpc>
                <a:spcPts val="1630"/>
              </a:lnSpc>
              <a:spcBef>
                <a:spcPts val="90"/>
              </a:spcBef>
            </a:pPr>
            <a:endParaRPr lang="ru-RU" b="1" dirty="0">
              <a:solidFill>
                <a:srgbClr val="111111"/>
              </a:solidFill>
              <a:latin typeface="Times New Roman"/>
              <a:cs typeface="Times New Roman"/>
            </a:endParaRPr>
          </a:p>
          <a:p>
            <a:pPr>
              <a:lnSpc>
                <a:spcPts val="1555"/>
              </a:lnSpc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Продукт</a:t>
            </a:r>
            <a:r>
              <a:rPr lang="ru-RU" b="1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проекта:</a:t>
            </a:r>
            <a:endParaRPr lang="ru-RU" dirty="0">
              <a:latin typeface="Times New Roman"/>
              <a:cs typeface="Times New Roman"/>
            </a:endParaRPr>
          </a:p>
          <a:p>
            <a:pPr>
              <a:lnSpc>
                <a:spcPts val="1555"/>
              </a:lnSpc>
            </a:pPr>
            <a:r>
              <a:rPr lang="ru-RU" dirty="0" smtClean="0">
                <a:latin typeface="Times New Roman"/>
                <a:cs typeface="Times New Roman"/>
              </a:rPr>
              <a:t>Изготовление и развешивание кормушек на территории детского сада и дворов воспитанников группы.</a:t>
            </a:r>
          </a:p>
          <a:p>
            <a:pPr indent="12700">
              <a:lnSpc>
                <a:spcPts val="1630"/>
              </a:lnSpc>
              <a:spcBef>
                <a:spcPts val="1080"/>
              </a:spcBef>
            </a:pPr>
            <a:endParaRPr lang="ru-RU" dirty="0" smtClean="0">
              <a:latin typeface="Times New Roman"/>
              <a:cs typeface="Times New Roman"/>
            </a:endParaRPr>
          </a:p>
        </p:txBody>
      </p:sp>
      <p:pic>
        <p:nvPicPr>
          <p:cNvPr id="6" name="Рисунок 5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5373416"/>
            <a:ext cx="1512168" cy="151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716176"/>
            <a:ext cx="8424936" cy="5403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1600"/>
              </a:lnSpc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I</a:t>
            </a:r>
            <a:r>
              <a:rPr lang="ru-RU" b="1" spc="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подготовительный</a:t>
            </a:r>
            <a:r>
              <a:rPr lang="ru-RU" b="1" spc="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этап</a:t>
            </a:r>
          </a:p>
          <a:p>
            <a:pPr marL="12700">
              <a:lnSpc>
                <a:spcPts val="1600"/>
              </a:lnSpc>
            </a:pP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  <a:buAutoNum type="arabicPeriod"/>
              <a:tabLst>
                <a:tab pos="723900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Подбор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изучение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материалов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данной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теме.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10"/>
              </a:lnSpc>
              <a:buAutoNum type="arabicPeriod"/>
              <a:tabLst>
                <a:tab pos="723900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Разработка</a:t>
            </a:r>
            <a:r>
              <a:rPr lang="ru-RU" spc="-7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паспорта</a:t>
            </a:r>
            <a:r>
              <a:rPr lang="ru-RU" spc="-7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проекта.</a:t>
            </a:r>
          </a:p>
          <a:p>
            <a:pPr>
              <a:lnSpc>
                <a:spcPts val="1610"/>
              </a:lnSpc>
              <a:buAutoNum type="arabicPeriod"/>
              <a:tabLst>
                <a:tab pos="723900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Составление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комплексно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-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тематического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планирования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111111"/>
                </a:solidFill>
                <a:latin typeface="Times New Roman"/>
                <a:cs typeface="Times New Roman"/>
              </a:rPr>
              <a:t>воспитательно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-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образовательной</a:t>
            </a:r>
            <a:r>
              <a:rPr lang="ru-RU" spc="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работы.</a:t>
            </a:r>
          </a:p>
          <a:p>
            <a:pPr>
              <a:lnSpc>
                <a:spcPts val="1610"/>
              </a:lnSpc>
              <a:buFontTx/>
              <a:buAutoNum type="arabicPeriod"/>
              <a:tabLst>
                <a:tab pos="723900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Подбор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дидактических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игр.</a:t>
            </a: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10"/>
              </a:lnSpc>
              <a:buFontTx/>
              <a:buAutoNum type="arabicPeriod"/>
            </a:pP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Обсуждения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родителями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вопросов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внедрению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проекта.</a:t>
            </a:r>
            <a:endParaRPr lang="ru-RU" dirty="0" smtClean="0">
              <a:latin typeface="Times New Roman"/>
              <a:cs typeface="Times New Roman"/>
            </a:endParaRPr>
          </a:p>
          <a:p>
            <a:pPr marL="420370" indent="-179705">
              <a:lnSpc>
                <a:spcPts val="1610"/>
              </a:lnSpc>
              <a:buAutoNum type="arabicPeriod"/>
              <a:tabLst>
                <a:tab pos="421005" algn="l"/>
              </a:tabLst>
            </a:pPr>
            <a:endParaRPr lang="ru-RU" dirty="0" smtClean="0">
              <a:latin typeface="Times New Roman"/>
              <a:cs typeface="Times New Roman"/>
            </a:endParaRPr>
          </a:p>
          <a:p>
            <a:pPr marL="88900" indent="-88900">
              <a:lnSpc>
                <a:spcPts val="1610"/>
              </a:lnSpc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II</a:t>
            </a:r>
            <a:r>
              <a:rPr lang="ru-RU" b="1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основной</a:t>
            </a:r>
            <a:r>
              <a:rPr lang="ru-RU" b="1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этап</a:t>
            </a:r>
          </a:p>
          <a:p>
            <a:pPr marL="88900" indent="-88900">
              <a:lnSpc>
                <a:spcPts val="1610"/>
              </a:lnSpc>
            </a:pPr>
            <a:endParaRPr lang="ru-RU" dirty="0" smtClean="0">
              <a:latin typeface="Times New Roman"/>
              <a:cs typeface="Times New Roman"/>
            </a:endParaRPr>
          </a:p>
          <a:p>
            <a:pPr algn="just">
              <a:lnSpc>
                <a:spcPts val="1595"/>
              </a:lnSpc>
              <a:buAutoNum type="arabicPeriod"/>
              <a:tabLst>
                <a:tab pos="0" algn="l"/>
              </a:tabLst>
            </a:pP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Социально</a:t>
            </a:r>
            <a:r>
              <a:rPr lang="ru-RU" u="sng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–</a:t>
            </a:r>
            <a:r>
              <a:rPr lang="ru-RU" u="sng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коммуникативное</a:t>
            </a:r>
            <a:r>
              <a:rPr lang="ru-RU" u="sng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развитие:</a:t>
            </a:r>
            <a:endParaRPr lang="ru-RU" u="sng" dirty="0" smtClean="0">
              <a:latin typeface="Times New Roman"/>
              <a:cs typeface="Times New Roman"/>
            </a:endParaRPr>
          </a:p>
          <a:p>
            <a:pPr marL="12700" marR="355600" indent="-12700" algn="just">
              <a:lnSpc>
                <a:spcPct val="95800"/>
              </a:lnSpc>
              <a:spcBef>
                <a:spcPts val="35"/>
              </a:spcBef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проведение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дидактических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игр: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«Узнай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описанию»,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«Что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птица»,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«Третий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лишний»,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«Гнездовья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птиц»,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«Птички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ветках»,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«Зимующие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птицы»,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«Кто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как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кричит»,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«Найди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описанию»,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«Как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кто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устроен»;</a:t>
            </a:r>
            <a:endParaRPr lang="ru-RU" dirty="0" smtClean="0">
              <a:latin typeface="Times New Roman"/>
              <a:cs typeface="Times New Roman"/>
            </a:endParaRPr>
          </a:p>
          <a:p>
            <a:pPr marL="12700" marR="1601470" indent="-12700" algn="just">
              <a:lnSpc>
                <a:spcPts val="1610"/>
              </a:lnSpc>
              <a:spcBef>
                <a:spcPts val="40"/>
              </a:spcBef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проведение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пальчиковой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игры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«Синичка»,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«Индюк»,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«Птицы»; развешивание</a:t>
            </a:r>
            <a:r>
              <a:rPr lang="ru-RU" spc="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кормушек;</a:t>
            </a:r>
            <a:endParaRPr lang="ru-RU" dirty="0" smtClean="0">
              <a:latin typeface="Times New Roman"/>
              <a:cs typeface="Times New Roman"/>
            </a:endParaRPr>
          </a:p>
          <a:p>
            <a:pPr marL="12700" indent="-12700" algn="just">
              <a:lnSpc>
                <a:spcPts val="1530"/>
              </a:lnSpc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Кормление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птиц.</a:t>
            </a:r>
          </a:p>
          <a:p>
            <a:pPr marL="12700" indent="-12700" algn="just">
              <a:lnSpc>
                <a:spcPts val="1530"/>
              </a:lnSpc>
            </a:pPr>
            <a:endParaRPr lang="ru-RU" spc="-20" dirty="0" smtClean="0">
              <a:solidFill>
                <a:srgbClr val="111111"/>
              </a:solidFill>
              <a:latin typeface="Times New Roman"/>
              <a:cs typeface="Times New Roman"/>
            </a:endParaRPr>
          </a:p>
          <a:p>
            <a:pPr marL="12700" marR="5080" indent="-12700" algn="just">
              <a:lnSpc>
                <a:spcPct val="96200"/>
              </a:lnSpc>
              <a:spcBef>
                <a:spcPts val="25"/>
              </a:spcBef>
              <a:buAutoNum type="arabicPeriod" startAt="2"/>
            </a:pP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Познавательное</a:t>
            </a:r>
            <a:r>
              <a:rPr lang="ru-RU" u="sng" spc="254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развитие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:</a:t>
            </a:r>
            <a:r>
              <a:rPr lang="ru-RU" spc="2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занятие</a:t>
            </a:r>
            <a:r>
              <a:rPr lang="ru-RU" spc="254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наблюдения</a:t>
            </a:r>
            <a:r>
              <a:rPr lang="ru-RU" spc="3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</a:t>
            </a:r>
            <a:r>
              <a:rPr lang="ru-RU" spc="30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прогулке</a:t>
            </a:r>
            <a:r>
              <a:rPr lang="ru-RU" spc="3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</a:t>
            </a:r>
            <a:r>
              <a:rPr lang="ru-RU" spc="30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птицами;</a:t>
            </a:r>
            <a:r>
              <a:rPr lang="ru-RU" spc="3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 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рассматривание</a:t>
            </a:r>
            <a:r>
              <a:rPr lang="ru-RU" spc="30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фотографий, иллюстраций,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картинок,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тематических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альбомов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данной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теме;</a:t>
            </a:r>
          </a:p>
          <a:p>
            <a:pPr marL="12700" marR="5080" indent="-12700" algn="just">
              <a:lnSpc>
                <a:spcPct val="96200"/>
              </a:lnSpc>
              <a:spcBef>
                <a:spcPts val="25"/>
              </a:spcBef>
              <a:buAutoNum type="arabicPeriod" startAt="2"/>
            </a:pPr>
            <a:endParaRPr lang="ru-RU" dirty="0" smtClean="0">
              <a:latin typeface="Times New Roman"/>
              <a:cs typeface="Times New Roman"/>
            </a:endParaRPr>
          </a:p>
          <a:p>
            <a:pPr marL="241300">
              <a:lnSpc>
                <a:spcPts val="1530"/>
              </a:lnSpc>
            </a:pP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6" name="Рисунок 5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275856" y="5346032"/>
            <a:ext cx="1368152" cy="151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124744"/>
            <a:ext cx="8208912" cy="464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r>
              <a:rPr lang="ru-RU" u="sng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3.Художественно</a:t>
            </a:r>
            <a:r>
              <a:rPr lang="ru-RU" u="sng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–</a:t>
            </a:r>
            <a:r>
              <a:rPr lang="ru-RU" u="sng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эстетическое</a:t>
            </a:r>
            <a:r>
              <a:rPr lang="ru-RU" u="sng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развитие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: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создание птиц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конструктивным способом из бумаги,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рисование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птиц, прослушивание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птичьих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голосов.</a:t>
            </a: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endParaRPr lang="ru-RU" dirty="0" smtClean="0">
              <a:latin typeface="Times New Roman"/>
              <a:cs typeface="Times New Roman"/>
            </a:endParaRP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4.Речевое</a:t>
            </a:r>
            <a:r>
              <a:rPr lang="ru-RU" u="sng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развитие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: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обучение грамоте «Приключения синички»;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описание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зимующих</a:t>
            </a:r>
            <a:r>
              <a:rPr lang="ru-RU" spc="-6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птиц,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рассказывание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птицах,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чтение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художественной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литературы: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В. Сухомлинский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«Почему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плачет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синичка?»,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Н.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Калинина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«Про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птиц»,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З.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Александрова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«Новая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столовая»,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Л.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Татьяничева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«Снегири»;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Мамин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–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Сибиряк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«Серая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Шейка»</a:t>
            </a:r>
            <a:r>
              <a:rPr lang="ru-RU" spc="-45" dirty="0" smtClean="0">
                <a:solidFill>
                  <a:srgbClr val="111111"/>
                </a:solidFill>
                <a:latin typeface="Times New Roman"/>
                <a:cs typeface="Times New Roman"/>
              </a:rPr>
              <a:t>,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разучивание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стихотворений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2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птицах,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отгадывание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загадок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птицах.</a:t>
            </a: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endParaRPr lang="ru-RU" dirty="0" smtClean="0">
              <a:latin typeface="Times New Roman"/>
              <a:cs typeface="Times New Roman"/>
            </a:endParaRP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5.Физическое</a:t>
            </a:r>
            <a:r>
              <a:rPr lang="ru-RU" u="sng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развитие:</a:t>
            </a:r>
            <a:r>
              <a:rPr lang="ru-RU" spc="-6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подвижные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игры: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«Кот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голуби»,</a:t>
            </a:r>
            <a:r>
              <a:rPr lang="ru-RU" spc="-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</a:t>
            </a:r>
            <a:r>
              <a:rPr lang="ru-RU" dirty="0" err="1" smtClean="0">
                <a:solidFill>
                  <a:srgbClr val="111111"/>
                </a:solidFill>
                <a:latin typeface="Times New Roman"/>
                <a:cs typeface="Times New Roman"/>
              </a:rPr>
              <a:t>Совушка</a:t>
            </a:r>
            <a:r>
              <a:rPr lang="ru-RU" spc="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-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Сова»,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«Гуси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–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лебеди»,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«Зимующие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птицы»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и</a:t>
            </a:r>
            <a:r>
              <a:rPr lang="ru-RU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другие.</a:t>
            </a:r>
          </a:p>
          <a:p>
            <a:pPr marL="12700" marR="863600" algn="just">
              <a:lnSpc>
                <a:spcPts val="1610"/>
              </a:lnSpc>
              <a:spcBef>
                <a:spcPts val="40"/>
              </a:spcBef>
              <a:tabLst>
                <a:tab pos="192405" algn="l"/>
              </a:tabLst>
            </a:pPr>
            <a:endParaRPr lang="ru-RU" dirty="0" smtClean="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6.Работа</a:t>
            </a:r>
            <a:r>
              <a:rPr lang="ru-RU" u="sng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</a:t>
            </a:r>
            <a:r>
              <a:rPr lang="ru-RU" u="sng" spc="-3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родителями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: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«Как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смастерить</a:t>
            </a:r>
            <a:r>
              <a:rPr lang="ru-RU" spc="-5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кормушку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своими</a:t>
            </a:r>
            <a:r>
              <a:rPr lang="ru-RU" spc="-4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руками».</a:t>
            </a:r>
          </a:p>
          <a:p>
            <a:pPr marL="12700">
              <a:lnSpc>
                <a:spcPts val="1610"/>
              </a:lnSpc>
            </a:pPr>
            <a:endParaRPr lang="ru-RU" dirty="0" smtClean="0">
              <a:latin typeface="Times New Roman"/>
              <a:cs typeface="Times New Roman"/>
            </a:endParaRPr>
          </a:p>
          <a:p>
            <a:pPr>
              <a:lnSpc>
                <a:spcPts val="1630"/>
              </a:lnSpc>
              <a:spcBef>
                <a:spcPts val="90"/>
              </a:spcBef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cs typeface="Times New Roman"/>
              </a:rPr>
              <a:t>III</a:t>
            </a:r>
            <a:r>
              <a:rPr lang="ru-RU" b="1" spc="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заключительный</a:t>
            </a:r>
            <a:r>
              <a:rPr lang="ru-RU" b="1" spc="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b="1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этап</a:t>
            </a:r>
          </a:p>
          <a:p>
            <a:pPr>
              <a:lnSpc>
                <a:spcPts val="1630"/>
              </a:lnSpc>
              <a:spcBef>
                <a:spcPts val="90"/>
              </a:spcBef>
            </a:pPr>
            <a:endParaRPr lang="ru-RU" dirty="0" smtClean="0">
              <a:latin typeface="Times New Roman"/>
              <a:cs typeface="Times New Roman"/>
            </a:endParaRPr>
          </a:p>
          <a:p>
            <a:pPr>
              <a:buAutoNum type="arabicPeriod"/>
            </a:pP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Оформление</a:t>
            </a:r>
            <a:r>
              <a:rPr lang="ru-RU" spc="-5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отчета:</a:t>
            </a:r>
            <a:r>
              <a:rPr lang="ru-RU" spc="-7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паспорт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проекта</a:t>
            </a:r>
            <a:r>
              <a:rPr lang="ru-RU" spc="-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«Синичкин</a:t>
            </a:r>
            <a:r>
              <a:rPr lang="ru-RU" spc="-6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день».</a:t>
            </a:r>
          </a:p>
          <a:p>
            <a:endParaRPr lang="ru-RU" dirty="0" smtClean="0">
              <a:latin typeface="Times New Roman"/>
              <a:cs typeface="Times New Roman"/>
            </a:endParaRPr>
          </a:p>
          <a:p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2. Вывешивание</a:t>
            </a:r>
            <a:r>
              <a:rPr lang="ru-RU" spc="-15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кормушек</a:t>
            </a:r>
            <a:r>
              <a:rPr lang="ru-RU" spc="-2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cs typeface="Times New Roman"/>
              </a:rPr>
              <a:t>на</a:t>
            </a:r>
            <a:r>
              <a:rPr lang="ru-RU" spc="30" dirty="0" smtClean="0">
                <a:solidFill>
                  <a:srgbClr val="111111"/>
                </a:solidFill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solidFill>
                  <a:srgbClr val="111111"/>
                </a:solidFill>
                <a:latin typeface="Times New Roman"/>
                <a:cs typeface="Times New Roman"/>
              </a:rPr>
              <a:t>участок.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6" name="Рисунок 5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057" y="4725144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644878083_4-adonius-club-p-sinichka-na-prozrachnom-fone-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95736" y="5630097"/>
            <a:ext cx="1296144" cy="1183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46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777880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403648" y="1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художественный труд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Синички- невелички»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16680881285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620688"/>
            <a:ext cx="6165304" cy="6165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51520" y="476672"/>
            <a:ext cx="1152128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46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3737" y="692696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763688" y="1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Речевое развитие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(обучение грамоте)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Приключения синички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7504" y="5517232"/>
            <a:ext cx="1152128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6680885284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620688"/>
            <a:ext cx="6192688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46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777880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-20221109-WA0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4190" y="692697"/>
            <a:ext cx="5529938" cy="576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-20221109-WA00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3429000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-20221109-WA000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92146" y="836712"/>
            <a:ext cx="312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763688" y="1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Художественно-эстетическое развитие (рисование)</a:t>
            </a:r>
          </a:p>
          <a:p>
            <a:r>
              <a:rPr lang="ru-RU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Синичка на ветке»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46-20211031_184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4624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мастерская семьи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Решетниковых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Синичкин день\Решетников\IMG-20221106-WA0033.jpg"/>
          <p:cNvPicPr>
            <a:picLocks noChangeAspect="1" noChangeArrowheads="1"/>
          </p:cNvPicPr>
          <p:nvPr/>
        </p:nvPicPr>
        <p:blipFill>
          <a:blip r:embed="rId3" cstate="print"/>
          <a:srcRect l="6019" t="2000" r="15728" b="7990"/>
          <a:stretch>
            <a:fillRect/>
          </a:stretch>
        </p:blipFill>
        <p:spPr bwMode="auto">
          <a:xfrm>
            <a:off x="157109" y="476672"/>
            <a:ext cx="3838827" cy="3322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E:\Синичкин день\Решетников\IMG-20221106-WA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389" y="3861048"/>
            <a:ext cx="3887775" cy="29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E:\Синичкин день\Решетников\IMG-20221106-WA0034.jpg"/>
          <p:cNvPicPr>
            <a:picLocks noChangeAspect="1" noChangeArrowheads="1"/>
          </p:cNvPicPr>
          <p:nvPr/>
        </p:nvPicPr>
        <p:blipFill>
          <a:blip r:embed="rId5" cstate="print"/>
          <a:srcRect l="13714" t="18500" r="8131" b="16401"/>
          <a:stretch>
            <a:fillRect/>
          </a:stretch>
        </p:blipFill>
        <p:spPr bwMode="auto">
          <a:xfrm>
            <a:off x="4925072" y="980728"/>
            <a:ext cx="4097487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644878083_4-adonius-club-p-sinichka-na-prozrachnom-fone-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5777880"/>
            <a:ext cx="1080263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660</Words>
  <Application>Microsoft Office PowerPoint</Application>
  <PresentationFormat>Экран (4:3)</PresentationFormat>
  <Paragraphs>98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35</cp:revision>
  <dcterms:created xsi:type="dcterms:W3CDTF">2022-11-08T14:25:28Z</dcterms:created>
  <dcterms:modified xsi:type="dcterms:W3CDTF">2022-11-10T14:10:58Z</dcterms:modified>
</cp:coreProperties>
</file>