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78" r:id="rId4"/>
    <p:sldId id="279" r:id="rId5"/>
    <p:sldId id="280" r:id="rId6"/>
    <p:sldId id="281" r:id="rId7"/>
    <p:sldId id="282" r:id="rId8"/>
    <p:sldId id="2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65DA"/>
    <a:srgbClr val="1D208F"/>
    <a:srgbClr val="211E54"/>
    <a:srgbClr val="F4E59C"/>
    <a:srgbClr val="DDDDDD"/>
    <a:srgbClr val="47ABE3"/>
    <a:srgbClr val="005E5C"/>
    <a:srgbClr val="3F1F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4" autoAdjust="0"/>
    <p:restoredTop sz="94660"/>
  </p:normalViewPr>
  <p:slideViewPr>
    <p:cSldViewPr>
      <p:cViewPr varScale="1">
        <p:scale>
          <a:sx n="106" d="100"/>
          <a:sy n="106" d="100"/>
        </p:scale>
        <p:origin x="-17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6" name="Picture 24" descr="ba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7010400" cy="16002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81000" y="2187575"/>
            <a:ext cx="6019800" cy="708025"/>
          </a:xfrm>
        </p:spPr>
        <p:txBody>
          <a:bodyPr/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6200" y="4953000"/>
            <a:ext cx="34290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3200"/>
            <a:ext cx="2133600" cy="171450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610350"/>
            <a:ext cx="2133600" cy="171450"/>
          </a:xfrm>
        </p:spPr>
        <p:txBody>
          <a:bodyPr/>
          <a:lstStyle>
            <a:lvl1pPr>
              <a:defRPr sz="1200"/>
            </a:lvl1pPr>
          </a:lstStyle>
          <a:p>
            <a:fld id="{D61E96AD-4EF7-493E-9796-E30577AAB2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gray">
          <a:xfrm>
            <a:off x="304800" y="471488"/>
            <a:ext cx="1384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</a:rPr>
              <a:t>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E2E9B-1C4D-49FC-8539-75E126FEFD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504825"/>
            <a:ext cx="2076450" cy="5895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504825"/>
            <a:ext cx="6076950" cy="5895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48CC3-0A1B-46FA-BA51-F625294A60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04825"/>
            <a:ext cx="49530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81000" y="1371600"/>
            <a:ext cx="8305800" cy="50292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9768C7EC-C69A-4847-8080-86AA9D6E4B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04825"/>
            <a:ext cx="49530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05800" cy="50292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6D1DD580-657E-41D0-B184-A339408FA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AD87-C83A-47E3-B961-536C9A046E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39116-37CA-4736-8E04-0BCE82E17C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076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76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835D0-72D6-4D38-8537-69ED0FF2B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15E9A-E666-47A6-B53C-E6E67454BF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E23EE-B657-49B6-88EA-88A6BEE894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BC2AD-7AED-4957-9921-926A2AA1D1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FD5A2-3818-4544-8C90-8165586583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22311-CA21-4A59-A99D-AD41820F1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AutoShape 33"/>
          <p:cNvSpPr>
            <a:spLocks noChangeArrowheads="1"/>
          </p:cNvSpPr>
          <p:nvPr/>
        </p:nvSpPr>
        <p:spPr bwMode="white">
          <a:xfrm>
            <a:off x="200025" y="476250"/>
            <a:ext cx="8610600" cy="685800"/>
          </a:xfrm>
          <a:prstGeom prst="roundRect">
            <a:avLst>
              <a:gd name="adj" fmla="val 22292"/>
            </a:avLst>
          </a:prstGeom>
          <a:gradFill rotWithShape="1">
            <a:gsLst>
              <a:gs pos="0">
                <a:schemeClr val="bg1">
                  <a:gamma/>
                  <a:shade val="6275"/>
                  <a:invGamma/>
                  <a:alpha val="60001"/>
                </a:schemeClr>
              </a:gs>
              <a:gs pos="50000">
                <a:schemeClr val="bg1">
                  <a:alpha val="60001"/>
                </a:schemeClr>
              </a:gs>
              <a:gs pos="100000">
                <a:schemeClr val="bg1">
                  <a:gamma/>
                  <a:shade val="6275"/>
                  <a:invGamma/>
                  <a:alpha val="60001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AutoShape 32"/>
          <p:cNvSpPr>
            <a:spLocks noChangeArrowheads="1"/>
          </p:cNvSpPr>
          <p:nvPr/>
        </p:nvSpPr>
        <p:spPr bwMode="grayWhite">
          <a:xfrm>
            <a:off x="298450" y="1341438"/>
            <a:ext cx="8540750" cy="5211762"/>
          </a:xfrm>
          <a:prstGeom prst="roundRect">
            <a:avLst>
              <a:gd name="adj" fmla="val 3699"/>
            </a:avLst>
          </a:prstGeom>
          <a:gradFill rotWithShape="1">
            <a:gsLst>
              <a:gs pos="0">
                <a:schemeClr val="bg1">
                  <a:gamma/>
                  <a:shade val="6275"/>
                  <a:invGamma/>
                  <a:alpha val="80000"/>
                </a:schemeClr>
              </a:gs>
              <a:gs pos="50000">
                <a:schemeClr val="bg1">
                  <a:alpha val="78999"/>
                </a:schemeClr>
              </a:gs>
              <a:gs pos="100000">
                <a:schemeClr val="bg1">
                  <a:gamma/>
                  <a:shade val="6275"/>
                  <a:invGamma/>
                  <a:alpha val="8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 flipH="1">
            <a:off x="0" y="8032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51" name="Picture 27" descr="bar_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304800"/>
            <a:ext cx="5715000" cy="10683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04825"/>
            <a:ext cx="4953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5B3D78-42AE-4B28-9175-3E7329BF8E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05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9512" y="2720975"/>
            <a:ext cx="6783288" cy="708025"/>
          </a:xfrm>
        </p:spPr>
        <p:txBody>
          <a:bodyPr/>
          <a:lstStyle/>
          <a:p>
            <a:r>
              <a:rPr lang="ru-RU" dirty="0" smtClean="0"/>
              <a:t>ПРОФЕССИЯ В ОБЛАСТИ БЕЗОПАСНОСТИ ЖИЗНЕДЕЯТЕЛЬНОСТИ</a:t>
            </a:r>
            <a:endParaRPr lang="en-US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gray">
          <a:xfrm>
            <a:off x="2123728" y="260648"/>
            <a:ext cx="607223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Государственное бюджетное общеобразовательное учреждение </a:t>
            </a:r>
            <a:b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гимназия  № 271 </a:t>
            </a:r>
            <a:b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Красносельского района Санкт-Петербурга </a:t>
            </a:r>
            <a:b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им. П.И. Федулова</a:t>
            </a: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H:\!!!гимназия 271\для презентаций\логотип гимназ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СПАСАТЕЛЬ МЧС</a:t>
            </a:r>
            <a:endParaRPr lang="en-US" dirty="0"/>
          </a:p>
        </p:txBody>
      </p:sp>
      <p:sp>
        <p:nvSpPr>
          <p:cNvPr id="41083" name="Line 123"/>
          <p:cNvSpPr>
            <a:spLocks noChangeShapeType="1"/>
          </p:cNvSpPr>
          <p:nvPr/>
        </p:nvSpPr>
        <p:spPr bwMode="auto">
          <a:xfrm>
            <a:off x="782439" y="2188840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1084" name="Group 124"/>
          <p:cNvGrpSpPr>
            <a:grpSpLocks/>
          </p:cNvGrpSpPr>
          <p:nvPr/>
        </p:nvGrpSpPr>
        <p:grpSpPr bwMode="auto">
          <a:xfrm>
            <a:off x="539552" y="2082478"/>
            <a:ext cx="182562" cy="182562"/>
            <a:chOff x="1239" y="1515"/>
            <a:chExt cx="115" cy="115"/>
          </a:xfrm>
        </p:grpSpPr>
        <p:sp>
          <p:nvSpPr>
            <p:cNvPr id="41085" name="AutoShape 125"/>
            <p:cNvSpPr>
              <a:spLocks noChangeArrowheads="1"/>
            </p:cNvSpPr>
            <p:nvPr/>
          </p:nvSpPr>
          <p:spPr bwMode="gray">
            <a:xfrm rot="2700000">
              <a:off x="1239" y="1515"/>
              <a:ext cx="115" cy="115"/>
            </a:xfrm>
            <a:prstGeom prst="rtTriangle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6" name="AutoShape 126"/>
            <p:cNvSpPr>
              <a:spLocks noChangeArrowheads="1"/>
            </p:cNvSpPr>
            <p:nvPr/>
          </p:nvSpPr>
          <p:spPr bwMode="gray">
            <a:xfrm rot="18900000" flipH="1">
              <a:off x="1239" y="1515"/>
              <a:ext cx="115" cy="115"/>
            </a:xfrm>
            <a:prstGeom prst="rtTriangle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87" name="Text Box 127"/>
          <p:cNvSpPr txBox="1">
            <a:spLocks noChangeArrowheads="1"/>
          </p:cNvSpPr>
          <p:nvPr/>
        </p:nvSpPr>
        <p:spPr bwMode="auto">
          <a:xfrm>
            <a:off x="683568" y="1734815"/>
            <a:ext cx="812164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/>
              <a:t>1. </a:t>
            </a:r>
            <a:r>
              <a:rPr lang="ru-RU" sz="2400" b="1" dirty="0" smtClean="0"/>
              <a:t>Возможность помогать людям в любой ситуации</a:t>
            </a:r>
            <a:endParaRPr lang="en-US" sz="2400" b="1" dirty="0"/>
          </a:p>
        </p:txBody>
      </p:sp>
      <p:grpSp>
        <p:nvGrpSpPr>
          <p:cNvPr id="41088" name="Group 128"/>
          <p:cNvGrpSpPr>
            <a:grpSpLocks/>
          </p:cNvGrpSpPr>
          <p:nvPr/>
        </p:nvGrpSpPr>
        <p:grpSpPr bwMode="auto">
          <a:xfrm>
            <a:off x="539552" y="2250703"/>
            <a:ext cx="7878761" cy="530225"/>
            <a:chOff x="1239" y="1296"/>
            <a:chExt cx="4963" cy="334"/>
          </a:xfrm>
        </p:grpSpPr>
        <p:sp>
          <p:nvSpPr>
            <p:cNvPr id="41089" name="Line 129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090" name="Group 130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1" name="AutoShape 131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2" name="AutoShape 132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3" name="Text Box 133"/>
            <p:cNvSpPr txBox="1">
              <a:spLocks noChangeArrowheads="1"/>
            </p:cNvSpPr>
            <p:nvPr/>
          </p:nvSpPr>
          <p:spPr bwMode="auto">
            <a:xfrm>
              <a:off x="1330" y="1296"/>
              <a:ext cx="487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2. </a:t>
              </a:r>
              <a:r>
                <a:rPr lang="ru-RU" sz="2400" b="1" dirty="0" smtClean="0"/>
                <a:t>Возможность вести просветительскую работу </a:t>
              </a:r>
              <a:endParaRPr lang="en-US" sz="2400" b="1" dirty="0"/>
            </a:p>
          </p:txBody>
        </p:sp>
      </p:grpSp>
      <p:grpSp>
        <p:nvGrpSpPr>
          <p:cNvPr id="41094" name="Group 134"/>
          <p:cNvGrpSpPr>
            <a:grpSpLocks/>
          </p:cNvGrpSpPr>
          <p:nvPr/>
        </p:nvGrpSpPr>
        <p:grpSpPr bwMode="auto">
          <a:xfrm>
            <a:off x="539552" y="2754759"/>
            <a:ext cx="8356598" cy="530225"/>
            <a:chOff x="1239" y="1296"/>
            <a:chExt cx="5264" cy="334"/>
          </a:xfrm>
        </p:grpSpPr>
        <p:sp>
          <p:nvSpPr>
            <p:cNvPr id="41095" name="Line 135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096" name="Group 136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7" name="AutoShape 137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8" name="AutoShape 138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9" name="Text Box 139"/>
            <p:cNvSpPr txBox="1">
              <a:spLocks noChangeArrowheads="1"/>
            </p:cNvSpPr>
            <p:nvPr/>
          </p:nvSpPr>
          <p:spPr bwMode="auto">
            <a:xfrm>
              <a:off x="1330" y="1296"/>
              <a:ext cx="517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3. </a:t>
              </a:r>
              <a:r>
                <a:rPr lang="ru-RU" sz="2400" b="1" dirty="0" smtClean="0"/>
                <a:t>Возможность быть в хорошей физической форме</a:t>
              </a:r>
              <a:endParaRPr lang="en-US" sz="2400" b="1" dirty="0"/>
            </a:p>
          </p:txBody>
        </p:sp>
      </p:grpSp>
      <p:grpSp>
        <p:nvGrpSpPr>
          <p:cNvPr id="41100" name="Group 140"/>
          <p:cNvGrpSpPr>
            <a:grpSpLocks/>
          </p:cNvGrpSpPr>
          <p:nvPr/>
        </p:nvGrpSpPr>
        <p:grpSpPr bwMode="auto">
          <a:xfrm>
            <a:off x="539552" y="3258815"/>
            <a:ext cx="7356473" cy="530225"/>
            <a:chOff x="1239" y="1296"/>
            <a:chExt cx="4634" cy="334"/>
          </a:xfrm>
        </p:grpSpPr>
        <p:sp>
          <p:nvSpPr>
            <p:cNvPr id="41101" name="Line 141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102" name="Group 142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103" name="AutoShape 143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04" name="AutoShape 144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105" name="Text Box 145"/>
            <p:cNvSpPr txBox="1">
              <a:spLocks noChangeArrowheads="1"/>
            </p:cNvSpPr>
            <p:nvPr/>
          </p:nvSpPr>
          <p:spPr bwMode="auto">
            <a:xfrm>
              <a:off x="1330" y="1296"/>
              <a:ext cx="454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4. </a:t>
              </a:r>
              <a:r>
                <a:rPr lang="ru-RU" sz="2400" b="1" dirty="0" smtClean="0"/>
                <a:t>Возможность предотвратить гибель людей</a:t>
              </a:r>
              <a:endParaRPr lang="en-US" sz="2400" b="1" dirty="0"/>
            </a:p>
          </p:txBody>
        </p:sp>
      </p:grpSp>
      <p:pic>
        <p:nvPicPr>
          <p:cNvPr id="41108" name="Picture 148" descr="Спасатель МЧ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933056"/>
            <a:ext cx="8712968" cy="2758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ЭКСПЕРТ ПО КАЧЕСТВУ</a:t>
            </a:r>
            <a:endParaRPr lang="en-US" dirty="0"/>
          </a:p>
        </p:txBody>
      </p:sp>
      <p:sp>
        <p:nvSpPr>
          <p:cNvPr id="41083" name="Line 123"/>
          <p:cNvSpPr>
            <a:spLocks noChangeShapeType="1"/>
          </p:cNvSpPr>
          <p:nvPr/>
        </p:nvSpPr>
        <p:spPr bwMode="auto">
          <a:xfrm>
            <a:off x="782439" y="1900634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24"/>
          <p:cNvGrpSpPr>
            <a:grpSpLocks/>
          </p:cNvGrpSpPr>
          <p:nvPr/>
        </p:nvGrpSpPr>
        <p:grpSpPr bwMode="auto">
          <a:xfrm>
            <a:off x="539552" y="1794272"/>
            <a:ext cx="182562" cy="182562"/>
            <a:chOff x="1239" y="1515"/>
            <a:chExt cx="115" cy="115"/>
          </a:xfrm>
        </p:grpSpPr>
        <p:sp>
          <p:nvSpPr>
            <p:cNvPr id="41085" name="AutoShape 125"/>
            <p:cNvSpPr>
              <a:spLocks noChangeArrowheads="1"/>
            </p:cNvSpPr>
            <p:nvPr/>
          </p:nvSpPr>
          <p:spPr bwMode="gray">
            <a:xfrm rot="2700000">
              <a:off x="1239" y="1515"/>
              <a:ext cx="115" cy="115"/>
            </a:xfrm>
            <a:prstGeom prst="rtTriangle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6" name="AutoShape 126"/>
            <p:cNvSpPr>
              <a:spLocks noChangeArrowheads="1"/>
            </p:cNvSpPr>
            <p:nvPr/>
          </p:nvSpPr>
          <p:spPr bwMode="gray">
            <a:xfrm rot="18900000" flipH="1">
              <a:off x="1239" y="1515"/>
              <a:ext cx="115" cy="115"/>
            </a:xfrm>
            <a:prstGeom prst="rtTriangle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87" name="Text Box 127"/>
          <p:cNvSpPr txBox="1">
            <a:spLocks noChangeArrowheads="1"/>
          </p:cNvSpPr>
          <p:nvPr/>
        </p:nvSpPr>
        <p:spPr bwMode="auto">
          <a:xfrm>
            <a:off x="683568" y="1446609"/>
            <a:ext cx="472456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/>
              <a:t>1. </a:t>
            </a:r>
            <a:r>
              <a:rPr lang="ru-RU" sz="2400" b="1" dirty="0" smtClean="0"/>
              <a:t>Новая профессия в России</a:t>
            </a:r>
            <a:endParaRPr lang="en-US" sz="2400" b="1" dirty="0"/>
          </a:p>
        </p:txBody>
      </p:sp>
      <p:grpSp>
        <p:nvGrpSpPr>
          <p:cNvPr id="3" name="Group 128"/>
          <p:cNvGrpSpPr>
            <a:grpSpLocks/>
          </p:cNvGrpSpPr>
          <p:nvPr/>
        </p:nvGrpSpPr>
        <p:grpSpPr bwMode="auto">
          <a:xfrm>
            <a:off x="539552" y="1962497"/>
            <a:ext cx="7050083" cy="530225"/>
            <a:chOff x="1239" y="1296"/>
            <a:chExt cx="4441" cy="334"/>
          </a:xfrm>
        </p:grpSpPr>
        <p:sp>
          <p:nvSpPr>
            <p:cNvPr id="41089" name="Line 129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130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1" name="AutoShape 131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2" name="AutoShape 132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3" name="Text Box 133"/>
            <p:cNvSpPr txBox="1">
              <a:spLocks noChangeArrowheads="1"/>
            </p:cNvSpPr>
            <p:nvPr/>
          </p:nvSpPr>
          <p:spPr bwMode="auto">
            <a:xfrm>
              <a:off x="1330" y="1296"/>
              <a:ext cx="4350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2. </a:t>
              </a:r>
              <a:r>
                <a:rPr lang="ru-RU" sz="2400" b="1" dirty="0" smtClean="0"/>
                <a:t>Возможность сохранить здоровье людей</a:t>
              </a:r>
              <a:endParaRPr lang="en-US" sz="2400" b="1" dirty="0"/>
            </a:p>
          </p:txBody>
        </p:sp>
      </p:grp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539552" y="2454721"/>
            <a:ext cx="7848593" cy="830263"/>
            <a:chOff x="1239" y="1296"/>
            <a:chExt cx="4944" cy="523"/>
          </a:xfrm>
        </p:grpSpPr>
        <p:sp>
          <p:nvSpPr>
            <p:cNvPr id="41095" name="Line 135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136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7" name="AutoShape 137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8" name="AutoShape 138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9" name="Text Box 139"/>
            <p:cNvSpPr txBox="1">
              <a:spLocks noChangeArrowheads="1"/>
            </p:cNvSpPr>
            <p:nvPr/>
          </p:nvSpPr>
          <p:spPr bwMode="auto">
            <a:xfrm>
              <a:off x="1330" y="1296"/>
              <a:ext cx="4853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3. </a:t>
              </a:r>
              <a:r>
                <a:rPr lang="ru-RU" sz="2400" b="1" dirty="0" smtClean="0"/>
                <a:t>Возможность следить за недобросовестными </a:t>
              </a:r>
            </a:p>
            <a:p>
              <a:pPr eaLnBrk="0" hangingPunct="0"/>
              <a:r>
                <a:rPr lang="ru-RU" sz="2400" b="1" dirty="0" smtClean="0"/>
                <a:t>производителями</a:t>
              </a:r>
              <a:endParaRPr lang="en-US" sz="2400" b="1" dirty="0"/>
            </a:p>
          </p:txBody>
        </p:sp>
      </p:grpSp>
      <p:grpSp>
        <p:nvGrpSpPr>
          <p:cNvPr id="7" name="Group 140"/>
          <p:cNvGrpSpPr>
            <a:grpSpLocks/>
          </p:cNvGrpSpPr>
          <p:nvPr/>
        </p:nvGrpSpPr>
        <p:grpSpPr bwMode="auto">
          <a:xfrm>
            <a:off x="539552" y="3258815"/>
            <a:ext cx="7553320" cy="530225"/>
            <a:chOff x="1239" y="1296"/>
            <a:chExt cx="4758" cy="334"/>
          </a:xfrm>
        </p:grpSpPr>
        <p:sp>
          <p:nvSpPr>
            <p:cNvPr id="41101" name="Line 141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142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103" name="AutoShape 143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04" name="AutoShape 144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105" name="Text Box 145"/>
            <p:cNvSpPr txBox="1">
              <a:spLocks noChangeArrowheads="1"/>
            </p:cNvSpPr>
            <p:nvPr/>
          </p:nvSpPr>
          <p:spPr bwMode="auto">
            <a:xfrm>
              <a:off x="1330" y="1296"/>
              <a:ext cx="4667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4. </a:t>
              </a:r>
              <a:r>
                <a:rPr lang="ru-RU" sz="2400" b="1" dirty="0" smtClean="0"/>
                <a:t>Возможность защищать права потребителей</a:t>
              </a:r>
              <a:endParaRPr lang="en-US" sz="2400" b="1" dirty="0"/>
            </a:p>
          </p:txBody>
        </p:sp>
      </p:grpSp>
      <p:pic>
        <p:nvPicPr>
          <p:cNvPr id="28" name="Picture 2" descr="Эксперт по качест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933056"/>
            <a:ext cx="8784976" cy="27030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04825"/>
            <a:ext cx="5559152" cy="563563"/>
          </a:xfrm>
        </p:spPr>
        <p:txBody>
          <a:bodyPr/>
          <a:lstStyle/>
          <a:p>
            <a:r>
              <a:rPr lang="ru-RU" dirty="0" smtClean="0"/>
              <a:t>ИНСТРУКТОР ПО ТУРИЗМУ</a:t>
            </a:r>
            <a:endParaRPr lang="en-US" dirty="0"/>
          </a:p>
        </p:txBody>
      </p:sp>
      <p:sp>
        <p:nvSpPr>
          <p:cNvPr id="41083" name="Line 123"/>
          <p:cNvSpPr>
            <a:spLocks noChangeShapeType="1"/>
          </p:cNvSpPr>
          <p:nvPr/>
        </p:nvSpPr>
        <p:spPr bwMode="auto">
          <a:xfrm>
            <a:off x="782439" y="1722785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24"/>
          <p:cNvGrpSpPr>
            <a:grpSpLocks/>
          </p:cNvGrpSpPr>
          <p:nvPr/>
        </p:nvGrpSpPr>
        <p:grpSpPr bwMode="auto">
          <a:xfrm>
            <a:off x="539552" y="1616423"/>
            <a:ext cx="182562" cy="182562"/>
            <a:chOff x="1239" y="1515"/>
            <a:chExt cx="115" cy="115"/>
          </a:xfrm>
        </p:grpSpPr>
        <p:sp>
          <p:nvSpPr>
            <p:cNvPr id="41085" name="AutoShape 125"/>
            <p:cNvSpPr>
              <a:spLocks noChangeArrowheads="1"/>
            </p:cNvSpPr>
            <p:nvPr/>
          </p:nvSpPr>
          <p:spPr bwMode="gray">
            <a:xfrm rot="2700000">
              <a:off x="1239" y="1515"/>
              <a:ext cx="115" cy="115"/>
            </a:xfrm>
            <a:prstGeom prst="rtTriangle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6" name="AutoShape 126"/>
            <p:cNvSpPr>
              <a:spLocks noChangeArrowheads="1"/>
            </p:cNvSpPr>
            <p:nvPr/>
          </p:nvSpPr>
          <p:spPr bwMode="gray">
            <a:xfrm rot="18900000" flipH="1">
              <a:off x="1239" y="1515"/>
              <a:ext cx="115" cy="115"/>
            </a:xfrm>
            <a:prstGeom prst="rtTriangle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87" name="Text Box 127"/>
          <p:cNvSpPr txBox="1">
            <a:spLocks noChangeArrowheads="1"/>
          </p:cNvSpPr>
          <p:nvPr/>
        </p:nvSpPr>
        <p:spPr bwMode="auto">
          <a:xfrm>
            <a:off x="683568" y="1268760"/>
            <a:ext cx="460991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/>
              <a:t>1. </a:t>
            </a:r>
            <a:r>
              <a:rPr lang="ru-RU" sz="2400" b="1" dirty="0" smtClean="0"/>
              <a:t>Возможность увидеть мир</a:t>
            </a:r>
            <a:endParaRPr lang="en-US" sz="2400" b="1" dirty="0"/>
          </a:p>
        </p:txBody>
      </p:sp>
      <p:grpSp>
        <p:nvGrpSpPr>
          <p:cNvPr id="3" name="Group 128"/>
          <p:cNvGrpSpPr>
            <a:grpSpLocks/>
          </p:cNvGrpSpPr>
          <p:nvPr/>
        </p:nvGrpSpPr>
        <p:grpSpPr bwMode="auto">
          <a:xfrm>
            <a:off x="539552" y="1784649"/>
            <a:ext cx="6326179" cy="830263"/>
            <a:chOff x="1239" y="1296"/>
            <a:chExt cx="3985" cy="523"/>
          </a:xfrm>
        </p:grpSpPr>
        <p:sp>
          <p:nvSpPr>
            <p:cNvPr id="41089" name="Line 129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130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1" name="AutoShape 131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2" name="AutoShape 132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3" name="Text Box 133"/>
            <p:cNvSpPr txBox="1">
              <a:spLocks noChangeArrowheads="1"/>
            </p:cNvSpPr>
            <p:nvPr/>
          </p:nvSpPr>
          <p:spPr bwMode="auto">
            <a:xfrm>
              <a:off x="1330" y="1296"/>
              <a:ext cx="3894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2. </a:t>
              </a:r>
              <a:r>
                <a:rPr lang="ru-RU" sz="2400" b="1" dirty="0" smtClean="0"/>
                <a:t>Возможность разрабатывать новые </a:t>
              </a:r>
            </a:p>
            <a:p>
              <a:pPr eaLnBrk="0" hangingPunct="0"/>
              <a:r>
                <a:rPr lang="ru-RU" sz="2400" b="1" dirty="0" smtClean="0"/>
                <a:t>туристические маршруты</a:t>
              </a:r>
              <a:endParaRPr lang="en-US" sz="2400" b="1" dirty="0"/>
            </a:p>
          </p:txBody>
        </p:sp>
      </p:grp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539552" y="2526729"/>
            <a:ext cx="8342302" cy="830263"/>
            <a:chOff x="1239" y="1296"/>
            <a:chExt cx="5255" cy="523"/>
          </a:xfrm>
        </p:grpSpPr>
        <p:sp>
          <p:nvSpPr>
            <p:cNvPr id="41095" name="Line 135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136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7" name="AutoShape 137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8" name="AutoShape 138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9" name="Text Box 139"/>
            <p:cNvSpPr txBox="1">
              <a:spLocks noChangeArrowheads="1"/>
            </p:cNvSpPr>
            <p:nvPr/>
          </p:nvSpPr>
          <p:spPr bwMode="auto">
            <a:xfrm>
              <a:off x="1330" y="1296"/>
              <a:ext cx="5164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3. </a:t>
              </a:r>
              <a:r>
                <a:rPr lang="ru-RU" sz="2400" b="1" dirty="0" smtClean="0"/>
                <a:t>Возможность обеспечить безопасность туристов </a:t>
              </a:r>
            </a:p>
            <a:p>
              <a:pPr eaLnBrk="0" hangingPunct="0"/>
              <a:r>
                <a:rPr lang="ru-RU" sz="2400" b="1" dirty="0" smtClean="0"/>
                <a:t>во время туристического похода</a:t>
              </a:r>
              <a:endParaRPr lang="en-US" sz="2400" b="1" dirty="0"/>
            </a:p>
          </p:txBody>
        </p:sp>
      </p:grpSp>
      <p:grpSp>
        <p:nvGrpSpPr>
          <p:cNvPr id="7" name="Group 140"/>
          <p:cNvGrpSpPr>
            <a:grpSpLocks/>
          </p:cNvGrpSpPr>
          <p:nvPr/>
        </p:nvGrpSpPr>
        <p:grpSpPr bwMode="auto">
          <a:xfrm>
            <a:off x="539552" y="3330823"/>
            <a:ext cx="7077069" cy="530225"/>
            <a:chOff x="1239" y="1296"/>
            <a:chExt cx="4458" cy="334"/>
          </a:xfrm>
        </p:grpSpPr>
        <p:sp>
          <p:nvSpPr>
            <p:cNvPr id="41101" name="Line 141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142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103" name="AutoShape 143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04" name="AutoShape 144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105" name="Text Box 145"/>
            <p:cNvSpPr txBox="1">
              <a:spLocks noChangeArrowheads="1"/>
            </p:cNvSpPr>
            <p:nvPr/>
          </p:nvSpPr>
          <p:spPr bwMode="auto">
            <a:xfrm>
              <a:off x="1330" y="1296"/>
              <a:ext cx="4367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4. </a:t>
              </a:r>
              <a:r>
                <a:rPr lang="ru-RU" sz="2400" b="1" dirty="0" smtClean="0"/>
                <a:t>Сохранение хорошей физической формы</a:t>
              </a:r>
              <a:endParaRPr lang="en-US" sz="2400" b="1" dirty="0"/>
            </a:p>
          </p:txBody>
        </p:sp>
      </p:grpSp>
      <p:pic>
        <p:nvPicPr>
          <p:cNvPr id="101378" name="Picture 2" descr="https://www.profguide.io/images/article/a/5/sb5qQM9knu.jpg"/>
          <p:cNvPicPr>
            <a:picLocks noChangeAspect="1" noChangeArrowheads="1"/>
          </p:cNvPicPr>
          <p:nvPr/>
        </p:nvPicPr>
        <p:blipFill>
          <a:blip r:embed="rId2" cstate="print"/>
          <a:srcRect t="3024" b="10793"/>
          <a:stretch>
            <a:fillRect/>
          </a:stretch>
        </p:blipFill>
        <p:spPr bwMode="auto">
          <a:xfrm>
            <a:off x="107504" y="3933056"/>
            <a:ext cx="8856984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04825"/>
            <a:ext cx="5559152" cy="563563"/>
          </a:xfrm>
        </p:spPr>
        <p:txBody>
          <a:bodyPr/>
          <a:lstStyle/>
          <a:p>
            <a:r>
              <a:rPr lang="ru-RU" dirty="0" smtClean="0"/>
              <a:t>ИНСПЕКТОР ГИБДД</a:t>
            </a:r>
            <a:endParaRPr lang="en-US" dirty="0"/>
          </a:p>
        </p:txBody>
      </p:sp>
      <p:sp>
        <p:nvSpPr>
          <p:cNvPr id="41083" name="Line 123"/>
          <p:cNvSpPr>
            <a:spLocks noChangeShapeType="1"/>
          </p:cNvSpPr>
          <p:nvPr/>
        </p:nvSpPr>
        <p:spPr bwMode="auto">
          <a:xfrm>
            <a:off x="566415" y="1722785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24"/>
          <p:cNvGrpSpPr>
            <a:grpSpLocks/>
          </p:cNvGrpSpPr>
          <p:nvPr/>
        </p:nvGrpSpPr>
        <p:grpSpPr bwMode="auto">
          <a:xfrm>
            <a:off x="323528" y="1616423"/>
            <a:ext cx="182562" cy="182562"/>
            <a:chOff x="1239" y="1515"/>
            <a:chExt cx="115" cy="115"/>
          </a:xfrm>
        </p:grpSpPr>
        <p:sp>
          <p:nvSpPr>
            <p:cNvPr id="41085" name="AutoShape 125"/>
            <p:cNvSpPr>
              <a:spLocks noChangeArrowheads="1"/>
            </p:cNvSpPr>
            <p:nvPr/>
          </p:nvSpPr>
          <p:spPr bwMode="gray">
            <a:xfrm rot="2700000">
              <a:off x="1239" y="1515"/>
              <a:ext cx="115" cy="115"/>
            </a:xfrm>
            <a:prstGeom prst="rtTriangle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6" name="AutoShape 126"/>
            <p:cNvSpPr>
              <a:spLocks noChangeArrowheads="1"/>
            </p:cNvSpPr>
            <p:nvPr/>
          </p:nvSpPr>
          <p:spPr bwMode="gray">
            <a:xfrm rot="18900000" flipH="1">
              <a:off x="1239" y="1515"/>
              <a:ext cx="115" cy="115"/>
            </a:xfrm>
            <a:prstGeom prst="rtTriangle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87" name="Text Box 127"/>
          <p:cNvSpPr txBox="1">
            <a:spLocks noChangeArrowheads="1"/>
          </p:cNvSpPr>
          <p:nvPr/>
        </p:nvSpPr>
        <p:spPr bwMode="auto">
          <a:xfrm>
            <a:off x="467544" y="1268760"/>
            <a:ext cx="7549439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0" hangingPunct="0">
              <a:buAutoNum type="arabicPeriod"/>
            </a:pPr>
            <a:r>
              <a:rPr lang="ru-RU" sz="2400" b="1" dirty="0" smtClean="0"/>
              <a:t>Обеспечение соблюдений ПДД участниками </a:t>
            </a:r>
          </a:p>
          <a:p>
            <a:pPr marL="457200" indent="-457200" eaLnBrk="0" hangingPunct="0"/>
            <a:r>
              <a:rPr lang="ru-RU" sz="2400" b="1" dirty="0" smtClean="0"/>
              <a:t>дорожного движения</a:t>
            </a:r>
            <a:endParaRPr lang="en-US" sz="2400" b="1" dirty="0"/>
          </a:p>
        </p:txBody>
      </p:sp>
      <p:grpSp>
        <p:nvGrpSpPr>
          <p:cNvPr id="3" name="Group 128"/>
          <p:cNvGrpSpPr>
            <a:grpSpLocks/>
          </p:cNvGrpSpPr>
          <p:nvPr/>
        </p:nvGrpSpPr>
        <p:grpSpPr bwMode="auto">
          <a:xfrm>
            <a:off x="323528" y="2034679"/>
            <a:ext cx="8501049" cy="530225"/>
            <a:chOff x="1239" y="1296"/>
            <a:chExt cx="5355" cy="334"/>
          </a:xfrm>
        </p:grpSpPr>
        <p:sp>
          <p:nvSpPr>
            <p:cNvPr id="41089" name="Line 129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130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1" name="AutoShape 131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2" name="AutoShape 132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3" name="Text Box 133"/>
            <p:cNvSpPr txBox="1">
              <a:spLocks noChangeArrowheads="1"/>
            </p:cNvSpPr>
            <p:nvPr/>
          </p:nvSpPr>
          <p:spPr bwMode="auto">
            <a:xfrm>
              <a:off x="1330" y="1296"/>
              <a:ext cx="5264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2. </a:t>
              </a:r>
              <a:r>
                <a:rPr lang="ru-RU" sz="2400" b="1" dirty="0" smtClean="0"/>
                <a:t>Возможность помогать людям в трудной ситуации</a:t>
              </a:r>
              <a:endParaRPr lang="en-US" sz="2400" b="1" dirty="0"/>
            </a:p>
          </p:txBody>
        </p:sp>
      </p:grp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323528" y="2526729"/>
            <a:ext cx="7875575" cy="830263"/>
            <a:chOff x="1239" y="1296"/>
            <a:chExt cx="4961" cy="523"/>
          </a:xfrm>
        </p:grpSpPr>
        <p:sp>
          <p:nvSpPr>
            <p:cNvPr id="41095" name="Line 135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136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7" name="AutoShape 137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8" name="AutoShape 138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9" name="Text Box 139"/>
            <p:cNvSpPr txBox="1">
              <a:spLocks noChangeArrowheads="1"/>
            </p:cNvSpPr>
            <p:nvPr/>
          </p:nvSpPr>
          <p:spPr bwMode="auto">
            <a:xfrm>
              <a:off x="1330" y="1296"/>
              <a:ext cx="4870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3. </a:t>
              </a:r>
              <a:r>
                <a:rPr lang="ru-RU" sz="2400" b="1" dirty="0" smtClean="0"/>
                <a:t>Просветительская деятельность по правилам </a:t>
              </a:r>
            </a:p>
            <a:p>
              <a:pPr eaLnBrk="0" hangingPunct="0"/>
              <a:r>
                <a:rPr lang="ru-RU" sz="2400" b="1" dirty="0" smtClean="0"/>
                <a:t>дорожного движения</a:t>
              </a:r>
              <a:endParaRPr lang="en-US" sz="2400" b="1" dirty="0"/>
            </a:p>
          </p:txBody>
        </p:sp>
      </p:grpSp>
      <p:grpSp>
        <p:nvGrpSpPr>
          <p:cNvPr id="7" name="Group 140"/>
          <p:cNvGrpSpPr>
            <a:grpSpLocks/>
          </p:cNvGrpSpPr>
          <p:nvPr/>
        </p:nvGrpSpPr>
        <p:grpSpPr bwMode="auto">
          <a:xfrm>
            <a:off x="323528" y="3330823"/>
            <a:ext cx="8839191" cy="530225"/>
            <a:chOff x="1239" y="1296"/>
            <a:chExt cx="5568" cy="334"/>
          </a:xfrm>
        </p:grpSpPr>
        <p:sp>
          <p:nvSpPr>
            <p:cNvPr id="41101" name="Line 141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142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103" name="AutoShape 143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04" name="AutoShape 144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105" name="Text Box 145"/>
            <p:cNvSpPr txBox="1">
              <a:spLocks noChangeArrowheads="1"/>
            </p:cNvSpPr>
            <p:nvPr/>
          </p:nvSpPr>
          <p:spPr bwMode="auto">
            <a:xfrm>
              <a:off x="1330" y="1296"/>
              <a:ext cx="5477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4. </a:t>
              </a:r>
              <a:r>
                <a:rPr lang="ru-RU" sz="2400" b="1" dirty="0" smtClean="0"/>
                <a:t>Возможность пресекать различные правонарушения</a:t>
              </a:r>
              <a:endParaRPr lang="en-US" sz="2400" b="1" dirty="0"/>
            </a:p>
          </p:txBody>
        </p:sp>
      </p:grpSp>
      <p:pic>
        <p:nvPicPr>
          <p:cNvPr id="102402" name="Picture 2" descr="Инспектор ГИБД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966290"/>
            <a:ext cx="8784976" cy="2703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92968" y="504825"/>
            <a:ext cx="5559152" cy="563563"/>
          </a:xfrm>
        </p:spPr>
        <p:txBody>
          <a:bodyPr/>
          <a:lstStyle/>
          <a:p>
            <a:r>
              <a:rPr lang="ru-RU" dirty="0" smtClean="0"/>
              <a:t>ИНЖЕНЕР ПО ОХРАНЕ ТРУДА И ТЕХНИКЕ БЕЗОПАСНОСТИ</a:t>
            </a:r>
            <a:endParaRPr lang="en-US" dirty="0"/>
          </a:p>
        </p:txBody>
      </p:sp>
      <p:sp>
        <p:nvSpPr>
          <p:cNvPr id="41083" name="Line 123"/>
          <p:cNvSpPr>
            <a:spLocks noChangeShapeType="1"/>
          </p:cNvSpPr>
          <p:nvPr/>
        </p:nvSpPr>
        <p:spPr bwMode="auto">
          <a:xfrm>
            <a:off x="566415" y="1828626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24"/>
          <p:cNvGrpSpPr>
            <a:grpSpLocks/>
          </p:cNvGrpSpPr>
          <p:nvPr/>
        </p:nvGrpSpPr>
        <p:grpSpPr bwMode="auto">
          <a:xfrm>
            <a:off x="323528" y="1616423"/>
            <a:ext cx="182562" cy="182562"/>
            <a:chOff x="1239" y="1515"/>
            <a:chExt cx="115" cy="115"/>
          </a:xfrm>
        </p:grpSpPr>
        <p:sp>
          <p:nvSpPr>
            <p:cNvPr id="41085" name="AutoShape 125"/>
            <p:cNvSpPr>
              <a:spLocks noChangeArrowheads="1"/>
            </p:cNvSpPr>
            <p:nvPr/>
          </p:nvSpPr>
          <p:spPr bwMode="gray">
            <a:xfrm rot="2700000">
              <a:off x="1239" y="1515"/>
              <a:ext cx="115" cy="115"/>
            </a:xfrm>
            <a:prstGeom prst="rtTriangle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6" name="AutoShape 126"/>
            <p:cNvSpPr>
              <a:spLocks noChangeArrowheads="1"/>
            </p:cNvSpPr>
            <p:nvPr/>
          </p:nvSpPr>
          <p:spPr bwMode="gray">
            <a:xfrm rot="18900000" flipH="1">
              <a:off x="1239" y="1515"/>
              <a:ext cx="115" cy="115"/>
            </a:xfrm>
            <a:prstGeom prst="rtTriangle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87" name="Text Box 127"/>
          <p:cNvSpPr txBox="1">
            <a:spLocks noChangeArrowheads="1"/>
          </p:cNvSpPr>
          <p:nvPr/>
        </p:nvSpPr>
        <p:spPr bwMode="auto">
          <a:xfrm>
            <a:off x="467544" y="1268760"/>
            <a:ext cx="676300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0" hangingPunct="0">
              <a:buAutoNum type="arabicPeriod"/>
            </a:pPr>
            <a:r>
              <a:rPr lang="ru-RU" sz="2400" b="1" dirty="0" smtClean="0"/>
              <a:t>Создание комфортных условий работы</a:t>
            </a:r>
            <a:endParaRPr lang="en-US" sz="2400" b="1" dirty="0"/>
          </a:p>
        </p:txBody>
      </p:sp>
      <p:grpSp>
        <p:nvGrpSpPr>
          <p:cNvPr id="3" name="Group 128"/>
          <p:cNvGrpSpPr>
            <a:grpSpLocks/>
          </p:cNvGrpSpPr>
          <p:nvPr/>
        </p:nvGrpSpPr>
        <p:grpSpPr bwMode="auto">
          <a:xfrm>
            <a:off x="323528" y="1878657"/>
            <a:ext cx="8175612" cy="830263"/>
            <a:chOff x="1239" y="1296"/>
            <a:chExt cx="5150" cy="523"/>
          </a:xfrm>
        </p:grpSpPr>
        <p:sp>
          <p:nvSpPr>
            <p:cNvPr id="41089" name="Line 129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130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1" name="AutoShape 131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2" name="AutoShape 132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3" name="Text Box 133"/>
            <p:cNvSpPr txBox="1">
              <a:spLocks noChangeArrowheads="1"/>
            </p:cNvSpPr>
            <p:nvPr/>
          </p:nvSpPr>
          <p:spPr bwMode="auto">
            <a:xfrm>
              <a:off x="1330" y="1296"/>
              <a:ext cx="5059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2. </a:t>
              </a:r>
              <a:r>
                <a:rPr lang="ru-RU" sz="2400" b="1" dirty="0" smtClean="0"/>
                <a:t>Наблюдение за сохранением производственной </a:t>
              </a:r>
            </a:p>
            <a:p>
              <a:pPr eaLnBrk="0" hangingPunct="0"/>
              <a:r>
                <a:rPr lang="ru-RU" sz="2400" b="1" dirty="0" smtClean="0"/>
                <a:t>санитарии</a:t>
              </a:r>
              <a:endParaRPr lang="en-US" sz="2400" b="1" dirty="0"/>
            </a:p>
          </p:txBody>
        </p:sp>
      </p:grp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323528" y="2754759"/>
            <a:ext cx="8091475" cy="530225"/>
            <a:chOff x="1239" y="1296"/>
            <a:chExt cx="5097" cy="334"/>
          </a:xfrm>
        </p:grpSpPr>
        <p:sp>
          <p:nvSpPr>
            <p:cNvPr id="41095" name="Line 135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136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7" name="AutoShape 137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8" name="AutoShape 138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099" name="Text Box 139"/>
            <p:cNvSpPr txBox="1">
              <a:spLocks noChangeArrowheads="1"/>
            </p:cNvSpPr>
            <p:nvPr/>
          </p:nvSpPr>
          <p:spPr bwMode="auto">
            <a:xfrm>
              <a:off x="1330" y="1296"/>
              <a:ext cx="5006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3. </a:t>
              </a:r>
              <a:r>
                <a:rPr lang="ru-RU" sz="2400" b="1" dirty="0" smtClean="0"/>
                <a:t>Наблюдение за соблюдением законодательства</a:t>
              </a:r>
              <a:endParaRPr lang="en-US" sz="2400" b="1" dirty="0"/>
            </a:p>
          </p:txBody>
        </p:sp>
      </p:grpSp>
      <p:grpSp>
        <p:nvGrpSpPr>
          <p:cNvPr id="7" name="Group 140"/>
          <p:cNvGrpSpPr>
            <a:grpSpLocks/>
          </p:cNvGrpSpPr>
          <p:nvPr/>
        </p:nvGrpSpPr>
        <p:grpSpPr bwMode="auto">
          <a:xfrm>
            <a:off x="323528" y="3330823"/>
            <a:ext cx="8118464" cy="530225"/>
            <a:chOff x="1239" y="1296"/>
            <a:chExt cx="5114" cy="334"/>
          </a:xfrm>
        </p:grpSpPr>
        <p:sp>
          <p:nvSpPr>
            <p:cNvPr id="41101" name="Line 141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142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103" name="AutoShape 143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04" name="AutoShape 144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105" name="Text Box 145"/>
            <p:cNvSpPr txBox="1">
              <a:spLocks noChangeArrowheads="1"/>
            </p:cNvSpPr>
            <p:nvPr/>
          </p:nvSpPr>
          <p:spPr bwMode="auto">
            <a:xfrm>
              <a:off x="1330" y="1296"/>
              <a:ext cx="502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/>
                <a:t>4. </a:t>
              </a:r>
              <a:r>
                <a:rPr lang="ru-RU" sz="2400" b="1" dirty="0" smtClean="0"/>
                <a:t>Наблюдение за техническим состоянием зданий</a:t>
              </a:r>
              <a:endParaRPr lang="en-US" sz="2400" b="1" dirty="0"/>
            </a:p>
          </p:txBody>
        </p:sp>
      </p:grpSp>
      <p:pic>
        <p:nvPicPr>
          <p:cNvPr id="103426" name="Picture 2" descr="Инженер по охране труда и технике безопас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966290"/>
            <a:ext cx="8784976" cy="2703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92968" y="504825"/>
            <a:ext cx="5559152" cy="563563"/>
          </a:xfrm>
        </p:spPr>
        <p:txBody>
          <a:bodyPr/>
          <a:lstStyle/>
          <a:p>
            <a:r>
              <a:rPr lang="en-US" dirty="0" smtClean="0"/>
              <a:t>IT-</a:t>
            </a:r>
            <a:r>
              <a:rPr lang="ru-RU" dirty="0" smtClean="0"/>
              <a:t>СПЕЦИАЛИСТ</a:t>
            </a:r>
            <a:endParaRPr lang="en-US" dirty="0"/>
          </a:p>
        </p:txBody>
      </p:sp>
      <p:sp>
        <p:nvSpPr>
          <p:cNvPr id="41083" name="Line 123"/>
          <p:cNvSpPr>
            <a:spLocks noChangeShapeType="1"/>
          </p:cNvSpPr>
          <p:nvPr/>
        </p:nvSpPr>
        <p:spPr bwMode="auto">
          <a:xfrm>
            <a:off x="566415" y="1828626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sz="2200"/>
          </a:p>
        </p:txBody>
      </p:sp>
      <p:grpSp>
        <p:nvGrpSpPr>
          <p:cNvPr id="2" name="Group 124"/>
          <p:cNvGrpSpPr>
            <a:grpSpLocks/>
          </p:cNvGrpSpPr>
          <p:nvPr/>
        </p:nvGrpSpPr>
        <p:grpSpPr bwMode="auto">
          <a:xfrm>
            <a:off x="323528" y="1616423"/>
            <a:ext cx="182562" cy="182562"/>
            <a:chOff x="1239" y="1515"/>
            <a:chExt cx="115" cy="115"/>
          </a:xfrm>
        </p:grpSpPr>
        <p:sp>
          <p:nvSpPr>
            <p:cNvPr id="41085" name="AutoShape 125"/>
            <p:cNvSpPr>
              <a:spLocks noChangeArrowheads="1"/>
            </p:cNvSpPr>
            <p:nvPr/>
          </p:nvSpPr>
          <p:spPr bwMode="gray">
            <a:xfrm rot="2700000">
              <a:off x="1239" y="1515"/>
              <a:ext cx="115" cy="115"/>
            </a:xfrm>
            <a:prstGeom prst="rtTriangle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200"/>
            </a:p>
          </p:txBody>
        </p:sp>
        <p:sp>
          <p:nvSpPr>
            <p:cNvPr id="41086" name="AutoShape 126"/>
            <p:cNvSpPr>
              <a:spLocks noChangeArrowheads="1"/>
            </p:cNvSpPr>
            <p:nvPr/>
          </p:nvSpPr>
          <p:spPr bwMode="gray">
            <a:xfrm rot="18900000" flipH="1">
              <a:off x="1239" y="1515"/>
              <a:ext cx="115" cy="115"/>
            </a:xfrm>
            <a:prstGeom prst="rtTriangle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2200"/>
            </a:p>
          </p:txBody>
        </p:sp>
      </p:grpSp>
      <p:sp>
        <p:nvSpPr>
          <p:cNvPr id="41087" name="Text Box 127"/>
          <p:cNvSpPr txBox="1">
            <a:spLocks noChangeArrowheads="1"/>
          </p:cNvSpPr>
          <p:nvPr/>
        </p:nvSpPr>
        <p:spPr bwMode="auto">
          <a:xfrm>
            <a:off x="467544" y="1268760"/>
            <a:ext cx="6145657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0" hangingPunct="0">
              <a:buAutoNum type="arabicPeriod"/>
            </a:pPr>
            <a:r>
              <a:rPr lang="ru-RU" sz="2200" b="1" dirty="0" smtClean="0"/>
              <a:t>Интересная работа (во многих сферах)</a:t>
            </a:r>
            <a:endParaRPr lang="en-US" sz="2200" b="1" dirty="0"/>
          </a:p>
        </p:txBody>
      </p:sp>
      <p:grpSp>
        <p:nvGrpSpPr>
          <p:cNvPr id="3" name="Group 128"/>
          <p:cNvGrpSpPr>
            <a:grpSpLocks/>
          </p:cNvGrpSpPr>
          <p:nvPr/>
        </p:nvGrpSpPr>
        <p:grpSpPr bwMode="auto">
          <a:xfrm>
            <a:off x="323528" y="1878657"/>
            <a:ext cx="6124565" cy="769938"/>
            <a:chOff x="1239" y="1296"/>
            <a:chExt cx="3858" cy="485"/>
          </a:xfrm>
        </p:grpSpPr>
        <p:sp>
          <p:nvSpPr>
            <p:cNvPr id="41089" name="Line 129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 sz="2200"/>
            </a:p>
          </p:txBody>
        </p:sp>
        <p:grpSp>
          <p:nvGrpSpPr>
            <p:cNvPr id="4" name="Group 130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1" name="AutoShape 131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200"/>
              </a:p>
            </p:txBody>
          </p:sp>
          <p:sp>
            <p:nvSpPr>
              <p:cNvPr id="41092" name="AutoShape 132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200"/>
              </a:p>
            </p:txBody>
          </p:sp>
        </p:grpSp>
        <p:sp>
          <p:nvSpPr>
            <p:cNvPr id="41093" name="Text Box 133"/>
            <p:cNvSpPr txBox="1">
              <a:spLocks noChangeArrowheads="1"/>
            </p:cNvSpPr>
            <p:nvPr/>
          </p:nvSpPr>
          <p:spPr bwMode="auto">
            <a:xfrm>
              <a:off x="1330" y="1296"/>
              <a:ext cx="3767" cy="4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200" b="1" dirty="0"/>
                <a:t>2. </a:t>
              </a:r>
              <a:r>
                <a:rPr lang="ru-RU" sz="2200" b="1" dirty="0" smtClean="0"/>
                <a:t>Возможность разработки программ от </a:t>
              </a:r>
            </a:p>
            <a:p>
              <a:pPr eaLnBrk="0" hangingPunct="0"/>
              <a:r>
                <a:rPr lang="ru-RU" sz="2200" b="1" dirty="0" smtClean="0"/>
                <a:t>вредоносных ПО</a:t>
              </a:r>
              <a:endParaRPr lang="en-US" sz="2200" b="1" dirty="0"/>
            </a:p>
          </p:txBody>
        </p:sp>
      </p:grpSp>
      <p:grpSp>
        <p:nvGrpSpPr>
          <p:cNvPr id="5" name="Group 134"/>
          <p:cNvGrpSpPr>
            <a:grpSpLocks/>
          </p:cNvGrpSpPr>
          <p:nvPr/>
        </p:nvGrpSpPr>
        <p:grpSpPr bwMode="auto">
          <a:xfrm>
            <a:off x="323528" y="2754759"/>
            <a:ext cx="8523276" cy="530225"/>
            <a:chOff x="1239" y="1296"/>
            <a:chExt cx="5369" cy="334"/>
          </a:xfrm>
        </p:grpSpPr>
        <p:sp>
          <p:nvSpPr>
            <p:cNvPr id="41095" name="Line 135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 sz="2200"/>
            </a:p>
          </p:txBody>
        </p:sp>
        <p:grpSp>
          <p:nvGrpSpPr>
            <p:cNvPr id="6" name="Group 136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7" name="AutoShape 137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200"/>
              </a:p>
            </p:txBody>
          </p:sp>
          <p:sp>
            <p:nvSpPr>
              <p:cNvPr id="41098" name="AutoShape 138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200"/>
              </a:p>
            </p:txBody>
          </p:sp>
        </p:grpSp>
        <p:sp>
          <p:nvSpPr>
            <p:cNvPr id="41099" name="Text Box 139"/>
            <p:cNvSpPr txBox="1">
              <a:spLocks noChangeArrowheads="1"/>
            </p:cNvSpPr>
            <p:nvPr/>
          </p:nvSpPr>
          <p:spPr bwMode="auto">
            <a:xfrm>
              <a:off x="1330" y="1296"/>
              <a:ext cx="5278" cy="27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200" b="1" dirty="0"/>
                <a:t>3. </a:t>
              </a:r>
              <a:r>
                <a:rPr lang="ru-RU" sz="2200" b="1" dirty="0" smtClean="0"/>
                <a:t>Возможность защиты интересов граждан и государства</a:t>
              </a:r>
              <a:endParaRPr lang="en-US" sz="2200" b="1" dirty="0"/>
            </a:p>
          </p:txBody>
        </p:sp>
      </p:grpSp>
      <p:grpSp>
        <p:nvGrpSpPr>
          <p:cNvPr id="7" name="Group 140"/>
          <p:cNvGrpSpPr>
            <a:grpSpLocks/>
          </p:cNvGrpSpPr>
          <p:nvPr/>
        </p:nvGrpSpPr>
        <p:grpSpPr bwMode="auto">
          <a:xfrm>
            <a:off x="323528" y="3330823"/>
            <a:ext cx="6556364" cy="530225"/>
            <a:chOff x="1239" y="1296"/>
            <a:chExt cx="4130" cy="334"/>
          </a:xfrm>
        </p:grpSpPr>
        <p:sp>
          <p:nvSpPr>
            <p:cNvPr id="41101" name="Line 141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ru-RU" sz="2200"/>
            </a:p>
          </p:txBody>
        </p:sp>
        <p:grpSp>
          <p:nvGrpSpPr>
            <p:cNvPr id="8" name="Group 142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103" name="AutoShape 143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200"/>
              </a:p>
            </p:txBody>
          </p:sp>
          <p:sp>
            <p:nvSpPr>
              <p:cNvPr id="41104" name="AutoShape 144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200"/>
              </a:p>
            </p:txBody>
          </p:sp>
        </p:grpSp>
        <p:sp>
          <p:nvSpPr>
            <p:cNvPr id="41105" name="Text Box 145"/>
            <p:cNvSpPr txBox="1">
              <a:spLocks noChangeArrowheads="1"/>
            </p:cNvSpPr>
            <p:nvPr/>
          </p:nvSpPr>
          <p:spPr bwMode="auto">
            <a:xfrm>
              <a:off x="1330" y="1296"/>
              <a:ext cx="4039" cy="27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200" b="1" dirty="0"/>
                <a:t>4. </a:t>
              </a:r>
              <a:r>
                <a:rPr lang="ru-RU" sz="2200" b="1" dirty="0" smtClean="0"/>
                <a:t>Возможность работы в любой точке мира</a:t>
              </a:r>
              <a:endParaRPr lang="en-US" sz="2200" b="1" dirty="0"/>
            </a:p>
          </p:txBody>
        </p:sp>
      </p:grpSp>
      <p:sp>
        <p:nvSpPr>
          <p:cNvPr id="104450" name="AutoShape 2" descr="https://ostrovrusa.ru/wp-content/uploads/2020/04/programmer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52" name="AutoShape 4" descr="https://tehnofan.com/wp-content/uploads/2022/05/computer-programmers-working-on-new-cod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54" name="AutoShape 6" descr="https://cdn.statically.io/img/sibdepo.ru/f=auto/wp-content/uploads/2018/09/working-28749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56" name="Picture 8" descr="https://st-1.akipress.org/st_limon/5/1644839461_0.jpg"/>
          <p:cNvPicPr>
            <a:picLocks noChangeAspect="1" noChangeArrowheads="1"/>
          </p:cNvPicPr>
          <p:nvPr/>
        </p:nvPicPr>
        <p:blipFill>
          <a:blip r:embed="rId2" cstate="print"/>
          <a:srcRect t="19355" b="18280"/>
          <a:stretch>
            <a:fillRect/>
          </a:stretch>
        </p:blipFill>
        <p:spPr bwMode="auto">
          <a:xfrm>
            <a:off x="179512" y="4005064"/>
            <a:ext cx="878497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WordArt 7"/>
          <p:cNvSpPr>
            <a:spLocks noChangeArrowheads="1" noChangeShapeType="1" noTextEdit="1"/>
          </p:cNvSpPr>
          <p:nvPr/>
        </p:nvSpPr>
        <p:spPr bwMode="gray">
          <a:xfrm>
            <a:off x="457200" y="2209800"/>
            <a:ext cx="59150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54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Спасибо за внимание</a:t>
            </a:r>
            <a:r>
              <a:rPr lang="en-US" sz="54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!</a:t>
            </a:r>
            <a:endParaRPr lang="ru-RU" sz="54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">
  <a:themeElements>
    <a:clrScheme name="211TGp_connection_dark 1">
      <a:dk1>
        <a:srgbClr val="969696"/>
      </a:dk1>
      <a:lt1>
        <a:srgbClr val="FFFFFF"/>
      </a:lt1>
      <a:dk2>
        <a:srgbClr val="023888"/>
      </a:dk2>
      <a:lt2>
        <a:srgbClr val="85D9F7"/>
      </a:lt2>
      <a:accent1>
        <a:srgbClr val="5AB14B"/>
      </a:accent1>
      <a:accent2>
        <a:srgbClr val="2F7ADF"/>
      </a:accent2>
      <a:accent3>
        <a:srgbClr val="AAAEC3"/>
      </a:accent3>
      <a:accent4>
        <a:srgbClr val="DADADA"/>
      </a:accent4>
      <a:accent5>
        <a:srgbClr val="B5D5B1"/>
      </a:accent5>
      <a:accent6>
        <a:srgbClr val="2A6ECA"/>
      </a:accent6>
      <a:hlink>
        <a:srgbClr val="8793ED"/>
      </a:hlink>
      <a:folHlink>
        <a:srgbClr val="EBA22B"/>
      </a:folHlink>
    </a:clrScheme>
    <a:fontScheme name="211TGp_connection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1TGp_connection_dark 1">
        <a:dk1>
          <a:srgbClr val="969696"/>
        </a:dk1>
        <a:lt1>
          <a:srgbClr val="FFFFFF"/>
        </a:lt1>
        <a:dk2>
          <a:srgbClr val="02388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EC3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793ED"/>
        </a:hlink>
        <a:folHlink>
          <a:srgbClr val="EBA22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1TGp_connection_dark 2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EB6363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28C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1TGp_connection_dark 3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98C385"/>
        </a:hlink>
        <a:folHlink>
          <a:srgbClr val="D0AA2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18</Template>
  <TotalTime>52</TotalTime>
  <Words>196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Wingdings</vt:lpstr>
      <vt:lpstr>Verdana</vt:lpstr>
      <vt:lpstr>18</vt:lpstr>
      <vt:lpstr>ПРОФЕССИЯ В ОБЛАСТИ БЕЗОПАСНОСТИ ЖИЗНЕДЕЯТЕЛЬНОСТИ</vt:lpstr>
      <vt:lpstr>СПАСАТЕЛЬ МЧС</vt:lpstr>
      <vt:lpstr>ЭКСПЕРТ ПО КАЧЕСТВУ</vt:lpstr>
      <vt:lpstr>ИНСТРУКТОР ПО ТУРИЗМУ</vt:lpstr>
      <vt:lpstr>ИНСПЕКТОР ГИБДД</vt:lpstr>
      <vt:lpstr>ИНЖЕНЕР ПО ОХРАНЕ ТРУДА И ТЕХНИКЕ БЕЗОПАСНОСТИ</vt:lpstr>
      <vt:lpstr>IT-СПЕЦИАЛИСТ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В ОБЛАСТИ БЕЗОПАСНОСТИ ЖИЗНЕДЕЯТЕЛЬНОСТИ</dc:title>
  <dc:creator>New</dc:creator>
  <cp:lastModifiedBy>New</cp:lastModifiedBy>
  <cp:revision>9</cp:revision>
  <dcterms:created xsi:type="dcterms:W3CDTF">2022-06-08T16:07:12Z</dcterms:created>
  <dcterms:modified xsi:type="dcterms:W3CDTF">2022-06-08T16:59:50Z</dcterms:modified>
</cp:coreProperties>
</file>