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030E"/>
    <a:srgbClr val="AF05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DC38A12-2A45-4380-B523-D928A516EA9B}"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666004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DC38A12-2A45-4380-B523-D928A516EA9B}" type="datetimeFigureOut">
              <a:rPr lang="ru-RU" smtClean="0"/>
              <a:t>02.11.2022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3167780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EDC38A12-2A45-4380-B523-D928A516EA9B}"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899941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EDC38A12-2A45-4380-B523-D928A516EA9B}"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1C9AB3-6066-4D7A-8D36-B345C0362DA6}"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884188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DC38A12-2A45-4380-B523-D928A516EA9B}"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4981678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DC38A12-2A45-4380-B523-D928A516EA9B}" type="datetimeFigureOut">
              <a:rPr lang="ru-RU" smtClean="0"/>
              <a:t>02.11.2022</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35293052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DC38A12-2A45-4380-B523-D928A516EA9B}" type="datetimeFigureOut">
              <a:rPr lang="ru-RU" smtClean="0"/>
              <a:t>02.11.2022</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38682605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DC38A12-2A45-4380-B523-D928A516EA9B}"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28554642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DC38A12-2A45-4380-B523-D928A516EA9B}"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47383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EDC38A12-2A45-4380-B523-D928A516EA9B}"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2496714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DC38A12-2A45-4380-B523-D928A516EA9B}"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3459607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DC38A12-2A45-4380-B523-D928A516EA9B}" type="datetimeFigureOut">
              <a:rPr lang="ru-RU" smtClean="0"/>
              <a:t>02.11.2022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1198483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DC38A12-2A45-4380-B523-D928A516EA9B}" type="datetimeFigureOut">
              <a:rPr lang="ru-RU" smtClean="0"/>
              <a:t>02.11.2022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724108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EDC38A12-2A45-4380-B523-D928A516EA9B}" type="datetimeFigureOut">
              <a:rPr lang="ru-RU" smtClean="0"/>
              <a:t>02.11.2022</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4031783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DC38A12-2A45-4380-B523-D928A516EA9B}" type="datetimeFigureOut">
              <a:rPr lang="ru-RU" smtClean="0"/>
              <a:t>02.11.2022</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3059502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EDC38A12-2A45-4380-B523-D928A516EA9B}" type="datetimeFigureOut">
              <a:rPr lang="ru-RU" smtClean="0"/>
              <a:t>02.11.2022</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2395158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DC38A12-2A45-4380-B523-D928A516EA9B}" type="datetimeFigureOut">
              <a:rPr lang="ru-RU" smtClean="0"/>
              <a:t>02.11.2022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1C9AB3-6066-4D7A-8D36-B345C0362DA6}" type="slidenum">
              <a:rPr lang="ru-RU" smtClean="0"/>
              <a:t>‹#›</a:t>
            </a:fld>
            <a:endParaRPr lang="ru-RU"/>
          </a:p>
        </p:txBody>
      </p:sp>
    </p:spTree>
    <p:extLst>
      <p:ext uri="{BB962C8B-B14F-4D97-AF65-F5344CB8AC3E}">
        <p14:creationId xmlns:p14="http://schemas.microsoft.com/office/powerpoint/2010/main" val="54103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DC38A12-2A45-4380-B523-D928A516EA9B}" type="datetimeFigureOut">
              <a:rPr lang="ru-RU" smtClean="0"/>
              <a:t>02.11.2022</a:t>
            </a:fld>
            <a:endParaRPr lang="ru-R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C1C9AB3-6066-4D7A-8D36-B345C0362DA6}" type="slidenum">
              <a:rPr lang="ru-RU" smtClean="0"/>
              <a:t>‹#›</a:t>
            </a:fld>
            <a:endParaRPr lang="ru-RU"/>
          </a:p>
        </p:txBody>
      </p:sp>
    </p:spTree>
    <p:extLst>
      <p:ext uri="{BB962C8B-B14F-4D97-AF65-F5344CB8AC3E}">
        <p14:creationId xmlns:p14="http://schemas.microsoft.com/office/powerpoint/2010/main" val="291680482"/>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54955" y="1817649"/>
            <a:ext cx="8825658" cy="2230244"/>
          </a:xfrm>
        </p:spPr>
        <p:txBody>
          <a:bodyPr/>
          <a:lstStyle/>
          <a:p>
            <a:pPr algn="ctr"/>
            <a:r>
              <a:rPr lang="ru-RU" sz="2400" dirty="0" smtClean="0">
                <a:solidFill>
                  <a:schemeClr val="accent4">
                    <a:lumMod val="60000"/>
                    <a:lumOff val="40000"/>
                  </a:schemeClr>
                </a:solidFill>
                <a:latin typeface="Times New Roman" panose="02020603050405020304" pitchFamily="18" charset="0"/>
                <a:cs typeface="Times New Roman" panose="02020603050405020304" pitchFamily="18" charset="0"/>
              </a:rPr>
              <a:t>Муниципальное бюджетное общеобразовательное учреждение «Сосьвинская средняя общеобразовательная школа»</a:t>
            </a:r>
            <a:r>
              <a:rPr lang="ru-RU" sz="4800" dirty="0" smtClean="0">
                <a:solidFill>
                  <a:schemeClr val="accent4">
                    <a:lumMod val="60000"/>
                    <a:lumOff val="40000"/>
                  </a:schemeClr>
                </a:solidFill>
                <a:latin typeface="Times New Roman" panose="02020603050405020304" pitchFamily="18" charset="0"/>
                <a:cs typeface="Times New Roman" panose="02020603050405020304" pitchFamily="18" charset="0"/>
              </a:rPr>
              <a:t/>
            </a:r>
            <a:br>
              <a:rPr lang="ru-RU" sz="4800" dirty="0" smtClean="0">
                <a:solidFill>
                  <a:schemeClr val="accent4">
                    <a:lumMod val="60000"/>
                    <a:lumOff val="40000"/>
                  </a:schemeClr>
                </a:solidFill>
                <a:latin typeface="Times New Roman" panose="02020603050405020304" pitchFamily="18" charset="0"/>
                <a:cs typeface="Times New Roman" panose="02020603050405020304" pitchFamily="18" charset="0"/>
              </a:rPr>
            </a:br>
            <a:r>
              <a:rPr lang="ru-RU" sz="5400" b="1" dirty="0" smtClean="0">
                <a:solidFill>
                  <a:srgbClr val="77030E"/>
                </a:solidFill>
                <a:latin typeface="Times New Roman" panose="02020603050405020304" pitchFamily="18" charset="0"/>
                <a:cs typeface="Times New Roman" panose="02020603050405020304" pitchFamily="18" charset="0"/>
              </a:rPr>
              <a:t>Профилактика суицидального поведения несовершеннолетних</a:t>
            </a:r>
            <a:endParaRPr lang="ru-RU" sz="3600" b="1" dirty="0">
              <a:solidFill>
                <a:srgbClr val="77030E"/>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154955" y="4833136"/>
            <a:ext cx="8825658" cy="861420"/>
          </a:xfrm>
        </p:spPr>
        <p:txBody>
          <a:bodyPr>
            <a:normAutofit/>
          </a:bodyPr>
          <a:lstStyle/>
          <a:p>
            <a:pPr algn="r"/>
            <a:r>
              <a:rPr lang="ru-RU" sz="1600" dirty="0" smtClean="0">
                <a:solidFill>
                  <a:schemeClr val="accent4">
                    <a:lumMod val="60000"/>
                    <a:lumOff val="40000"/>
                  </a:schemeClr>
                </a:solidFill>
                <a:latin typeface="Times New Roman" panose="02020603050405020304" pitchFamily="18" charset="0"/>
                <a:cs typeface="Times New Roman" panose="02020603050405020304" pitchFamily="18" charset="0"/>
              </a:rPr>
              <a:t>Подготовил педагог – психолог: </a:t>
            </a:r>
          </a:p>
          <a:p>
            <a:pPr algn="r"/>
            <a:r>
              <a:rPr lang="ru-RU" sz="1600" dirty="0" smtClean="0">
                <a:solidFill>
                  <a:schemeClr val="accent4">
                    <a:lumMod val="60000"/>
                    <a:lumOff val="40000"/>
                  </a:schemeClr>
                </a:solidFill>
                <a:latin typeface="Times New Roman" panose="02020603050405020304" pitchFamily="18" charset="0"/>
                <a:cs typeface="Times New Roman" panose="02020603050405020304" pitchFamily="18" charset="0"/>
              </a:rPr>
              <a:t>Сандова </a:t>
            </a:r>
            <a:r>
              <a:rPr lang="ru-RU" sz="1600" dirty="0" err="1" smtClean="0">
                <a:solidFill>
                  <a:schemeClr val="accent4">
                    <a:lumMod val="60000"/>
                    <a:lumOff val="40000"/>
                  </a:schemeClr>
                </a:solidFill>
                <a:latin typeface="Times New Roman" panose="02020603050405020304" pitchFamily="18" charset="0"/>
                <a:cs typeface="Times New Roman" panose="02020603050405020304" pitchFamily="18" charset="0"/>
              </a:rPr>
              <a:t>и.а</a:t>
            </a:r>
            <a:r>
              <a:rPr lang="ru-RU" sz="1600" dirty="0" smtClean="0">
                <a:solidFill>
                  <a:schemeClr val="accent4">
                    <a:lumMod val="60000"/>
                    <a:lumOff val="40000"/>
                  </a:schemeClr>
                </a:solidFill>
                <a:latin typeface="Times New Roman" panose="02020603050405020304" pitchFamily="18" charset="0"/>
                <a:cs typeface="Times New Roman" panose="02020603050405020304" pitchFamily="18" charset="0"/>
              </a:rPr>
              <a:t>.</a:t>
            </a:r>
            <a:endParaRPr lang="ru-RU" sz="1600" dirty="0">
              <a:solidFill>
                <a:schemeClr val="accent4">
                  <a:lumMod val="60000"/>
                  <a:lumOff val="40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 y="4047894"/>
            <a:ext cx="4153452" cy="2305166"/>
          </a:xfrm>
          <a:prstGeom prst="rect">
            <a:avLst/>
          </a:prstGeom>
        </p:spPr>
      </p:pic>
    </p:spTree>
    <p:extLst>
      <p:ext uri="{BB962C8B-B14F-4D97-AF65-F5344CB8AC3E}">
        <p14:creationId xmlns:p14="http://schemas.microsoft.com/office/powerpoint/2010/main" val="2618047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77030E"/>
                </a:solidFill>
                <a:latin typeface="Times New Roman" panose="02020603050405020304" pitchFamily="18" charset="0"/>
                <a:cs typeface="Times New Roman" panose="02020603050405020304" pitchFamily="18" charset="0"/>
              </a:rPr>
              <a:t>Поведенческие признаки</a:t>
            </a:r>
            <a:endParaRPr lang="ru-RU" b="1" dirty="0">
              <a:solidFill>
                <a:srgbClr val="77030E"/>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274848" y="1115122"/>
            <a:ext cx="8664497" cy="5133277"/>
          </a:xfrm>
        </p:spPr>
        <p:txBody>
          <a:bodyPr>
            <a:normAutofit/>
          </a:bodyPr>
          <a:lstStyle/>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1. Раздавать другим вещи, имеющие большую личную значимость, окончательно приводить в порядок дела, мириться с давними врагами.</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2. Демонстрировать радикальные перемены в поведении, такие как:</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В еде – есть слишком мало или слишком много;</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Во сне – спать слишком мало или слишком много;</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Во внешнем виде – стать неряшливым;</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В школьных привычках  - пропускать занятия, не выполнять домашние задания, избегать общения с одноклассниками; проявлять раздражительность, угрюмость; находиться в подавленном настроении;</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Замкнуться от семьи и друзей; быть чрезмерно деятельным или, наоборот, безразличным к окружающему миру; ощущать попеременно то внезапную эйфорию, то приступы отчаяния;</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3. Проявлять признаки беспомощности, безнадежности и отчаяния.</a:t>
            </a:r>
            <a:endParaRPr lang="ru-RU" dirty="0">
              <a:solidFill>
                <a:schemeClr val="accent4">
                  <a:lumMod val="60000"/>
                  <a:lumOff val="40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4875"/>
            <a:ext cx="2143125" cy="2143125"/>
          </a:xfrm>
          <a:prstGeom prst="rect">
            <a:avLst/>
          </a:prstGeom>
        </p:spPr>
      </p:pic>
    </p:spTree>
    <p:extLst>
      <p:ext uri="{BB962C8B-B14F-4D97-AF65-F5344CB8AC3E}">
        <p14:creationId xmlns:p14="http://schemas.microsoft.com/office/powerpoint/2010/main" val="31424032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77030E"/>
                </a:solidFill>
                <a:latin typeface="Times New Roman" panose="02020603050405020304" pitchFamily="18" charset="0"/>
                <a:cs typeface="Times New Roman" panose="02020603050405020304" pitchFamily="18" charset="0"/>
              </a:rPr>
              <a:t>Ситуационные признаки</a:t>
            </a:r>
            <a:endParaRPr lang="ru-RU" b="1" dirty="0">
              <a:solidFill>
                <a:srgbClr val="77030E"/>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230243" y="1371600"/>
            <a:ext cx="8820616" cy="4876799"/>
          </a:xfrm>
        </p:spPr>
        <p:txBody>
          <a:bodyPr>
            <a:normAutofit lnSpcReduction="10000"/>
          </a:bodyPr>
          <a:lstStyle/>
          <a:p>
            <a:pPr marL="0" indent="0" algn="ctr">
              <a:buNone/>
            </a:pPr>
            <a:r>
              <a:rPr lang="ru-RU" b="1" dirty="0" smtClean="0">
                <a:solidFill>
                  <a:srgbClr val="77030E"/>
                </a:solidFill>
                <a:latin typeface="Times New Roman" panose="02020603050405020304" pitchFamily="18" charset="0"/>
                <a:cs typeface="Times New Roman" panose="02020603050405020304" pitchFamily="18" charset="0"/>
              </a:rPr>
              <a:t>ЧЕЛОВЕК МОЖЕТ РЕШИТЬСЯ НА САМОУБИЙСТВО, ЕСЛИ:</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Социально изолирован (не имеет друзей или имеет только одного друга), чувствует себя отверженным;</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Живет в нестабильном окружении (серьезный кризис в семье – в отношениях с родителями или родителей друг с другом; алкоголизм – личная или семейная проблема);</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Ощущает себя жертвой насилия – физического, сексуального или эмоционального;</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Предпринимал раньше попытки суицида;</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Имеет склонность к самоубийству, вследствие того, что оно совершалось кем – то из друзей, знакомых или членов семьи;</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Перенес тяжелую потерю (смерть кого – то из близких, развод родителей);</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Слишком критически настроен по отношению к себе</a:t>
            </a:r>
            <a:endParaRPr lang="ru-RU" dirty="0">
              <a:solidFill>
                <a:schemeClr val="accent4">
                  <a:lumMod val="60000"/>
                  <a:lumOff val="40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4875"/>
            <a:ext cx="2143125" cy="2143125"/>
          </a:xfrm>
          <a:prstGeom prst="rect">
            <a:avLst/>
          </a:prstGeom>
        </p:spPr>
      </p:pic>
    </p:spTree>
    <p:extLst>
      <p:ext uri="{BB962C8B-B14F-4D97-AF65-F5344CB8AC3E}">
        <p14:creationId xmlns:p14="http://schemas.microsoft.com/office/powerpoint/2010/main" val="1322226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52718"/>
            <a:ext cx="10003304" cy="1400530"/>
          </a:xfrm>
        </p:spPr>
        <p:txBody>
          <a:bodyPr/>
          <a:lstStyle/>
          <a:p>
            <a:r>
              <a:rPr lang="ru-RU" sz="3200" b="1" dirty="0" smtClean="0">
                <a:solidFill>
                  <a:srgbClr val="77030E"/>
                </a:solidFill>
                <a:latin typeface="Times New Roman" panose="02020603050405020304" pitchFamily="18" charset="0"/>
                <a:cs typeface="Times New Roman" panose="02020603050405020304" pitchFamily="18" charset="0"/>
              </a:rPr>
              <a:t>Направления работы специалистов (педагога – психолога, психотерапевта) по профилактике депрессии и суицидов</a:t>
            </a:r>
            <a:endParaRPr lang="ru-RU" sz="3200" b="1" dirty="0">
              <a:solidFill>
                <a:srgbClr val="77030E"/>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Провести с ребенком работу по снятию негативных эмоций, которые у него копятся;</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Помочь разобраться в чувствах и отношениях подростка с окружающими;</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Обучить социальным навыкам и умениям преодоления стресса;</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Оказать подростку социальную поддержку с помощью включения семьи, учебного заведения, друзей и т.д.;</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При необходимости включить подростка в группу социально – психологического тренинга;</a:t>
            </a:r>
          </a:p>
          <a:p>
            <a:r>
              <a:rPr lang="ru-RU" i="1" u="sng" dirty="0" smtClean="0">
                <a:solidFill>
                  <a:schemeClr val="accent4">
                    <a:lumMod val="60000"/>
                    <a:lumOff val="40000"/>
                  </a:schemeClr>
                </a:solidFill>
                <a:latin typeface="Times New Roman" panose="02020603050405020304" pitchFamily="18" charset="0"/>
                <a:cs typeface="Times New Roman" panose="02020603050405020304" pitchFamily="18" charset="0"/>
              </a:rPr>
              <a:t>Провести </a:t>
            </a:r>
            <a:r>
              <a:rPr lang="ru-RU" i="1" u="sng" dirty="0" err="1" smtClean="0">
                <a:solidFill>
                  <a:schemeClr val="accent4">
                    <a:lumMod val="60000"/>
                    <a:lumOff val="40000"/>
                  </a:schemeClr>
                </a:solidFill>
                <a:latin typeface="Times New Roman" panose="02020603050405020304" pitchFamily="18" charset="0"/>
                <a:cs typeface="Times New Roman" panose="02020603050405020304" pitchFamily="18" charset="0"/>
              </a:rPr>
              <a:t>психокоррекционные</a:t>
            </a:r>
            <a:r>
              <a:rPr lang="ru-RU" i="1" u="sng" dirty="0" smtClean="0">
                <a:solidFill>
                  <a:schemeClr val="accent4">
                    <a:lumMod val="60000"/>
                    <a:lumOff val="40000"/>
                  </a:schemeClr>
                </a:solidFill>
                <a:latin typeface="Times New Roman" panose="02020603050405020304" pitchFamily="18" charset="0"/>
                <a:cs typeface="Times New Roman" panose="02020603050405020304" pitchFamily="18" charset="0"/>
              </a:rPr>
              <a:t> занятия по повышению самооценки подростка, развитию адекватного отношения к собственной личности, </a:t>
            </a:r>
            <a:r>
              <a:rPr lang="ru-RU" i="1" u="sng" dirty="0" err="1" smtClean="0">
                <a:solidFill>
                  <a:schemeClr val="accent4">
                    <a:lumMod val="60000"/>
                    <a:lumOff val="40000"/>
                  </a:schemeClr>
                </a:solidFill>
                <a:latin typeface="Times New Roman" panose="02020603050405020304" pitchFamily="18" charset="0"/>
                <a:cs typeface="Times New Roman" panose="02020603050405020304" pitchFamily="18" charset="0"/>
              </a:rPr>
              <a:t>эмпатии</a:t>
            </a:r>
            <a:endParaRPr lang="ru-RU" i="1" u="sng" dirty="0">
              <a:solidFill>
                <a:schemeClr val="accent4">
                  <a:lumMod val="60000"/>
                  <a:lumOff val="4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5636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b="1" dirty="0" smtClean="0">
                <a:solidFill>
                  <a:srgbClr val="77030E"/>
                </a:solidFill>
                <a:latin typeface="Times New Roman" panose="02020603050405020304" pitchFamily="18" charset="0"/>
                <a:cs typeface="Times New Roman" panose="02020603050405020304" pitchFamily="18" charset="0"/>
              </a:rPr>
              <a:t>Как вести себя с суицидальным подростком</a:t>
            </a:r>
            <a:endParaRPr lang="ru-RU" sz="4000" b="1" dirty="0">
              <a:solidFill>
                <a:srgbClr val="77030E"/>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143126" y="1527716"/>
            <a:ext cx="9632562" cy="5096107"/>
          </a:xfrm>
        </p:spPr>
        <p:txBody>
          <a:bodyPr>
            <a:normAutofit fontScale="85000" lnSpcReduction="20000"/>
          </a:bodyPr>
          <a:lstStyle/>
          <a:p>
            <a:pPr marL="0" indent="0" algn="ctr">
              <a:buNone/>
            </a:pPr>
            <a:r>
              <a:rPr lang="ru-RU" b="1" dirty="0" smtClean="0">
                <a:solidFill>
                  <a:srgbClr val="77030E"/>
                </a:solidFill>
                <a:latin typeface="Times New Roman" panose="02020603050405020304" pitchFamily="18" charset="0"/>
                <a:cs typeface="Times New Roman" panose="02020603050405020304" pitchFamily="18" charset="0"/>
              </a:rPr>
              <a:t>Советы для педагогов и родителей</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Если у вас возникают опасения относительно состояния ребенка или если в его семье уже имела место суицидальная попытка, следует предпринять меры по предупреждению суицидального кризиса. Эти действия включают две основных стратегии – постоянную работу по улучшению взаимоотношений в классе, повышению самооценки, самоуважения у ребенка</a:t>
            </a:r>
          </a:p>
          <a:p>
            <a:pPr marL="0" indent="0" algn="ctr">
              <a:buNone/>
            </a:pPr>
            <a:r>
              <a:rPr lang="ru-RU" sz="1800" b="1" dirty="0" smtClean="0">
                <a:solidFill>
                  <a:srgbClr val="77030E"/>
                </a:solidFill>
                <a:latin typeface="Times New Roman" panose="02020603050405020304" pitchFamily="18" charset="0"/>
                <a:cs typeface="Times New Roman" panose="02020603050405020304" pitchFamily="18" charset="0"/>
              </a:rPr>
              <a:t>Повышение самооценки</a:t>
            </a:r>
          </a:p>
          <a:p>
            <a:pPr marL="0" indent="0">
              <a:buNone/>
            </a:pPr>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      Позитивная самооценка защищает подростков и молодых людей от психологического стресса и подавленности, а также помогает им лучше справляться со стрессовыми ситуациями в жизни. Для повышения самооценки можно использовать следующие подходы:</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Всегда старайтесь подчеркивать все хорошее и успешное, что присуще ребенку. Ощущение успешности, достижения в чем – то, в том числе и прошлые успехи улучшают состояние, повышают уверенность в себе и укрепляют веру в будущее;</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Не следует оказывать постоянное давление на подростка или молодого человека, предъявлять чрезмерные требования в отношении все лучших и лучших результатов;</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Детей важно принимать такими, какие они есть;</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Поддерживайте самостоятельные устремления ребенка. Не судите его слишком строго. Вообще стремитесь поменьше оценивать. Самостоятельность и собственные умения – это строительный материал для повышения самооценки;</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Самооценка во многом зависит от физического развития, навыков общения среди сверстников. Поощряйте занятия спортом, успехи среди друзей</a:t>
            </a:r>
          </a:p>
          <a:p>
            <a:endPar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4875"/>
            <a:ext cx="2143125" cy="2143125"/>
          </a:xfrm>
          <a:prstGeom prst="rect">
            <a:avLst/>
          </a:prstGeom>
        </p:spPr>
      </p:pic>
    </p:spTree>
    <p:extLst>
      <p:ext uri="{BB962C8B-B14F-4D97-AF65-F5344CB8AC3E}">
        <p14:creationId xmlns:p14="http://schemas.microsoft.com/office/powerpoint/2010/main" val="214838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77030E"/>
                </a:solidFill>
                <a:latin typeface="Times New Roman" panose="02020603050405020304" pitchFamily="18" charset="0"/>
                <a:cs typeface="Times New Roman" panose="02020603050405020304" pitchFamily="18" charset="0"/>
              </a:rPr>
              <a:t>Если существует суицидальный риск или уже произошла попытка</a:t>
            </a:r>
            <a:endParaRPr lang="ru-RU" b="1" dirty="0">
              <a:solidFill>
                <a:srgbClr val="77030E"/>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143126" y="1717288"/>
            <a:ext cx="9632562" cy="4861932"/>
          </a:xfrm>
        </p:spPr>
        <p:txBody>
          <a:bodyPr>
            <a:normAutofit fontScale="77500" lnSpcReduction="20000"/>
          </a:bodyPr>
          <a:lstStyle/>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Чаще всего подростки и молодежь в состоянии стресса или суицидального риска, а также после совершенной попытки испытывают главную проблему – проблему общения</a:t>
            </a:r>
          </a:p>
          <a:p>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Первым шагом в предупреждении самоубийства всегда бывает установление доверительного общения. Если его достичь не удается, возникает ситуация, в которой молчание и нарастающее напряжение в отношениях не позволяет осуществить никаких полезных действий для подростка. Страх взрослых спровоцировать суицидальное поведение разговором о самоубийстве, обсуждением суицидальных мыслей и сигналов приводят к отсутствию эффективной коммуникации.</a:t>
            </a:r>
          </a:p>
          <a:p>
            <a:r>
              <a:rPr lang="ru-RU" b="1" dirty="0" smtClean="0">
                <a:solidFill>
                  <a:srgbClr val="77030E"/>
                </a:solidFill>
                <a:latin typeface="Times New Roman" panose="02020603050405020304" pitchFamily="18" charset="0"/>
                <a:cs typeface="Times New Roman" panose="02020603050405020304" pitchFamily="18" charset="0"/>
              </a:rPr>
              <a:t>Что делать дальше?</a:t>
            </a:r>
          </a:p>
          <a:p>
            <a:r>
              <a:rPr lang="ru-RU" b="1" dirty="0" smtClean="0">
                <a:solidFill>
                  <a:srgbClr val="77030E"/>
                </a:solidFill>
                <a:latin typeface="Times New Roman" panose="02020603050405020304" pitchFamily="18" charset="0"/>
                <a:cs typeface="Times New Roman" panose="02020603050405020304" pitchFamily="18" charset="0"/>
              </a:rPr>
              <a:t>1.</a:t>
            </a:r>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Внимательно выслушайте решившегося на самоубийство подростка. Приложите все усилия, чтобы понять проблему, скрытую за словами</a:t>
            </a:r>
          </a:p>
          <a:p>
            <a:r>
              <a:rPr lang="ru-RU" b="1" dirty="0" smtClean="0">
                <a:solidFill>
                  <a:srgbClr val="77030E"/>
                </a:solidFill>
                <a:latin typeface="Times New Roman" panose="02020603050405020304" pitchFamily="18" charset="0"/>
                <a:cs typeface="Times New Roman" panose="02020603050405020304" pitchFamily="18" charset="0"/>
              </a:rPr>
              <a:t>2.</a:t>
            </a:r>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 Оцените серьезность намерений и чувств ребенка.</a:t>
            </a:r>
          </a:p>
          <a:p>
            <a:r>
              <a:rPr lang="ru-RU" b="1" dirty="0" smtClean="0">
                <a:solidFill>
                  <a:srgbClr val="77030E"/>
                </a:solidFill>
                <a:latin typeface="Times New Roman" panose="02020603050405020304" pitchFamily="18" charset="0"/>
                <a:cs typeface="Times New Roman" panose="02020603050405020304" pitchFamily="18" charset="0"/>
              </a:rPr>
              <a:t>3. </a:t>
            </a:r>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Оцените глубину эмоционального кризиса. Подросток может испытывать серьезные трудности, но при этом не помышлять о самоубийстве. Часто человек, недавно находившийся в состоянии депрессии, вдруг начинает бурную деятельность. Такое поведение может служить основанием для тревоги.</a:t>
            </a:r>
          </a:p>
          <a:p>
            <a:r>
              <a:rPr lang="ru-RU" b="1" dirty="0" smtClean="0">
                <a:solidFill>
                  <a:srgbClr val="77030E"/>
                </a:solidFill>
                <a:latin typeface="Times New Roman" panose="02020603050405020304" pitchFamily="18" charset="0"/>
                <a:cs typeface="Times New Roman" panose="02020603050405020304" pitchFamily="18" charset="0"/>
              </a:rPr>
              <a:t>4.</a:t>
            </a:r>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 Внимательно отнеситесь ко всем, даже самым незначительным жалобам и обидам ребенка. Не пренебрегайте ничем из сказанного.</a:t>
            </a:r>
          </a:p>
          <a:p>
            <a:r>
              <a:rPr lang="ru-RU" b="1" dirty="0" smtClean="0">
                <a:solidFill>
                  <a:srgbClr val="77030E"/>
                </a:solidFill>
                <a:latin typeface="Times New Roman" panose="02020603050405020304" pitchFamily="18" charset="0"/>
                <a:cs typeface="Times New Roman" panose="02020603050405020304" pitchFamily="18" charset="0"/>
              </a:rPr>
              <a:t>5.</a:t>
            </a:r>
            <a:r>
              <a:rPr lang="ru-RU" dirty="0" smtClean="0">
                <a:solidFill>
                  <a:schemeClr val="accent4">
                    <a:lumMod val="60000"/>
                    <a:lumOff val="40000"/>
                  </a:schemeClr>
                </a:solidFill>
                <a:latin typeface="Times New Roman" panose="02020603050405020304" pitchFamily="18" charset="0"/>
                <a:cs typeface="Times New Roman" panose="02020603050405020304" pitchFamily="18" charset="0"/>
              </a:rPr>
              <a:t> Не бойтесь прямо спросить, не думает ли он (а) о самоубийстве. Часто подросток бывает рад возможности открыто высказать свои проблемы</a:t>
            </a:r>
            <a:endParaRPr lang="ru-RU" dirty="0" smtClean="0">
              <a:solidFill>
                <a:srgbClr val="77030E"/>
              </a:solidFill>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4875"/>
            <a:ext cx="2143125" cy="2143125"/>
          </a:xfrm>
          <a:prstGeom prst="rect">
            <a:avLst/>
          </a:prstGeom>
        </p:spPr>
      </p:pic>
    </p:spTree>
    <p:extLst>
      <p:ext uri="{BB962C8B-B14F-4D97-AF65-F5344CB8AC3E}">
        <p14:creationId xmlns:p14="http://schemas.microsoft.com/office/powerpoint/2010/main" val="2395545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49759" y="5916816"/>
            <a:ext cx="9404723" cy="1400530"/>
          </a:xfrm>
        </p:spPr>
        <p:txBody>
          <a:bodyPr/>
          <a:lstStyle/>
          <a:p>
            <a:r>
              <a:rPr lang="ru-RU" b="1" dirty="0" smtClean="0">
                <a:solidFill>
                  <a:srgbClr val="77030E"/>
                </a:solidFill>
                <a:latin typeface="Times New Roman" panose="02020603050405020304" pitchFamily="18" charset="0"/>
                <a:cs typeface="Times New Roman" panose="02020603050405020304" pitchFamily="18" charset="0"/>
              </a:rPr>
              <a:t>СПАСИБО ЗА ВНИМАНИЕ!</a:t>
            </a:r>
            <a:endParaRPr lang="ru-RU" b="1" dirty="0">
              <a:solidFill>
                <a:srgbClr val="77030E"/>
              </a:solidFill>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63357" y="1026726"/>
            <a:ext cx="6297578" cy="4195762"/>
          </a:xfrm>
          <a:prstGeom prst="rect">
            <a:avLst/>
          </a:prstGeom>
          <a:ln>
            <a:noFill/>
          </a:ln>
          <a:effectLst>
            <a:softEdge rad="112500"/>
          </a:effectLst>
        </p:spPr>
      </p:pic>
    </p:spTree>
    <p:extLst>
      <p:ext uri="{BB962C8B-B14F-4D97-AF65-F5344CB8AC3E}">
        <p14:creationId xmlns:p14="http://schemas.microsoft.com/office/powerpoint/2010/main" val="3732907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8506" y="579863"/>
            <a:ext cx="9400479" cy="2676293"/>
          </a:xfrm>
        </p:spPr>
        <p:txBody>
          <a:bodyPr/>
          <a:lstStyle/>
          <a:p>
            <a:r>
              <a:rPr lang="ru-RU" dirty="0" smtClean="0">
                <a:solidFill>
                  <a:schemeClr val="tx1"/>
                </a:solidFill>
                <a:latin typeface="Times New Roman" panose="02020603050405020304" pitchFamily="18" charset="0"/>
                <a:cs typeface="Times New Roman" panose="02020603050405020304" pitchFamily="18" charset="0"/>
              </a:rPr>
              <a:t/>
            </a:r>
            <a:br>
              <a:rPr lang="ru-RU" dirty="0" smtClean="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
            </a:r>
            <a:br>
              <a:rPr lang="ru-RU" dirty="0" smtClean="0">
                <a:solidFill>
                  <a:schemeClr val="tx1"/>
                </a:solidFill>
                <a:latin typeface="Times New Roman" panose="02020603050405020304" pitchFamily="18" charset="0"/>
                <a:cs typeface="Times New Roman" panose="02020603050405020304" pitchFamily="18" charset="0"/>
              </a:rPr>
            </a:br>
            <a:endParaRPr lang="ru-RU" dirty="0">
              <a:solidFill>
                <a:schemeClr val="tx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862254" y="914399"/>
            <a:ext cx="8296507" cy="2862322"/>
          </a:xfrm>
          <a:prstGeom prst="rect">
            <a:avLst/>
          </a:prstGeom>
          <a:noFill/>
        </p:spPr>
        <p:txBody>
          <a:bodyPr wrap="square" rtlCol="0">
            <a:spAutoFit/>
          </a:bodyPr>
          <a:lstStyle/>
          <a:p>
            <a:pPr algn="ctr"/>
            <a:r>
              <a:rPr lang="ru-RU" sz="3600" b="1" dirty="0" smtClean="0">
                <a:solidFill>
                  <a:srgbClr val="77030E"/>
                </a:solidFill>
                <a:latin typeface="Times New Roman" panose="02020603050405020304" pitchFamily="18" charset="0"/>
                <a:cs typeface="Times New Roman" panose="02020603050405020304" pitchFamily="18" charset="0"/>
              </a:rPr>
              <a:t>«В нашу жизнь приходит радость, когда у нас есть чем заняться, есть кого любить, </a:t>
            </a:r>
          </a:p>
          <a:p>
            <a:pPr algn="ctr"/>
            <a:r>
              <a:rPr lang="ru-RU" sz="3600" b="1" dirty="0" smtClean="0">
                <a:solidFill>
                  <a:srgbClr val="77030E"/>
                </a:solidFill>
                <a:latin typeface="Times New Roman" panose="02020603050405020304" pitchFamily="18" charset="0"/>
                <a:cs typeface="Times New Roman" panose="02020603050405020304" pitchFamily="18" charset="0"/>
              </a:rPr>
              <a:t>И есть на что надеяться.» </a:t>
            </a:r>
          </a:p>
          <a:p>
            <a:pPr algn="ctr"/>
            <a:r>
              <a:rPr lang="ru-RU" sz="3600" b="1" dirty="0" smtClean="0">
                <a:solidFill>
                  <a:srgbClr val="77030E"/>
                </a:solidFill>
                <a:latin typeface="Times New Roman" panose="02020603050405020304" pitchFamily="18" charset="0"/>
                <a:cs typeface="Times New Roman" panose="02020603050405020304" pitchFamily="18" charset="0"/>
              </a:rPr>
              <a:t>В. Франклин</a:t>
            </a:r>
            <a:endParaRPr lang="ru-RU" sz="3600" b="1" dirty="0">
              <a:solidFill>
                <a:srgbClr val="77030E"/>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1414" y="3256156"/>
            <a:ext cx="4148254" cy="3111190"/>
          </a:xfrm>
          <a:prstGeom prst="rect">
            <a:avLst/>
          </a:prstGeom>
        </p:spPr>
      </p:pic>
      <p:pic>
        <p:nvPicPr>
          <p:cNvPr id="8" name="Объект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4714875"/>
            <a:ext cx="2143125" cy="2143125"/>
          </a:xfrm>
        </p:spPr>
      </p:pic>
    </p:spTree>
    <p:extLst>
      <p:ext uri="{BB962C8B-B14F-4D97-AF65-F5344CB8AC3E}">
        <p14:creationId xmlns:p14="http://schemas.microsoft.com/office/powerpoint/2010/main" val="1760141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52717"/>
            <a:ext cx="10360143" cy="5524337"/>
          </a:xfrm>
        </p:spPr>
        <p:txBody>
          <a:bodyPr/>
          <a:lstStyle/>
          <a:p>
            <a:r>
              <a:rPr lang="ru-RU" sz="2500" dirty="0" smtClean="0">
                <a:solidFill>
                  <a:schemeClr val="accent4">
                    <a:lumMod val="60000"/>
                    <a:lumOff val="40000"/>
                  </a:schemeClr>
                </a:solidFill>
                <a:latin typeface="Times New Roman" panose="02020603050405020304" pitchFamily="18" charset="0"/>
                <a:cs typeface="Times New Roman" panose="02020603050405020304" pitchFamily="18" charset="0"/>
              </a:rPr>
              <a:t>     * За день в мире убивают себя 2300 человек, в год – 800 тысяч человек;</a:t>
            </a:r>
            <a:br>
              <a:rPr lang="ru-RU" sz="2500" dirty="0" smtClean="0">
                <a:solidFill>
                  <a:schemeClr val="accent4">
                    <a:lumMod val="60000"/>
                    <a:lumOff val="40000"/>
                  </a:schemeClr>
                </a:solidFill>
                <a:latin typeface="Times New Roman" panose="02020603050405020304" pitchFamily="18" charset="0"/>
                <a:cs typeface="Times New Roman" panose="02020603050405020304" pitchFamily="18" charset="0"/>
              </a:rPr>
            </a:br>
            <a:r>
              <a:rPr lang="ru-RU" sz="2500" dirty="0" smtClean="0">
                <a:solidFill>
                  <a:schemeClr val="accent4">
                    <a:lumMod val="60000"/>
                    <a:lumOff val="40000"/>
                  </a:schemeClr>
                </a:solidFill>
                <a:latin typeface="Times New Roman" panose="02020603050405020304" pitchFamily="18" charset="0"/>
                <a:cs typeface="Times New Roman" panose="02020603050405020304" pitchFamily="18" charset="0"/>
              </a:rPr>
              <a:t>     * По данным официальной статистики от самоубийства ежегодно погибает около 2800 детей и подростков в возрасте от 5 до 19 лет, и эти страшные цифры не учитывают случаев попыток к самоубийству;</a:t>
            </a:r>
            <a:br>
              <a:rPr lang="ru-RU" sz="2500" dirty="0" smtClean="0">
                <a:solidFill>
                  <a:schemeClr val="accent4">
                    <a:lumMod val="60000"/>
                    <a:lumOff val="40000"/>
                  </a:schemeClr>
                </a:solidFill>
                <a:latin typeface="Times New Roman" panose="02020603050405020304" pitchFamily="18" charset="0"/>
                <a:cs typeface="Times New Roman" panose="02020603050405020304" pitchFamily="18" charset="0"/>
              </a:rPr>
            </a:br>
            <a:r>
              <a:rPr lang="ru-RU" sz="2500" dirty="0" smtClean="0">
                <a:solidFill>
                  <a:schemeClr val="accent4">
                    <a:lumMod val="60000"/>
                    <a:lumOff val="40000"/>
                  </a:schemeClr>
                </a:solidFill>
                <a:latin typeface="Times New Roman" panose="02020603050405020304" pitchFamily="18" charset="0"/>
                <a:cs typeface="Times New Roman" panose="02020603050405020304" pitchFamily="18" charset="0"/>
              </a:rPr>
              <a:t>     * По данным государственной статистики количество детей и подростков, покончивших с собой составляет 12,7 % от общего числа умерших от </a:t>
            </a:r>
            <a:r>
              <a:rPr lang="ru-RU" sz="2500" dirty="0" err="1" smtClean="0">
                <a:solidFill>
                  <a:schemeClr val="accent4">
                    <a:lumMod val="60000"/>
                    <a:lumOff val="40000"/>
                  </a:schemeClr>
                </a:solidFill>
                <a:latin typeface="Times New Roman" panose="02020603050405020304" pitchFamily="18" charset="0"/>
                <a:cs typeface="Times New Roman" panose="02020603050405020304" pitchFamily="18" charset="0"/>
              </a:rPr>
              <a:t>неествественных</a:t>
            </a:r>
            <a:r>
              <a:rPr lang="ru-RU" sz="2500" dirty="0" smtClean="0">
                <a:solidFill>
                  <a:schemeClr val="accent4">
                    <a:lumMod val="60000"/>
                    <a:lumOff val="40000"/>
                  </a:schemeClr>
                </a:solidFill>
                <a:latin typeface="Times New Roman" panose="02020603050405020304" pitchFamily="18" charset="0"/>
                <a:cs typeface="Times New Roman" panose="02020603050405020304" pitchFamily="18" charset="0"/>
              </a:rPr>
              <a:t> причин. За каждым таким случаем стоит личная трагедия, катастрофа, безысходность, когда страх перед жизнью побеждает страх смерти. Игнорировать данную проблему, не обращая внимания на реальность, нельзя.</a:t>
            </a:r>
            <a:r>
              <a:rPr lang="ru-RU" sz="2600" dirty="0" smtClean="0">
                <a:latin typeface="Times New Roman" panose="02020603050405020304" pitchFamily="18" charset="0"/>
                <a:cs typeface="Times New Roman" panose="02020603050405020304" pitchFamily="18" charset="0"/>
              </a:rPr>
              <a:t/>
            </a:r>
            <a:br>
              <a:rPr lang="ru-RU" sz="2600" dirty="0" smtClean="0">
                <a:latin typeface="Times New Roman" panose="02020603050405020304" pitchFamily="18" charset="0"/>
                <a:cs typeface="Times New Roman" panose="02020603050405020304" pitchFamily="18" charset="0"/>
              </a:rPr>
            </a:br>
            <a:r>
              <a:rPr lang="ru-RU" sz="3600" dirty="0" smtClean="0">
                <a:latin typeface="Times New Roman" panose="02020603050405020304" pitchFamily="18" charset="0"/>
                <a:cs typeface="Times New Roman" panose="02020603050405020304" pitchFamily="18" charset="0"/>
              </a:rPr>
              <a:t/>
            </a:r>
            <a:br>
              <a:rPr lang="ru-RU" sz="3600" dirty="0" smtClean="0">
                <a:latin typeface="Times New Roman" panose="02020603050405020304" pitchFamily="18" charset="0"/>
                <a:cs typeface="Times New Roman" panose="02020603050405020304" pitchFamily="18" charset="0"/>
              </a:rPr>
            </a:br>
            <a:endParaRPr lang="ru-RU" sz="36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4714875"/>
            <a:ext cx="2143125" cy="2143125"/>
          </a:xfrm>
        </p:spPr>
      </p:pic>
    </p:spTree>
    <p:extLst>
      <p:ext uri="{BB962C8B-B14F-4D97-AF65-F5344CB8AC3E}">
        <p14:creationId xmlns:p14="http://schemas.microsoft.com/office/powerpoint/2010/main" val="29525617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77030E"/>
                </a:solidFill>
                <a:latin typeface="Times New Roman" panose="02020603050405020304" pitchFamily="18" charset="0"/>
                <a:cs typeface="Times New Roman" panose="02020603050405020304" pitchFamily="18" charset="0"/>
              </a:rPr>
              <a:t>Различают следующие типы суицидального поведения:</a:t>
            </a:r>
            <a:endParaRPr lang="ru-RU" b="1" dirty="0">
              <a:solidFill>
                <a:srgbClr val="77030E"/>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021980" y="2052918"/>
            <a:ext cx="8932127" cy="4195481"/>
          </a:xfrm>
        </p:spPr>
        <p:txBody>
          <a:bodyPr>
            <a:noAutofit/>
          </a:bodyPr>
          <a:lstStyle/>
          <a:p>
            <a:r>
              <a:rPr lang="ru-RU" sz="2400" b="1" dirty="0" smtClean="0">
                <a:solidFill>
                  <a:srgbClr val="77030E"/>
                </a:solidFill>
                <a:latin typeface="Times New Roman" panose="02020603050405020304" pitchFamily="18" charset="0"/>
                <a:cs typeface="Times New Roman" panose="02020603050405020304" pitchFamily="18" charset="0"/>
              </a:rPr>
              <a:t>1. </a:t>
            </a:r>
            <a:r>
              <a:rPr lang="ru-RU" sz="2400" b="1" dirty="0">
                <a:solidFill>
                  <a:srgbClr val="77030E"/>
                </a:solidFill>
                <a:latin typeface="Times New Roman" panose="02020603050405020304" pitchFamily="18" charset="0"/>
                <a:cs typeface="Times New Roman" panose="02020603050405020304" pitchFamily="18" charset="0"/>
              </a:rPr>
              <a:t>Д</a:t>
            </a:r>
            <a:r>
              <a:rPr lang="ru-RU" sz="2400" b="1" dirty="0" smtClean="0">
                <a:solidFill>
                  <a:srgbClr val="77030E"/>
                </a:solidFill>
                <a:latin typeface="Times New Roman" panose="02020603050405020304" pitchFamily="18" charset="0"/>
                <a:cs typeface="Times New Roman" panose="02020603050405020304" pitchFamily="18" charset="0"/>
              </a:rPr>
              <a:t>емонстративное поведение</a:t>
            </a:r>
          </a:p>
          <a:p>
            <a:pPr marL="0" indent="0">
              <a:buNone/>
            </a:pPr>
            <a:r>
              <a:rPr lang="ru-RU" sz="2400" dirty="0" smtClean="0">
                <a:solidFill>
                  <a:schemeClr val="accent4">
                    <a:lumMod val="60000"/>
                    <a:lumOff val="40000"/>
                  </a:schemeClr>
                </a:solidFill>
                <a:latin typeface="Times New Roman" panose="02020603050405020304" pitchFamily="18" charset="0"/>
                <a:cs typeface="Times New Roman" panose="02020603050405020304" pitchFamily="18" charset="0"/>
              </a:rPr>
              <a:t>В основе этого типа суицидального поведения лежит стремление подростка обратить внимание на себя и свои проблемы, показать, как ему трудно справляться с жизненными ситуациями. Это своего рода просьба о помощи. Как правило, демонстративные суицидальные действия совершаются не с целью причинить себе реальный вред или лишить себя жизни, а с целью напугать окружающих, заставить их задуматься над проблемами подростка, «осознать» свое несправедливое отношение к нему. При демонстративном поведении способы суицидального поведения чаще всего проявляются в </a:t>
            </a:r>
            <a:r>
              <a:rPr lang="ru-RU" sz="2400" i="1" u="sng" dirty="0" smtClean="0">
                <a:solidFill>
                  <a:schemeClr val="accent4">
                    <a:lumMod val="60000"/>
                    <a:lumOff val="40000"/>
                  </a:schemeClr>
                </a:solidFill>
                <a:latin typeface="Times New Roman" panose="02020603050405020304" pitchFamily="18" charset="0"/>
                <a:cs typeface="Times New Roman" panose="02020603050405020304" pitchFamily="18" charset="0"/>
              </a:rPr>
              <a:t>виде порезов вен, отравления неядовитыми лекарствами, изображения повешения. </a:t>
            </a:r>
            <a:endParaRPr lang="ru-RU" sz="2400" i="1" u="sng" dirty="0">
              <a:solidFill>
                <a:schemeClr val="accent4">
                  <a:lumMod val="60000"/>
                  <a:lumOff val="40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4875"/>
            <a:ext cx="2143125" cy="2143125"/>
          </a:xfrm>
          <a:prstGeom prst="rect">
            <a:avLst/>
          </a:prstGeom>
        </p:spPr>
      </p:pic>
    </p:spTree>
    <p:extLst>
      <p:ext uri="{BB962C8B-B14F-4D97-AF65-F5344CB8AC3E}">
        <p14:creationId xmlns:p14="http://schemas.microsoft.com/office/powerpoint/2010/main" val="32672169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solidFill>
                <a:schemeClr val="accent4">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20176" y="1639229"/>
            <a:ext cx="8218447" cy="4616605"/>
          </a:xfrm>
        </p:spPr>
        <p:txBody>
          <a:bodyPr>
            <a:normAutofit/>
          </a:bodyPr>
          <a:lstStyle/>
          <a:p>
            <a:r>
              <a:rPr lang="ru-RU" sz="2400" b="1" dirty="0" smtClean="0">
                <a:solidFill>
                  <a:srgbClr val="77030E"/>
                </a:solidFill>
                <a:latin typeface="Times New Roman" panose="02020603050405020304" pitchFamily="18" charset="0"/>
                <a:cs typeface="Times New Roman" panose="02020603050405020304" pitchFamily="18" charset="0"/>
              </a:rPr>
              <a:t>2. Аффективное суицидальное поведение</a:t>
            </a:r>
          </a:p>
          <a:p>
            <a:pPr marL="0" indent="0">
              <a:buNone/>
            </a:pPr>
            <a:r>
              <a:rPr lang="ru-RU" sz="2400" dirty="0" smtClean="0">
                <a:solidFill>
                  <a:srgbClr val="77030E"/>
                </a:solidFill>
                <a:latin typeface="Times New Roman" panose="02020603050405020304" pitchFamily="18" charset="0"/>
                <a:cs typeface="Times New Roman" panose="02020603050405020304" pitchFamily="18" charset="0"/>
              </a:rPr>
              <a:t> </a:t>
            </a:r>
            <a:r>
              <a:rPr lang="ru-RU" sz="2400" dirty="0" smtClean="0">
                <a:solidFill>
                  <a:schemeClr val="accent4">
                    <a:lumMod val="60000"/>
                    <a:lumOff val="40000"/>
                  </a:schemeClr>
                </a:solidFill>
                <a:latin typeface="Times New Roman" panose="02020603050405020304" pitchFamily="18" charset="0"/>
                <a:cs typeface="Times New Roman" panose="02020603050405020304" pitchFamily="18" charset="0"/>
              </a:rPr>
              <a:t>Суицидальные действия, совершенные под влиянием ярких эмоций относятся к аффективному типу. В таких случаях подросток действует импульсивно, не имея четкого плана своих действий. Как правило, сильные негативные эмоции – обида, гнев – затмевают собой реальное восприятие действительности, и подросток, руководствуясь ими, совершает суицидальные действия. При аффективном суицидальном поведении чаще прибегают </a:t>
            </a:r>
            <a:r>
              <a:rPr lang="ru-RU" sz="2400" i="1" u="sng" dirty="0" smtClean="0">
                <a:solidFill>
                  <a:schemeClr val="accent4">
                    <a:lumMod val="60000"/>
                    <a:lumOff val="40000"/>
                  </a:schemeClr>
                </a:solidFill>
                <a:latin typeface="Times New Roman" panose="02020603050405020304" pitchFamily="18" charset="0"/>
                <a:cs typeface="Times New Roman" panose="02020603050405020304" pitchFamily="18" charset="0"/>
              </a:rPr>
              <a:t>к попыткам повешения, отравлению токсичными и сильнодействующими препаратами.</a:t>
            </a:r>
            <a:endParaRPr lang="ru-RU" sz="2400" i="1" u="sng" dirty="0">
              <a:solidFill>
                <a:srgbClr val="77030E"/>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4875"/>
            <a:ext cx="2143125" cy="2143125"/>
          </a:xfrm>
          <a:prstGeom prst="rect">
            <a:avLst/>
          </a:prstGeom>
        </p:spPr>
      </p:pic>
    </p:spTree>
    <p:extLst>
      <p:ext uri="{BB962C8B-B14F-4D97-AF65-F5344CB8AC3E}">
        <p14:creationId xmlns:p14="http://schemas.microsoft.com/office/powerpoint/2010/main" val="8042279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2430966" y="1014762"/>
            <a:ext cx="8263054" cy="5233638"/>
          </a:xfrm>
        </p:spPr>
        <p:txBody>
          <a:bodyPr>
            <a:normAutofit fontScale="92500" lnSpcReduction="10000"/>
          </a:bodyPr>
          <a:lstStyle/>
          <a:p>
            <a:r>
              <a:rPr lang="ru-RU" sz="2400" b="1" dirty="0" smtClean="0">
                <a:solidFill>
                  <a:srgbClr val="77030E"/>
                </a:solidFill>
                <a:latin typeface="Times New Roman" panose="02020603050405020304" pitchFamily="18" charset="0"/>
                <a:cs typeface="Times New Roman" panose="02020603050405020304" pitchFamily="18" charset="0"/>
              </a:rPr>
              <a:t>3. Истинное суицидальное поведение</a:t>
            </a:r>
          </a:p>
          <a:p>
            <a:pPr marL="0" indent="0">
              <a:buNone/>
            </a:pPr>
            <a:r>
              <a:rPr lang="ru-RU" sz="2400" dirty="0" smtClean="0">
                <a:solidFill>
                  <a:schemeClr val="accent4">
                    <a:lumMod val="60000"/>
                    <a:lumOff val="40000"/>
                  </a:schemeClr>
                </a:solidFill>
                <a:latin typeface="Times New Roman" panose="02020603050405020304" pitchFamily="18" charset="0"/>
                <a:cs typeface="Times New Roman" panose="02020603050405020304" pitchFamily="18" charset="0"/>
              </a:rPr>
              <a:t>Истинное суицидальное поведение характеризуется продуманным планом действий. Подросток готовится к совершению суицидального действия. При таком типе суицидального поведения подростки чаще оставляют записки, адресованные родственникам и друзьям, в которых они прощаются со всеми и объясняют причины своих действий. Поскольку действия являются продуманными, такие суицидальные попытки чаще заканчиваются смертью. При истинном суицидальном поведении чаще прибегают </a:t>
            </a:r>
            <a:r>
              <a:rPr lang="ru-RU" sz="2400" i="1" u="sng" dirty="0" smtClean="0">
                <a:solidFill>
                  <a:schemeClr val="accent4">
                    <a:lumMod val="60000"/>
                    <a:lumOff val="40000"/>
                  </a:schemeClr>
                </a:solidFill>
                <a:latin typeface="Times New Roman" panose="02020603050405020304" pitchFamily="18" charset="0"/>
                <a:cs typeface="Times New Roman" panose="02020603050405020304" pitchFamily="18" charset="0"/>
              </a:rPr>
              <a:t>к повешению или к спрыгиванию с высоты</a:t>
            </a:r>
            <a:r>
              <a:rPr lang="ru-RU" sz="2400" dirty="0" smtClean="0">
                <a:solidFill>
                  <a:schemeClr val="accent4">
                    <a:lumMod val="60000"/>
                    <a:lumOff val="40000"/>
                  </a:schemeClr>
                </a:solidFill>
                <a:latin typeface="Times New Roman" panose="02020603050405020304" pitchFamily="18" charset="0"/>
                <a:cs typeface="Times New Roman" panose="02020603050405020304" pitchFamily="18" charset="0"/>
              </a:rPr>
              <a:t>.</a:t>
            </a:r>
          </a:p>
          <a:p>
            <a:pPr marL="0" indent="0">
              <a:buNone/>
            </a:pPr>
            <a:r>
              <a:rPr lang="ru-RU" sz="2400" i="1" u="sng" dirty="0" smtClean="0">
                <a:solidFill>
                  <a:schemeClr val="accent4">
                    <a:lumMod val="60000"/>
                    <a:lumOff val="40000"/>
                  </a:schemeClr>
                </a:solidFill>
                <a:latin typeface="Times New Roman" panose="02020603050405020304" pitchFamily="18" charset="0"/>
                <a:cs typeface="Times New Roman" panose="02020603050405020304" pitchFamily="18" charset="0"/>
              </a:rPr>
              <a:t>Самоубийство</a:t>
            </a:r>
            <a:r>
              <a:rPr lang="ru-RU" sz="2400" dirty="0" smtClean="0">
                <a:solidFill>
                  <a:schemeClr val="accent4">
                    <a:lumMod val="60000"/>
                    <a:lumOff val="40000"/>
                  </a:schemeClr>
                </a:solidFill>
                <a:latin typeface="Times New Roman" panose="02020603050405020304" pitchFamily="18" charset="0"/>
                <a:cs typeface="Times New Roman" panose="02020603050405020304" pitchFamily="18" charset="0"/>
              </a:rPr>
              <a:t> – слишком противоестественный и кардинальный шаг, поэтому решение на его совершение вызревает не мгновенно. Ему, как правило, предшествует более или менее продолжительный период переживаний, борьбы мотивов и поиска выхода их создавшейся ситуации.</a:t>
            </a:r>
          </a:p>
          <a:p>
            <a:pPr marL="0" indent="0">
              <a:buNone/>
            </a:pPr>
            <a:endParaRPr lang="ru-RU" sz="24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4875"/>
            <a:ext cx="2143125" cy="2143125"/>
          </a:xfrm>
          <a:prstGeom prst="rect">
            <a:avLst/>
          </a:prstGeom>
        </p:spPr>
      </p:pic>
    </p:spTree>
    <p:extLst>
      <p:ext uri="{BB962C8B-B14F-4D97-AF65-F5344CB8AC3E}">
        <p14:creationId xmlns:p14="http://schemas.microsoft.com/office/powerpoint/2010/main" val="1405115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52718"/>
            <a:ext cx="10315538" cy="1400530"/>
          </a:xfrm>
        </p:spPr>
        <p:txBody>
          <a:bodyPr/>
          <a:lstStyle/>
          <a:p>
            <a:r>
              <a:rPr lang="ru-RU" sz="3600" b="1" dirty="0" smtClean="0">
                <a:solidFill>
                  <a:srgbClr val="77030E"/>
                </a:solidFill>
                <a:latin typeface="Times New Roman" panose="02020603050405020304" pitchFamily="18" charset="0"/>
                <a:cs typeface="Times New Roman" panose="02020603050405020304" pitchFamily="18" charset="0"/>
              </a:rPr>
              <a:t>Причинами суицида в детском и подростковом возрасте может быть следующее:</a:t>
            </a:r>
            <a:endParaRPr lang="ru-RU" sz="3600" b="1" dirty="0">
              <a:solidFill>
                <a:srgbClr val="77030E"/>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143125" y="1516566"/>
            <a:ext cx="9732924" cy="4731833"/>
          </a:xfrm>
        </p:spPr>
        <p:txBody>
          <a:bodyPr>
            <a:normAutofit fontScale="92500" lnSpcReduction="20000"/>
          </a:bodyPr>
          <a:lstStyle/>
          <a:p>
            <a:r>
              <a:rPr lang="ru-RU" sz="1800" b="1" dirty="0" smtClean="0">
                <a:solidFill>
                  <a:srgbClr val="77030E"/>
                </a:solidFill>
                <a:latin typeface="Times New Roman" panose="02020603050405020304" pitchFamily="18" charset="0"/>
                <a:cs typeface="Times New Roman" panose="02020603050405020304" pitchFamily="18" charset="0"/>
              </a:rPr>
              <a:t>1</a:t>
            </a:r>
            <a:r>
              <a:rPr lang="ru-RU" sz="1700" b="1" dirty="0" smtClean="0">
                <a:solidFill>
                  <a:srgbClr val="77030E"/>
                </a:solidFill>
                <a:latin typeface="Times New Roman" panose="02020603050405020304" pitchFamily="18" charset="0"/>
                <a:cs typeface="Times New Roman" panose="02020603050405020304" pitchFamily="18" charset="0"/>
              </a:rPr>
              <a:t>. Несформированное понимание смерти</a:t>
            </a:r>
          </a:p>
          <a:p>
            <a:pPr marL="0" indent="0">
              <a:buNone/>
            </a:pPr>
            <a:r>
              <a:rPr lang="ru-RU" sz="1700" dirty="0" smtClean="0">
                <a:solidFill>
                  <a:schemeClr val="accent4">
                    <a:lumMod val="60000"/>
                    <a:lumOff val="40000"/>
                  </a:schemeClr>
                </a:solidFill>
                <a:latin typeface="Times New Roman" panose="02020603050405020304" pitchFamily="18" charset="0"/>
                <a:cs typeface="Times New Roman" panose="02020603050405020304" pitchFamily="18" charset="0"/>
              </a:rPr>
              <a:t>В понимании ребенка смерть не означает бесповоротное прекращение жизни. Ребенок думает, что все можно будет вернуть назад. У подростков понимание и осознание страха смерти формируется не раньше 18 лет</a:t>
            </a:r>
          </a:p>
          <a:p>
            <a:r>
              <a:rPr lang="ru-RU" sz="1700" b="1" dirty="0" smtClean="0">
                <a:solidFill>
                  <a:srgbClr val="77030E"/>
                </a:solidFill>
                <a:latin typeface="Times New Roman" panose="02020603050405020304" pitchFamily="18" charset="0"/>
                <a:cs typeface="Times New Roman" panose="02020603050405020304" pitchFamily="18" charset="0"/>
              </a:rPr>
              <a:t>2. Отсутствие идеологии в обществе</a:t>
            </a:r>
          </a:p>
          <a:p>
            <a:pPr marL="0" indent="0">
              <a:buNone/>
            </a:pPr>
            <a:r>
              <a:rPr lang="ru-RU" sz="1700" dirty="0" smtClean="0">
                <a:solidFill>
                  <a:schemeClr val="accent4">
                    <a:lumMod val="60000"/>
                    <a:lumOff val="40000"/>
                  </a:schemeClr>
                </a:solidFill>
                <a:latin typeface="Times New Roman" panose="02020603050405020304" pitchFamily="18" charset="0"/>
                <a:cs typeface="Times New Roman" panose="02020603050405020304" pitchFamily="18" charset="0"/>
              </a:rPr>
              <a:t>Подросток в обществе «без родины и флага» чаще испытывает ощущение ненужности, депрессии.</a:t>
            </a:r>
          </a:p>
          <a:p>
            <a:r>
              <a:rPr lang="ru-RU" sz="1600" b="1" dirty="0" smtClean="0">
                <a:solidFill>
                  <a:srgbClr val="77030E"/>
                </a:solidFill>
                <a:latin typeface="Times New Roman" panose="02020603050405020304" pitchFamily="18" charset="0"/>
                <a:cs typeface="Times New Roman" panose="02020603050405020304" pitchFamily="18" charset="0"/>
              </a:rPr>
              <a:t>3. Ранняя половая жизнь, приводящая к ранним разочарованиям</a:t>
            </a:r>
          </a:p>
          <a:p>
            <a:pPr marL="0" indent="0">
              <a:buNone/>
            </a:pPr>
            <a:r>
              <a:rPr lang="ru-RU" sz="1600" dirty="0" smtClean="0">
                <a:solidFill>
                  <a:schemeClr val="accent4">
                    <a:lumMod val="60000"/>
                    <a:lumOff val="40000"/>
                  </a:schemeClr>
                </a:solidFill>
                <a:latin typeface="Times New Roman" panose="02020603050405020304" pitchFamily="18" charset="0"/>
                <a:cs typeface="Times New Roman" panose="02020603050405020304" pitchFamily="18" charset="0"/>
              </a:rPr>
              <a:t>При этом возникает ситуация, по мнению подростка, не совместимая с представлением «как жить дальше» (потеря любимого, наступление нежеланной беременности и т.д.), то есть происходит утрата цели. Суицидальное поведение у подростков часто объясняется тем, что молодые люди, не имея жизненного опыта, не могут правильно определить цель своей жизни и наметить пути ее достижения</a:t>
            </a:r>
          </a:p>
          <a:p>
            <a:r>
              <a:rPr lang="ru-RU" sz="1600" b="1" dirty="0" smtClean="0">
                <a:solidFill>
                  <a:srgbClr val="77030E"/>
                </a:solidFill>
                <a:latin typeface="Times New Roman" panose="02020603050405020304" pitchFamily="18" charset="0"/>
                <a:cs typeface="Times New Roman" panose="02020603050405020304" pitchFamily="18" charset="0"/>
              </a:rPr>
              <a:t>4. Дисгармония в семье</a:t>
            </a:r>
          </a:p>
          <a:p>
            <a:r>
              <a:rPr lang="ru-RU" sz="1600" b="1" dirty="0" smtClean="0">
                <a:solidFill>
                  <a:srgbClr val="77030E"/>
                </a:solidFill>
                <a:latin typeface="Times New Roman" panose="02020603050405020304" pitchFamily="18" charset="0"/>
                <a:cs typeface="Times New Roman" panose="02020603050405020304" pitchFamily="18" charset="0"/>
              </a:rPr>
              <a:t>5. </a:t>
            </a:r>
            <a:r>
              <a:rPr lang="ru-RU" sz="1600" b="1" dirty="0" err="1" smtClean="0">
                <a:solidFill>
                  <a:srgbClr val="77030E"/>
                </a:solidFill>
                <a:latin typeface="Times New Roman" panose="02020603050405020304" pitchFamily="18" charset="0"/>
                <a:cs typeface="Times New Roman" panose="02020603050405020304" pitchFamily="18" charset="0"/>
              </a:rPr>
              <a:t>Саморазрушаемое</a:t>
            </a:r>
            <a:r>
              <a:rPr lang="ru-RU" sz="1600" b="1" dirty="0" smtClean="0">
                <a:solidFill>
                  <a:srgbClr val="77030E"/>
                </a:solidFill>
                <a:latin typeface="Times New Roman" panose="02020603050405020304" pitchFamily="18" charset="0"/>
                <a:cs typeface="Times New Roman" panose="02020603050405020304" pitchFamily="18" charset="0"/>
              </a:rPr>
              <a:t> поведение (алкоголизм, наркомания, криминализация общества)</a:t>
            </a:r>
          </a:p>
          <a:p>
            <a:r>
              <a:rPr lang="ru-RU" sz="1600" b="1" dirty="0" smtClean="0">
                <a:solidFill>
                  <a:srgbClr val="77030E"/>
                </a:solidFill>
                <a:latin typeface="Times New Roman" panose="02020603050405020304" pitchFamily="18" charset="0"/>
                <a:cs typeface="Times New Roman" panose="02020603050405020304" pitchFamily="18" charset="0"/>
              </a:rPr>
              <a:t>6. В подавляющем большинстве случаев суицидальное поведение</a:t>
            </a:r>
            <a:r>
              <a:rPr lang="ru-RU" sz="1600" dirty="0" smtClean="0">
                <a:latin typeface="Times New Roman" panose="02020603050405020304" pitchFamily="18" charset="0"/>
                <a:cs typeface="Times New Roman" panose="02020603050405020304" pitchFamily="18" charset="0"/>
              </a:rPr>
              <a:t> </a:t>
            </a:r>
            <a:r>
              <a:rPr lang="ru-RU" sz="1600" dirty="0" smtClean="0">
                <a:solidFill>
                  <a:schemeClr val="accent4">
                    <a:lumMod val="60000"/>
                    <a:lumOff val="40000"/>
                  </a:schemeClr>
                </a:solidFill>
                <a:latin typeface="Times New Roman" panose="02020603050405020304" pitchFamily="18" charset="0"/>
                <a:cs typeface="Times New Roman" panose="02020603050405020304" pitchFamily="18" charset="0"/>
              </a:rPr>
              <a:t>в возрасте до 15 лет связано с реакцией протеста, особенно частым источником последних являются нарушенные внутрисемейные, </a:t>
            </a:r>
            <a:r>
              <a:rPr lang="ru-RU" sz="1600" dirty="0" err="1" smtClean="0">
                <a:solidFill>
                  <a:schemeClr val="accent4">
                    <a:lumMod val="60000"/>
                    <a:lumOff val="40000"/>
                  </a:schemeClr>
                </a:solidFill>
                <a:latin typeface="Times New Roman" panose="02020603050405020304" pitchFamily="18" charset="0"/>
                <a:cs typeface="Times New Roman" panose="02020603050405020304" pitchFamily="18" charset="0"/>
              </a:rPr>
              <a:t>внутришкольные</a:t>
            </a:r>
            <a:r>
              <a:rPr lang="ru-RU" sz="1600" dirty="0" smtClean="0">
                <a:solidFill>
                  <a:schemeClr val="accent4">
                    <a:lumMod val="60000"/>
                    <a:lumOff val="40000"/>
                  </a:schemeClr>
                </a:solidFill>
                <a:latin typeface="Times New Roman" panose="02020603050405020304" pitchFamily="18" charset="0"/>
                <a:cs typeface="Times New Roman" panose="02020603050405020304" pitchFamily="18" charset="0"/>
              </a:rPr>
              <a:t> или внутригрупповые взаимоотношения</a:t>
            </a:r>
          </a:p>
          <a:p>
            <a:r>
              <a:rPr lang="ru-RU" sz="1600" b="1" dirty="0" smtClean="0">
                <a:solidFill>
                  <a:srgbClr val="77030E"/>
                </a:solidFill>
                <a:latin typeface="Times New Roman" panose="02020603050405020304" pitchFamily="18" charset="0"/>
                <a:cs typeface="Times New Roman" panose="02020603050405020304" pitchFamily="18" charset="0"/>
              </a:rPr>
              <a:t>7. Депрессия также является одной из причин, приводящих подростка к суицидальному поведению</a:t>
            </a:r>
          </a:p>
          <a:p>
            <a:pPr marL="0" indent="0">
              <a:buNone/>
            </a:pPr>
            <a:r>
              <a:rPr lang="ru-RU" sz="1600" dirty="0" smtClean="0">
                <a:solidFill>
                  <a:schemeClr val="accent4">
                    <a:lumMod val="60000"/>
                    <a:lumOff val="40000"/>
                  </a:schemeClr>
                </a:solidFill>
                <a:latin typeface="Times New Roman" panose="02020603050405020304" pitchFamily="18" charset="0"/>
                <a:cs typeface="Times New Roman" panose="02020603050405020304" pitchFamily="18" charset="0"/>
              </a:rPr>
              <a:t>Не существует какой – либо одной причины самоубийства. С особой бдительностью следует принять во внимание сочетание опасных сигналов, если они сохраняются в течение определенного времени</a:t>
            </a:r>
            <a:endParaRPr lang="ru-RU" sz="1600" dirty="0">
              <a:solidFill>
                <a:schemeClr val="accent4">
                  <a:lumMod val="60000"/>
                  <a:lumOff val="40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4875"/>
            <a:ext cx="2143125" cy="2143125"/>
          </a:xfrm>
          <a:prstGeom prst="rect">
            <a:avLst/>
          </a:prstGeom>
        </p:spPr>
      </p:pic>
    </p:spTree>
    <p:extLst>
      <p:ext uri="{BB962C8B-B14F-4D97-AF65-F5344CB8AC3E}">
        <p14:creationId xmlns:p14="http://schemas.microsoft.com/office/powerpoint/2010/main" val="6619581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77030E"/>
                </a:solidFill>
                <a:latin typeface="Times New Roman" panose="02020603050405020304" pitchFamily="18" charset="0"/>
                <a:cs typeface="Times New Roman" panose="02020603050405020304" pitchFamily="18" charset="0"/>
              </a:rPr>
              <a:t>Признаками эмоциональных нарушений являются:</a:t>
            </a:r>
            <a:endParaRPr lang="ru-RU" b="1" dirty="0">
              <a:solidFill>
                <a:srgbClr val="77030E"/>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207940" y="1853248"/>
            <a:ext cx="9422782" cy="4395151"/>
          </a:xfrm>
        </p:spPr>
        <p:txBody>
          <a:bodyPr>
            <a:noAutofit/>
          </a:bodyPr>
          <a:lstStyle/>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Потеря аппетита или импульсивное обжорство, бессонница или повышенная сонливость в течение, по крайней мере, последних дней;</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Частые жалобы на соматические недомогания (на боли в животе, головные боли, постоянную усталость, частую сонливость);</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Необычно пренебрежительное отношение к своему внешнему виду;</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Постоянное чувство одиночества, бесполезности, вины или грусти;</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Ощущение скуки при проведении времени в привычном окружении или выполнении работы, которая раньше не приносила удовольствие;</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Уход от контактов, изоляция от друзей и семьи, превращение в человека – одиночку;</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Нарушение внимания со снижением качества выполняемой работы;</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Погруженность в размышлении о смерти;</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Отсутствие планов на будущее;</a:t>
            </a:r>
          </a:p>
          <a:p>
            <a:r>
              <a:rPr lang="ru-RU" sz="1800" dirty="0" smtClean="0">
                <a:solidFill>
                  <a:schemeClr val="accent4">
                    <a:lumMod val="60000"/>
                    <a:lumOff val="40000"/>
                  </a:schemeClr>
                </a:solidFill>
                <a:latin typeface="Times New Roman" panose="02020603050405020304" pitchFamily="18" charset="0"/>
                <a:cs typeface="Times New Roman" panose="02020603050405020304" pitchFamily="18" charset="0"/>
              </a:rPr>
              <a:t>Внезапные приступы гнева, зачастую возникающие из – за мелочей</a:t>
            </a:r>
            <a:endParaRPr lang="ru-RU" sz="1800" dirty="0">
              <a:solidFill>
                <a:schemeClr val="accent4">
                  <a:lumMod val="60000"/>
                  <a:lumOff val="40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4875"/>
            <a:ext cx="2143125" cy="2143125"/>
          </a:xfrm>
          <a:prstGeom prst="rect">
            <a:avLst/>
          </a:prstGeom>
        </p:spPr>
      </p:pic>
    </p:spTree>
    <p:extLst>
      <p:ext uri="{BB962C8B-B14F-4D97-AF65-F5344CB8AC3E}">
        <p14:creationId xmlns:p14="http://schemas.microsoft.com/office/powerpoint/2010/main" val="32310667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77030E"/>
                </a:solidFill>
                <a:latin typeface="Times New Roman" panose="02020603050405020304" pitchFamily="18" charset="0"/>
                <a:cs typeface="Times New Roman" panose="02020603050405020304" pitchFamily="18" charset="0"/>
              </a:rPr>
              <a:t>Словесные признаки</a:t>
            </a:r>
            <a:endParaRPr lang="ru-RU" b="1" dirty="0">
              <a:solidFill>
                <a:srgbClr val="77030E"/>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486722" y="2052918"/>
            <a:ext cx="8374566" cy="4195481"/>
          </a:xfrm>
        </p:spPr>
        <p:txBody>
          <a:bodyPr>
            <a:noAutofit/>
          </a:bodyPr>
          <a:lstStyle/>
          <a:p>
            <a:r>
              <a:rPr lang="ru-RU" sz="2400" dirty="0" smtClean="0">
                <a:solidFill>
                  <a:schemeClr val="accent4">
                    <a:lumMod val="60000"/>
                    <a:lumOff val="40000"/>
                  </a:schemeClr>
                </a:solidFill>
                <a:latin typeface="Times New Roman" panose="02020603050405020304" pitchFamily="18" charset="0"/>
                <a:cs typeface="Times New Roman" panose="02020603050405020304" pitchFamily="18" charset="0"/>
              </a:rPr>
              <a:t>Человек, готовящийся совершить самоубийство, часто говорит о своем душевном состоянии. Он или она могут:</a:t>
            </a:r>
          </a:p>
          <a:p>
            <a:r>
              <a:rPr lang="ru-RU" sz="2400" dirty="0" smtClean="0">
                <a:solidFill>
                  <a:schemeClr val="accent4">
                    <a:lumMod val="60000"/>
                    <a:lumOff val="40000"/>
                  </a:schemeClr>
                </a:solidFill>
                <a:latin typeface="Times New Roman" panose="02020603050405020304" pitchFamily="18" charset="0"/>
                <a:cs typeface="Times New Roman" panose="02020603050405020304" pitchFamily="18" charset="0"/>
              </a:rPr>
              <a:t>Прямо и явно говорить о смерти: </a:t>
            </a:r>
            <a:r>
              <a:rPr lang="ru-RU" sz="2400" b="1" dirty="0" smtClean="0">
                <a:solidFill>
                  <a:srgbClr val="77030E"/>
                </a:solidFill>
                <a:latin typeface="Times New Roman" panose="02020603050405020304" pitchFamily="18" charset="0"/>
                <a:cs typeface="Times New Roman" panose="02020603050405020304" pitchFamily="18" charset="0"/>
              </a:rPr>
              <a:t>«Я собираюсь покончить с собой»; «Я не могу так дальше жить»;</a:t>
            </a:r>
          </a:p>
          <a:p>
            <a:r>
              <a:rPr lang="ru-RU" sz="2400" dirty="0" smtClean="0">
                <a:solidFill>
                  <a:schemeClr val="accent4">
                    <a:lumMod val="60000"/>
                    <a:lumOff val="40000"/>
                  </a:schemeClr>
                </a:solidFill>
                <a:latin typeface="Times New Roman" panose="02020603050405020304" pitchFamily="18" charset="0"/>
                <a:cs typeface="Times New Roman" panose="02020603050405020304" pitchFamily="18" charset="0"/>
              </a:rPr>
              <a:t>Косвенно намекать о своем намерении: </a:t>
            </a:r>
            <a:r>
              <a:rPr lang="ru-RU" sz="2400" b="1" dirty="0" smtClean="0">
                <a:solidFill>
                  <a:srgbClr val="77030E"/>
                </a:solidFill>
                <a:latin typeface="Times New Roman" panose="02020603050405020304" pitchFamily="18" charset="0"/>
                <a:cs typeface="Times New Roman" panose="02020603050405020304" pitchFamily="18" charset="0"/>
              </a:rPr>
              <a:t>«Я больше не буду ни для кого проблемой», «Тебе больше не придется обо мне волноваться»</a:t>
            </a:r>
          </a:p>
          <a:p>
            <a:r>
              <a:rPr lang="ru-RU" sz="2400" dirty="0" smtClean="0">
                <a:solidFill>
                  <a:schemeClr val="accent4">
                    <a:lumMod val="60000"/>
                    <a:lumOff val="40000"/>
                  </a:schemeClr>
                </a:solidFill>
                <a:latin typeface="Times New Roman" panose="02020603050405020304" pitchFamily="18" charset="0"/>
                <a:cs typeface="Times New Roman" panose="02020603050405020304" pitchFamily="18" charset="0"/>
              </a:rPr>
              <a:t>Много шутить на тему самоубийства;</a:t>
            </a:r>
          </a:p>
          <a:p>
            <a:r>
              <a:rPr lang="ru-RU" sz="2400" dirty="0" smtClean="0">
                <a:solidFill>
                  <a:schemeClr val="accent4">
                    <a:lumMod val="60000"/>
                    <a:lumOff val="40000"/>
                  </a:schemeClr>
                </a:solidFill>
                <a:latin typeface="Times New Roman" panose="02020603050405020304" pitchFamily="18" charset="0"/>
                <a:cs typeface="Times New Roman" panose="02020603050405020304" pitchFamily="18" charset="0"/>
              </a:rPr>
              <a:t>Проявлять нездоровую заинтересованность вопросами смерти</a:t>
            </a:r>
            <a:endParaRPr lang="ru-RU" sz="2400" dirty="0">
              <a:solidFill>
                <a:schemeClr val="accent4">
                  <a:lumMod val="60000"/>
                  <a:lumOff val="40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14875"/>
            <a:ext cx="2143125" cy="2143125"/>
          </a:xfrm>
          <a:prstGeom prst="rect">
            <a:avLst/>
          </a:prstGeom>
        </p:spPr>
      </p:pic>
    </p:spTree>
    <p:extLst>
      <p:ext uri="{BB962C8B-B14F-4D97-AF65-F5344CB8AC3E}">
        <p14:creationId xmlns:p14="http://schemas.microsoft.com/office/powerpoint/2010/main" val="21855211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Синий и зеленый">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216</TotalTime>
  <Words>1548</Words>
  <Application>Microsoft Office PowerPoint</Application>
  <PresentationFormat>Широкоэкранный</PresentationFormat>
  <Paragraphs>90</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Century Gothic</vt:lpstr>
      <vt:lpstr>Times New Roman</vt:lpstr>
      <vt:lpstr>Wingdings 3</vt:lpstr>
      <vt:lpstr>Ион</vt:lpstr>
      <vt:lpstr>Муниципальное бюджетное общеобразовательное учреждение «Сосьвинская средняя общеобразовательная школа» Профилактика суицидального поведения несовершеннолетних</vt:lpstr>
      <vt:lpstr>  </vt:lpstr>
      <vt:lpstr>     * За день в мире убивают себя 2300 человек, в год – 800 тысяч человек;      * По данным официальной статистики от самоубийства ежегодно погибает около 2800 детей и подростков в возрасте от 5 до 19 лет, и эти страшные цифры не учитывают случаев попыток к самоубийству;      * По данным государственной статистики количество детей и подростков, покончивших с собой составляет 12,7 % от общего числа умерших от неествественных причин. За каждым таким случаем стоит личная трагедия, катастрофа, безысходность, когда страх перед жизнью побеждает страх смерти. Игнорировать данную проблему, не обращая внимания на реальность, нельзя.  </vt:lpstr>
      <vt:lpstr>Различают следующие типы суицидального поведения:</vt:lpstr>
      <vt:lpstr>Презентация PowerPoint</vt:lpstr>
      <vt:lpstr>Презентация PowerPoint</vt:lpstr>
      <vt:lpstr>Причинами суицида в детском и подростковом возрасте может быть следующее:</vt:lpstr>
      <vt:lpstr>Признаками эмоциональных нарушений являются:</vt:lpstr>
      <vt:lpstr>Словесные признаки</vt:lpstr>
      <vt:lpstr>Поведенческие признаки</vt:lpstr>
      <vt:lpstr>Ситуационные признаки</vt:lpstr>
      <vt:lpstr>Направления работы специалистов (педагога – психолога, психотерапевта) по профилактике депрессии и суицидов</vt:lpstr>
      <vt:lpstr>Как вести себя с суицидальным подростком</vt:lpstr>
      <vt:lpstr>Если существует суицидальный риск или уже произошла попытка</vt:lpstr>
      <vt:lpstr>СПАСИБО ЗА ВНИМАНИЕ!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общеобразовательное учреждение «Сосьвинская средняя общеобразовательная школа» Профилактика суицидального поведения несовершеннолетних</dc:title>
  <dc:creator>3 ученик</dc:creator>
  <cp:lastModifiedBy>3 ученик</cp:lastModifiedBy>
  <cp:revision>14</cp:revision>
  <dcterms:created xsi:type="dcterms:W3CDTF">2022-11-02T06:23:38Z</dcterms:created>
  <dcterms:modified xsi:type="dcterms:W3CDTF">2022-11-02T10:00:35Z</dcterms:modified>
</cp:coreProperties>
</file>