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81" r:id="rId2"/>
    <p:sldId id="277" r:id="rId3"/>
    <p:sldId id="27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3" r:id="rId20"/>
    <p:sldId id="276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A24D-23DF-4BA4-8AD9-4206354A695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70A9ACE-3323-4ED9-AAAD-52A03570D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A24D-23DF-4BA4-8AD9-4206354A695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9ACE-3323-4ED9-AAAD-52A03570D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A24D-23DF-4BA4-8AD9-4206354A695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9ACE-3323-4ED9-AAAD-52A03570D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41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AFD5D-5D07-41FC-A5D7-39F351CD3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A24D-23DF-4BA4-8AD9-4206354A695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70A9ACE-3323-4ED9-AAAD-52A03570D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A24D-23DF-4BA4-8AD9-4206354A695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9ACE-3323-4ED9-AAAD-52A03570D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A24D-23DF-4BA4-8AD9-4206354A695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9ACE-3323-4ED9-AAAD-52A03570D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A24D-23DF-4BA4-8AD9-4206354A695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70A9ACE-3323-4ED9-AAAD-52A03570D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A24D-23DF-4BA4-8AD9-4206354A695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9ACE-3323-4ED9-AAAD-52A03570D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A24D-23DF-4BA4-8AD9-4206354A695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9ACE-3323-4ED9-AAAD-52A03570D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A24D-23DF-4BA4-8AD9-4206354A695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9ACE-3323-4ED9-AAAD-52A03570D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A24D-23DF-4BA4-8AD9-4206354A695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A9ACE-3323-4ED9-AAAD-52A03570D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0CEA24D-23DF-4BA4-8AD9-4206354A695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0A9ACE-3323-4ED9-AAAD-52A03570D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g-2006-07.photosight.ru/03/1518660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5085184"/>
            <a:ext cx="4699248" cy="447797"/>
          </a:xfrm>
        </p:spPr>
        <p:txBody>
          <a:bodyPr>
            <a:normAutofit fontScale="90000"/>
          </a:bodyPr>
          <a:lstStyle/>
          <a:p>
            <a:pPr algn="r"/>
            <a:r>
              <a:rPr lang="ru-RU" sz="1400" b="1" dirty="0" smtClean="0">
                <a:solidFill>
                  <a:schemeClr val="tx1"/>
                </a:solidFill>
                <a:latin typeface="Comic Sans MS" pitchFamily="66" charset="0"/>
              </a:rPr>
              <a:t>Горбунова Юлия Михайловна - заведующий </a:t>
            </a:r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780928"/>
            <a:ext cx="8458200" cy="914400"/>
          </a:xfrm>
        </p:spPr>
        <p:txBody>
          <a:bodyPr>
            <a:noAutofit/>
          </a:bodyPr>
          <a:lstStyle/>
          <a:p>
            <a:pPr algn="ctr"/>
            <a:endParaRPr lang="ru-RU" sz="3200" b="1" i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omic Sans MS" pitchFamily="66" charset="0"/>
              </a:rPr>
              <a:t>Родительское собрание 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omic Sans MS" pitchFamily="66" charset="0"/>
              </a:rPr>
              <a:t>«Развитие критического мышления у детей дошкольного возраста»</a:t>
            </a:r>
            <a:endParaRPr lang="ru-RU" sz="32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332656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МУНИЦИПАЛЬНОЕ ДОШКОЛЬНОЕ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ОБРАЗОВАТЕЛЬНОЕ УЧРЕЖДЕНИЕ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«ДЕТСКИЙ САД «БЕЛОСНЕЖКА» Г.НАДЫМА»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60648"/>
            <a:ext cx="1333500" cy="133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3"/>
          <p:cNvSpPr>
            <a:spLocks noChangeArrowheads="1"/>
          </p:cNvSpPr>
          <p:nvPr/>
        </p:nvSpPr>
        <p:spPr bwMode="auto">
          <a:xfrm>
            <a:off x="285750" y="285750"/>
            <a:ext cx="8358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основе технологии РКМ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лежит трехфазная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структуры НОД: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10"/>
          <p:cNvSpPr>
            <a:spLocks noChangeArrowheads="1"/>
          </p:cNvSpPr>
          <p:nvPr/>
        </p:nvSpPr>
        <p:spPr bwMode="auto">
          <a:xfrm>
            <a:off x="3071813" y="2357438"/>
            <a:ext cx="3714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 Рефлексия</a:t>
            </a:r>
          </a:p>
        </p:txBody>
      </p:sp>
      <p:sp>
        <p:nvSpPr>
          <p:cNvPr id="11268" name="Rectangle 11"/>
          <p:cNvSpPr>
            <a:spLocks noChangeArrowheads="1"/>
          </p:cNvSpPr>
          <p:nvPr/>
        </p:nvSpPr>
        <p:spPr bwMode="auto">
          <a:xfrm>
            <a:off x="2051050" y="3644900"/>
            <a:ext cx="5286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Осмысление</a:t>
            </a: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1214438" y="5500688"/>
            <a:ext cx="6769100" cy="792162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Rectangle 12"/>
          <p:cNvSpPr>
            <a:spLocks noChangeArrowheads="1"/>
          </p:cNvSpPr>
          <p:nvPr/>
        </p:nvSpPr>
        <p:spPr bwMode="auto">
          <a:xfrm>
            <a:off x="3286125" y="5572125"/>
            <a:ext cx="2571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1. Вызов</a:t>
            </a:r>
          </a:p>
        </p:txBody>
      </p:sp>
      <p:sp>
        <p:nvSpPr>
          <p:cNvPr id="11271" name="Rectangle 8"/>
          <p:cNvSpPr>
            <a:spLocks noChangeArrowheads="1"/>
          </p:cNvSpPr>
          <p:nvPr/>
        </p:nvSpPr>
        <p:spPr bwMode="auto">
          <a:xfrm>
            <a:off x="1785938" y="3143250"/>
            <a:ext cx="5616575" cy="2376488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2" name="AutoShape 9"/>
          <p:cNvSpPr>
            <a:spLocks noChangeArrowheads="1"/>
          </p:cNvSpPr>
          <p:nvPr/>
        </p:nvSpPr>
        <p:spPr bwMode="auto">
          <a:xfrm>
            <a:off x="1000125" y="1785938"/>
            <a:ext cx="6983413" cy="1368425"/>
          </a:xfrm>
          <a:prstGeom prst="triangle">
            <a:avLst>
              <a:gd name="adj" fmla="val 50000"/>
            </a:avLst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3528" y="332656"/>
            <a:ext cx="2663825" cy="115252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Вызов</a:t>
            </a:r>
          </a:p>
        </p:txBody>
      </p:sp>
      <p:sp>
        <p:nvSpPr>
          <p:cNvPr id="3" name="Овал 2"/>
          <p:cNvSpPr/>
          <p:nvPr/>
        </p:nvSpPr>
        <p:spPr>
          <a:xfrm>
            <a:off x="3203575" y="549275"/>
            <a:ext cx="2808288" cy="12954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Осмысление</a:t>
            </a:r>
          </a:p>
        </p:txBody>
      </p:sp>
      <p:sp>
        <p:nvSpPr>
          <p:cNvPr id="4" name="Овал 3"/>
          <p:cNvSpPr/>
          <p:nvPr/>
        </p:nvSpPr>
        <p:spPr>
          <a:xfrm>
            <a:off x="6156325" y="260350"/>
            <a:ext cx="2736850" cy="136842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Рефлексия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850" y="2205038"/>
            <a:ext cx="2160588" cy="42481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«Верные и неверные утверждения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Верите ли вы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…»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Кластер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Загадка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Корзина идей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«Т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аблица ЗХУ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Да-нетка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Дерево предсказаний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Перепутанные логические цепочки»</a:t>
            </a:r>
            <a:endParaRPr lang="ru-RU" b="1" dirty="0"/>
          </a:p>
        </p:txBody>
      </p:sp>
      <p:sp>
        <p:nvSpPr>
          <p:cNvPr id="12302" name="Rectangle 2"/>
          <p:cNvSpPr>
            <a:spLocks noChangeArrowheads="1"/>
          </p:cNvSpPr>
          <p:nvPr/>
        </p:nvSpPr>
        <p:spPr bwMode="auto">
          <a:xfrm>
            <a:off x="0" y="90488"/>
            <a:ext cx="2238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>
            <a:stCxn id="2" idx="4"/>
          </p:cNvCxnSpPr>
          <p:nvPr/>
        </p:nvCxnSpPr>
        <p:spPr>
          <a:xfrm flipH="1">
            <a:off x="1258888" y="1485900"/>
            <a:ext cx="396875" cy="71913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429000" y="2643188"/>
            <a:ext cx="2087563" cy="38877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таблица – ЗХУ;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маркировка текста – «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Инсерт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с остановками;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прием «Зигзаг»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кластер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4572000" y="1844675"/>
            <a:ext cx="0" cy="7921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380288" y="1628775"/>
            <a:ext cx="431800" cy="1008063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6443663" y="2708275"/>
            <a:ext cx="2376487" cy="38163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сводная таблица;</a:t>
            </a:r>
          </a:p>
          <a:p>
            <a:pPr algn="ctr" eaLnBrk="0" hangingPunct="0">
              <a:lnSpc>
                <a:spcPct val="150000"/>
              </a:lnSpc>
              <a:defRPr/>
            </a:pPr>
            <a:r>
              <a:rPr lang="ru-RU" sz="2000" b="1" dirty="0">
                <a:solidFill>
                  <a:srgbClr val="0070C0"/>
                </a:solidFill>
                <a:latin typeface="Arial" charset="0"/>
                <a:cs typeface="Times New Roman" pitchFamily="18" charset="0"/>
              </a:rPr>
              <a:t>концептуальная таблица;</a:t>
            </a:r>
          </a:p>
          <a:p>
            <a:pPr algn="ctr" eaLnBrk="0" hangingPunct="0">
              <a:lnSpc>
                <a:spcPct val="150000"/>
              </a:lnSpc>
              <a:defRPr/>
            </a:pPr>
            <a:r>
              <a:rPr lang="ru-RU" sz="2000" b="1" dirty="0" err="1">
                <a:solidFill>
                  <a:srgbClr val="0070C0"/>
                </a:solidFill>
                <a:latin typeface="Arial" charset="0"/>
                <a:cs typeface="Times New Roman" pitchFamily="18" charset="0"/>
              </a:rPr>
              <a:t>синквейн</a:t>
            </a:r>
            <a:r>
              <a:rPr lang="ru-RU" sz="2000" b="1" dirty="0">
                <a:solidFill>
                  <a:srgbClr val="0070C0"/>
                </a:solidFill>
                <a:latin typeface="Arial" charset="0"/>
                <a:cs typeface="Times New Roman" pitchFamily="18" charset="0"/>
              </a:rPr>
              <a:t>;</a:t>
            </a:r>
          </a:p>
          <a:p>
            <a:pPr algn="ctr" eaLnBrk="0" hangingPunct="0">
              <a:lnSpc>
                <a:spcPct val="150000"/>
              </a:lnSpc>
              <a:defRPr/>
            </a:pPr>
            <a:r>
              <a:rPr lang="ru-RU" sz="2000" b="1" dirty="0">
                <a:solidFill>
                  <a:srgbClr val="0070C0"/>
                </a:solidFill>
                <a:latin typeface="Arial" charset="0"/>
                <a:cs typeface="Times New Roman" pitchFamily="18" charset="0"/>
              </a:rPr>
              <a:t>сочинение;</a:t>
            </a:r>
          </a:p>
          <a:p>
            <a:pPr algn="ctr" eaLnBrk="0" hangingPunct="0">
              <a:lnSpc>
                <a:spcPct val="150000"/>
              </a:lnSpc>
              <a:defRPr/>
            </a:pPr>
            <a:r>
              <a:rPr lang="ru-RU" sz="2000" b="1" dirty="0">
                <a:solidFill>
                  <a:srgbClr val="0070C0"/>
                </a:solidFill>
                <a:latin typeface="Arial" charset="0"/>
                <a:cs typeface="Times New Roman" pitchFamily="18" charset="0"/>
              </a:rPr>
              <a:t>эссе</a:t>
            </a:r>
            <a:endParaRPr lang="ru-RU" sz="2000" b="1" dirty="0">
              <a:solidFill>
                <a:srgbClr val="0070C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63408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Верите ли вы, что…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68313" y="1052513"/>
            <a:ext cx="8229600" cy="32400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  <a:cs typeface="Arial" charset="0"/>
              </a:rPr>
              <a:t>… лето наступит в мае месяце?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  <a:cs typeface="Arial" charset="0"/>
              </a:rPr>
              <a:t>… температура воздуха повышается?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  <a:cs typeface="Arial" charset="0"/>
              </a:rPr>
              <a:t>… просыпаются насекомые и птицы?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  <a:cs typeface="Arial" charset="0"/>
              </a:rPr>
              <a:t>… цветы увядают?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  <a:cs typeface="Arial" charset="0"/>
              </a:rPr>
              <a:t>…люди собирают урожай?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  <a:cs typeface="Arial" charset="0"/>
              </a:rPr>
              <a:t>… дети купаются и загорают?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  <a:cs typeface="Arial" charset="0"/>
              </a:rPr>
              <a:t>… лето идет после весны?</a:t>
            </a:r>
          </a:p>
          <a:p>
            <a:pPr>
              <a:buFont typeface="Arial" charset="0"/>
              <a:buNone/>
            </a:pPr>
            <a:endParaRPr lang="ru-RU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8313" y="4508500"/>
          <a:ext cx="7920885" cy="162941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31555"/>
                <a:gridCol w="1131555"/>
                <a:gridCol w="1131555"/>
                <a:gridCol w="1131555"/>
                <a:gridCol w="1131555"/>
                <a:gridCol w="1131555"/>
                <a:gridCol w="1131555"/>
              </a:tblGrid>
              <a:tr h="60995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</a:t>
                      </a:r>
                      <a:endParaRPr lang="ru-RU" sz="2800" dirty="0"/>
                    </a:p>
                  </a:txBody>
                  <a:tcPr/>
                </a:tc>
              </a:tr>
              <a:tr h="58293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</a:t>
                      </a:r>
                      <a:endParaRPr lang="ru-RU" sz="3200" b="1" dirty="0"/>
                    </a:p>
                  </a:txBody>
                  <a:tcPr/>
                </a:tc>
              </a:tr>
              <a:tr h="436533">
                <a:tc>
                  <a:txBody>
                    <a:bodyPr/>
                    <a:lstStyle/>
                    <a:p>
                      <a:pPr algn="ctr"/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C:\Users\Admin\Pictures\iCAK8MXP2.jpg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539750" y="4292600"/>
            <a:ext cx="3143250" cy="1928813"/>
          </a:xfrm>
          <a:prstGeom prst="rect">
            <a:avLst/>
          </a:prstGeom>
          <a:solidFill>
            <a:schemeClr val="accent4"/>
          </a:solid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 «Корзина идей»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412875"/>
            <a:ext cx="8229600" cy="4525963"/>
          </a:xfrm>
        </p:spPr>
        <p:txBody>
          <a:bodyPr>
            <a:normAutofit/>
          </a:bodyPr>
          <a:lstStyle/>
          <a:p>
            <a:pPr marL="273050" indent="-3175" algn="ctr"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Можно  «сбрасывать» факты, мнения, имена, проблемы, имеющие отношения к теме НОД. </a:t>
            </a:r>
          </a:p>
          <a:p>
            <a:pPr marL="273050" indent="-3175" algn="ctr"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ходе НОД эти разрозненные в сознании ребенка факты или мнения, проблемы или понятия могут быть связаны в логические цепи.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188" y="333378"/>
            <a:ext cx="7848600" cy="95718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Прием «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КОРЗИНА ИДЕЙ</a:t>
            </a: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класс. Тема: «Вода в природе».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Вода– это:</a:t>
            </a:r>
          </a:p>
          <a:p>
            <a:pPr lvl="8">
              <a:defRPr/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   </a:t>
            </a:r>
          </a:p>
          <a:p>
            <a:pPr lvl="2">
              <a:defRPr/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                                 </a:t>
            </a:r>
            <a:endParaRPr lang="ru-RU" sz="4000" b="1" dirty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ru-RU" sz="4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ru-RU" sz="4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4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4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pic>
        <p:nvPicPr>
          <p:cNvPr id="15363" name="Содержимое 3" descr="корзинка 2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781300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16013" y="2781300"/>
            <a:ext cx="127476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chemeClr val="bg2"/>
                </a:solidFill>
                <a:ea typeface="Calibri" pitchFamily="34" charset="0"/>
                <a:cs typeface="Calibri" pitchFamily="34" charset="0"/>
              </a:rPr>
              <a:t>лёд</a:t>
            </a:r>
            <a:endParaRPr lang="ru-RU" sz="2400">
              <a:solidFill>
                <a:schemeClr val="bg2"/>
              </a:solidFill>
              <a:ea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6013" y="5300663"/>
            <a:ext cx="127476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дождь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43663" y="2636838"/>
            <a:ext cx="127476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chemeClr val="bg1"/>
                </a:solidFill>
                <a:ea typeface="Calibri" pitchFamily="34" charset="0"/>
                <a:cs typeface="Calibri" pitchFamily="34" charset="0"/>
              </a:rPr>
              <a:t>пар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580063" y="4941888"/>
            <a:ext cx="127317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a typeface="Malgun Gothic" pitchFamily="34" charset="-127"/>
              </a:rPr>
              <a:t>снег</a:t>
            </a:r>
          </a:p>
        </p:txBody>
      </p:sp>
      <p:sp>
        <p:nvSpPr>
          <p:cNvPr id="11" name="Стрелка вправо 10"/>
          <p:cNvSpPr/>
          <p:nvPr/>
        </p:nvSpPr>
        <p:spPr>
          <a:xfrm rot="8591181">
            <a:off x="2387600" y="4681538"/>
            <a:ext cx="979488" cy="485775"/>
          </a:xfrm>
          <a:prstGeom prst="rightArrow">
            <a:avLst>
              <a:gd name="adj1" fmla="val 17720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2229002">
            <a:off x="2403475" y="3190875"/>
            <a:ext cx="777875" cy="833438"/>
          </a:xfrm>
          <a:prstGeom prst="rightArrow">
            <a:avLst>
              <a:gd name="adj1" fmla="val 19635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0210162">
            <a:off x="5424488" y="2930525"/>
            <a:ext cx="857250" cy="484188"/>
          </a:xfrm>
          <a:prstGeom prst="rightArrow">
            <a:avLst>
              <a:gd name="adj1" fmla="val 21562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2947965">
            <a:off x="5271294" y="4209256"/>
            <a:ext cx="763588" cy="485775"/>
          </a:xfrm>
          <a:prstGeom prst="rightArrow">
            <a:avLst>
              <a:gd name="adj1" fmla="val 10731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188" y="333378"/>
            <a:ext cx="7848600" cy="95718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Прием «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КОРЗИНА ИДЕЙ</a:t>
            </a: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класс. Тема: «Вода в природе».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Вода– это:</a:t>
            </a:r>
          </a:p>
          <a:p>
            <a:pPr lvl="8">
              <a:defRPr/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   </a:t>
            </a:r>
          </a:p>
          <a:p>
            <a:pPr lvl="2">
              <a:defRPr/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                                 </a:t>
            </a:r>
            <a:endParaRPr lang="ru-RU" sz="4000" b="1" dirty="0"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ru-RU" sz="4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ru-RU" sz="4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4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4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pic>
        <p:nvPicPr>
          <p:cNvPr id="16387" name="Содержимое 3" descr="корзинка 2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781300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27088" y="1773238"/>
            <a:ext cx="127476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туман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72225" y="1700213"/>
            <a:ext cx="127476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a typeface="Malgun Gothic" pitchFamily="34" charset="-127"/>
                <a:cs typeface="Times New Roman" pitchFamily="18" charset="0"/>
              </a:rPr>
              <a:t>облака</a:t>
            </a:r>
            <a:endParaRPr lang="ru-RU" sz="2400" dirty="0">
              <a:solidFill>
                <a:schemeClr val="bg1"/>
              </a:solidFill>
              <a:ea typeface="Malgun Gothic" pitchFamily="34" charset="-127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2988" y="3789363"/>
            <a:ext cx="127476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chemeClr val="bg2"/>
                </a:solidFill>
                <a:ea typeface="Calibri" pitchFamily="34" charset="0"/>
                <a:cs typeface="Calibri" pitchFamily="34" charset="0"/>
              </a:rPr>
              <a:t>иней</a:t>
            </a:r>
            <a:endParaRPr lang="ru-RU" sz="2400">
              <a:solidFill>
                <a:schemeClr val="bg2"/>
              </a:solidFill>
              <a:ea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2988" y="5589588"/>
            <a:ext cx="127476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дождь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43663" y="3789363"/>
            <a:ext cx="127476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chemeClr val="bg1"/>
                </a:solidFill>
                <a:ea typeface="Calibri" pitchFamily="34" charset="0"/>
                <a:cs typeface="Calibri" pitchFamily="34" charset="0"/>
              </a:rPr>
              <a:t>пар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43663" y="5516563"/>
            <a:ext cx="127476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роса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851275" y="5661025"/>
            <a:ext cx="127317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a typeface="Malgun Gothic" pitchFamily="34" charset="-127"/>
              </a:rPr>
              <a:t>снег</a:t>
            </a:r>
          </a:p>
        </p:txBody>
      </p:sp>
      <p:sp>
        <p:nvSpPr>
          <p:cNvPr id="11" name="Стрелка вправо 10"/>
          <p:cNvSpPr/>
          <p:nvPr/>
        </p:nvSpPr>
        <p:spPr>
          <a:xfrm rot="8591181">
            <a:off x="2316163" y="4897438"/>
            <a:ext cx="979487" cy="485775"/>
          </a:xfrm>
          <a:prstGeom prst="rightArrow">
            <a:avLst>
              <a:gd name="adj1" fmla="val 17720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8761815">
            <a:off x="2349500" y="3976688"/>
            <a:ext cx="820738" cy="484187"/>
          </a:xfrm>
          <a:prstGeom prst="rightArrow">
            <a:avLst>
              <a:gd name="adj1" fmla="val 19635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976732">
            <a:off x="5426075" y="3983038"/>
            <a:ext cx="857250" cy="484187"/>
          </a:xfrm>
          <a:prstGeom prst="rightArrow">
            <a:avLst>
              <a:gd name="adj1" fmla="val 21562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2560881">
            <a:off x="5326063" y="4921250"/>
            <a:ext cx="979487" cy="484188"/>
          </a:xfrm>
          <a:prstGeom prst="rightArrow">
            <a:avLst>
              <a:gd name="adj1" fmla="val 17720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4072732" y="5080794"/>
            <a:ext cx="763587" cy="485775"/>
          </a:xfrm>
          <a:prstGeom prst="rightArrow">
            <a:avLst>
              <a:gd name="adj1" fmla="val 10731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9135882">
            <a:off x="5330825" y="2682875"/>
            <a:ext cx="977900" cy="484188"/>
          </a:xfrm>
          <a:prstGeom prst="rightArrow">
            <a:avLst>
              <a:gd name="adj1" fmla="val 17720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3083122">
            <a:off x="2211388" y="2778125"/>
            <a:ext cx="977900" cy="484188"/>
          </a:xfrm>
          <a:prstGeom prst="rightArrow">
            <a:avLst>
              <a:gd name="adj1" fmla="val 17720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chemeClr val="tx1"/>
                </a:solidFill>
              </a:rPr>
              <a:t>Таблица «З-Х-У»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642938" y="1643063"/>
            <a:ext cx="8229600" cy="2786062"/>
          </a:xfrm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mtClean="0">
              <a:latin typeface="Arial" charset="0"/>
              <a:cs typeface="Arial" charset="0"/>
            </a:endParaRPr>
          </a:p>
          <a:p>
            <a:endParaRPr lang="ru-RU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2988" y="981075"/>
          <a:ext cx="6786614" cy="4103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6131"/>
                <a:gridCol w="2218279"/>
                <a:gridCol w="2262204"/>
              </a:tblGrid>
              <a:tr h="25488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i="1" dirty="0" smtClean="0"/>
                        <a:t>Знали</a:t>
                      </a:r>
                      <a:endParaRPr lang="ru-RU" sz="3200" dirty="0" smtClean="0"/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i="1" dirty="0" smtClean="0"/>
                        <a:t>Хотим узнать</a:t>
                      </a:r>
                      <a:endParaRPr lang="ru-RU" sz="3200" dirty="0" smtClean="0"/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i="1" smtClean="0"/>
                        <a:t>Узнали</a:t>
                      </a:r>
                      <a:endParaRPr lang="ru-RU" sz="3200" dirty="0" smtClean="0"/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  <a:tr h="9789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Работаю в паре: что я знаю о (по) теме НОД?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Ставлю цели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Что я знал, а что узнал?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pic>
        <p:nvPicPr>
          <p:cNvPr id="17426" name="Picture 2" descr="C:\Каримова Н.В\рисунки из диска\люди\Volunteers\g050107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4437063"/>
            <a:ext cx="2297113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388" y="144463"/>
          <a:ext cx="8964487" cy="6525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4104456"/>
                <a:gridCol w="2267743"/>
              </a:tblGrid>
              <a:tr h="1039302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latin typeface="Times New Roman" pitchFamily="18" charset="0"/>
                          <a:cs typeface="Times New Roman" pitchFamily="18" charset="0"/>
                        </a:rPr>
                        <a:t>Знаю</a:t>
                      </a:r>
                      <a:endParaRPr lang="ru-RU" sz="5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latin typeface="Times New Roman" pitchFamily="18" charset="0"/>
                          <a:cs typeface="Times New Roman" pitchFamily="18" charset="0"/>
                        </a:rPr>
                        <a:t>Хочу узнать</a:t>
                      </a:r>
                      <a:endParaRPr lang="ru-RU" sz="5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latin typeface="Times New Roman" pitchFamily="18" charset="0"/>
                          <a:cs typeface="Times New Roman" pitchFamily="18" charset="0"/>
                        </a:rPr>
                        <a:t>Узнал</a:t>
                      </a:r>
                      <a:endParaRPr lang="ru-RU" sz="5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48620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Домашние животные живут рядом с человеком.</a:t>
                      </a:r>
                    </a:p>
                    <a:p>
                      <a:endParaRPr lang="ru-RU" sz="2400" dirty="0" smtClean="0"/>
                    </a:p>
                    <a:p>
                      <a:pPr algn="just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Человек заботится о домашних животных.</a:t>
                      </a:r>
                    </a:p>
                    <a:p>
                      <a:pPr algn="just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Домашние животные дают человеку продукты питания.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14350" indent="-514350" algn="just">
                        <a:buAutoNum type="arabicPeriod"/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Когда  появились первые домашние животные? 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Где появились домашние животные?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Кто был первым домашним животным?</a:t>
                      </a:r>
                    </a:p>
                    <a:p>
                      <a:pPr algn="just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Как человек одомашнил животных</a:t>
                      </a:r>
                      <a:r>
                        <a:rPr lang="ru-RU" sz="2800" b="1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286125" y="2357438"/>
            <a:ext cx="1928813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тема</a:t>
            </a:r>
          </a:p>
        </p:txBody>
      </p:sp>
      <p:sp>
        <p:nvSpPr>
          <p:cNvPr id="8" name="Овал 7"/>
          <p:cNvSpPr/>
          <p:nvPr/>
        </p:nvSpPr>
        <p:spPr>
          <a:xfrm>
            <a:off x="785813" y="2428875"/>
            <a:ext cx="1643062" cy="642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000250" y="3929063"/>
            <a:ext cx="1643063" cy="642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857875" y="2357438"/>
            <a:ext cx="1643063" cy="642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643438" y="3786188"/>
            <a:ext cx="1643062" cy="642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6" name="Прямая соединительная линия 15"/>
          <p:cNvCxnSpPr>
            <a:stCxn id="8" idx="6"/>
            <a:endCxn id="7" idx="2"/>
          </p:cNvCxnSpPr>
          <p:nvPr/>
        </p:nvCxnSpPr>
        <p:spPr>
          <a:xfrm>
            <a:off x="2428875" y="2749550"/>
            <a:ext cx="857250" cy="179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7" idx="3"/>
          </p:cNvCxnSpPr>
          <p:nvPr/>
        </p:nvCxnSpPr>
        <p:spPr>
          <a:xfrm rot="5400000">
            <a:off x="2558257" y="3561556"/>
            <a:ext cx="1238250" cy="782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4464844" y="3178969"/>
            <a:ext cx="1143000" cy="500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9" idx="3"/>
          </p:cNvCxnSpPr>
          <p:nvPr/>
        </p:nvCxnSpPr>
        <p:spPr>
          <a:xfrm rot="5400000">
            <a:off x="1395413" y="4440238"/>
            <a:ext cx="808037" cy="884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286500" y="5357813"/>
            <a:ext cx="571500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143250" y="5572125"/>
            <a:ext cx="571500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0" idx="2"/>
            <a:endCxn id="7" idx="6"/>
          </p:cNvCxnSpPr>
          <p:nvPr/>
        </p:nvCxnSpPr>
        <p:spPr>
          <a:xfrm rot="10800000" flipV="1">
            <a:off x="5214938" y="2678113"/>
            <a:ext cx="642937" cy="250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3786188" y="5500688"/>
            <a:ext cx="544512" cy="500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6200000" flipV="1">
            <a:off x="5572125" y="4500563"/>
            <a:ext cx="500063" cy="357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4679157" y="4464844"/>
            <a:ext cx="642937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H="1">
            <a:off x="6822282" y="2964656"/>
            <a:ext cx="571500" cy="214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2357437" y="4786313"/>
            <a:ext cx="500063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99" name="Picture 4" descr="NA059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75" y="0"/>
            <a:ext cx="191611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Овал 42"/>
          <p:cNvSpPr/>
          <p:nvPr/>
        </p:nvSpPr>
        <p:spPr>
          <a:xfrm>
            <a:off x="6929438" y="3286125"/>
            <a:ext cx="928687" cy="642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714375" y="5072063"/>
            <a:ext cx="928688" cy="642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5715000" y="4857750"/>
            <a:ext cx="928688" cy="642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4286250" y="5000625"/>
            <a:ext cx="928688" cy="642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2214563" y="5143500"/>
            <a:ext cx="928687" cy="642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468313" y="188913"/>
            <a:ext cx="64293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Приём «Кластер»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(гроздья) 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20506" name="Прямоугольник 25"/>
          <p:cNvSpPr>
            <a:spLocks noChangeArrowheads="1"/>
          </p:cNvSpPr>
          <p:nvPr/>
        </p:nvSpPr>
        <p:spPr bwMode="auto">
          <a:xfrm>
            <a:off x="250825" y="908050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</a:rPr>
              <a:t>Кластер </a:t>
            </a:r>
            <a:r>
              <a:rPr lang="ru-RU" b="1"/>
              <a:t>- это  графическая организация материала, показывающая смысловые поля того или иного понятия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 dirty="0" smtClean="0">
              <a:latin typeface="Arial" charset="0"/>
              <a:cs typeface="Arial" charset="0"/>
            </a:endParaRPr>
          </a:p>
        </p:txBody>
      </p:sp>
      <p:sp>
        <p:nvSpPr>
          <p:cNvPr id="2150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250825" y="404813"/>
            <a:ext cx="8642350" cy="5761037"/>
            <a:chOff x="2281" y="988"/>
            <a:chExt cx="7200" cy="4320"/>
          </a:xfrm>
        </p:grpSpPr>
        <p:sp>
          <p:nvSpPr>
            <p:cNvPr id="21509" name="AutoShape 20"/>
            <p:cNvSpPr>
              <a:spLocks noChangeAspect="1" noChangeArrowheads="1" noTextEdit="1"/>
            </p:cNvSpPr>
            <p:nvPr/>
          </p:nvSpPr>
          <p:spPr bwMode="auto">
            <a:xfrm>
              <a:off x="2281" y="988"/>
              <a:ext cx="720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0" name="Oval 19"/>
            <p:cNvSpPr>
              <a:spLocks noChangeArrowheads="1"/>
            </p:cNvSpPr>
            <p:nvPr/>
          </p:nvSpPr>
          <p:spPr bwMode="auto">
            <a:xfrm>
              <a:off x="4741" y="2230"/>
              <a:ext cx="1412" cy="69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1" name="Line 18"/>
            <p:cNvSpPr>
              <a:spLocks noChangeShapeType="1"/>
            </p:cNvSpPr>
            <p:nvPr/>
          </p:nvSpPr>
          <p:spPr bwMode="auto">
            <a:xfrm flipV="1">
              <a:off x="5952" y="1963"/>
              <a:ext cx="564" cy="4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2" name="Line 17"/>
            <p:cNvSpPr>
              <a:spLocks noChangeShapeType="1"/>
            </p:cNvSpPr>
            <p:nvPr/>
          </p:nvSpPr>
          <p:spPr bwMode="auto">
            <a:xfrm flipH="1" flipV="1">
              <a:off x="4116" y="1963"/>
              <a:ext cx="706" cy="4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3" name="Line 16"/>
            <p:cNvSpPr>
              <a:spLocks noChangeShapeType="1"/>
            </p:cNvSpPr>
            <p:nvPr/>
          </p:nvSpPr>
          <p:spPr bwMode="auto">
            <a:xfrm flipH="1">
              <a:off x="3834" y="2660"/>
              <a:ext cx="847" cy="1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4" name="Line 15"/>
            <p:cNvSpPr>
              <a:spLocks noChangeShapeType="1"/>
            </p:cNvSpPr>
            <p:nvPr/>
          </p:nvSpPr>
          <p:spPr bwMode="auto">
            <a:xfrm flipH="1">
              <a:off x="4681" y="2939"/>
              <a:ext cx="422" cy="5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5" name="Line 14"/>
            <p:cNvSpPr>
              <a:spLocks noChangeShapeType="1"/>
            </p:cNvSpPr>
            <p:nvPr/>
          </p:nvSpPr>
          <p:spPr bwMode="auto">
            <a:xfrm>
              <a:off x="5952" y="2800"/>
              <a:ext cx="564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6" name="Line 13"/>
            <p:cNvSpPr>
              <a:spLocks noChangeShapeType="1"/>
            </p:cNvSpPr>
            <p:nvPr/>
          </p:nvSpPr>
          <p:spPr bwMode="auto">
            <a:xfrm flipH="1" flipV="1">
              <a:off x="5387" y="1545"/>
              <a:ext cx="141" cy="6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7" name="Oval 12"/>
            <p:cNvSpPr>
              <a:spLocks noChangeArrowheads="1"/>
            </p:cNvSpPr>
            <p:nvPr/>
          </p:nvSpPr>
          <p:spPr bwMode="auto">
            <a:xfrm>
              <a:off x="6516" y="3078"/>
              <a:ext cx="989" cy="41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8" name="Oval 11"/>
            <p:cNvSpPr>
              <a:spLocks noChangeArrowheads="1"/>
            </p:cNvSpPr>
            <p:nvPr/>
          </p:nvSpPr>
          <p:spPr bwMode="auto">
            <a:xfrm>
              <a:off x="7505" y="3914"/>
              <a:ext cx="989" cy="41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9" name="Oval 10"/>
            <p:cNvSpPr>
              <a:spLocks noChangeArrowheads="1"/>
            </p:cNvSpPr>
            <p:nvPr/>
          </p:nvSpPr>
          <p:spPr bwMode="auto">
            <a:xfrm>
              <a:off x="5810" y="3914"/>
              <a:ext cx="989" cy="41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0" name="Oval 9"/>
            <p:cNvSpPr>
              <a:spLocks noChangeArrowheads="1"/>
            </p:cNvSpPr>
            <p:nvPr/>
          </p:nvSpPr>
          <p:spPr bwMode="auto">
            <a:xfrm>
              <a:off x="4257" y="3496"/>
              <a:ext cx="989" cy="41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1" name="Oval 8"/>
            <p:cNvSpPr>
              <a:spLocks noChangeArrowheads="1"/>
            </p:cNvSpPr>
            <p:nvPr/>
          </p:nvSpPr>
          <p:spPr bwMode="auto">
            <a:xfrm>
              <a:off x="2846" y="2660"/>
              <a:ext cx="989" cy="41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2" name="Oval 7"/>
            <p:cNvSpPr>
              <a:spLocks noChangeArrowheads="1"/>
            </p:cNvSpPr>
            <p:nvPr/>
          </p:nvSpPr>
          <p:spPr bwMode="auto">
            <a:xfrm>
              <a:off x="6516" y="1685"/>
              <a:ext cx="989" cy="41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3" name="Oval 6"/>
            <p:cNvSpPr>
              <a:spLocks noChangeArrowheads="1"/>
            </p:cNvSpPr>
            <p:nvPr/>
          </p:nvSpPr>
          <p:spPr bwMode="auto">
            <a:xfrm>
              <a:off x="4963" y="1127"/>
              <a:ext cx="989" cy="41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4" name="Oval 5"/>
            <p:cNvSpPr>
              <a:spLocks noChangeArrowheads="1"/>
            </p:cNvSpPr>
            <p:nvPr/>
          </p:nvSpPr>
          <p:spPr bwMode="auto">
            <a:xfrm>
              <a:off x="3128" y="1545"/>
              <a:ext cx="989" cy="5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5" name="Line 4"/>
            <p:cNvSpPr>
              <a:spLocks noChangeShapeType="1"/>
            </p:cNvSpPr>
            <p:nvPr/>
          </p:nvSpPr>
          <p:spPr bwMode="auto">
            <a:xfrm flipH="1">
              <a:off x="6375" y="3496"/>
              <a:ext cx="331" cy="3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6" name="Line 3"/>
            <p:cNvSpPr>
              <a:spLocks noChangeShapeType="1"/>
            </p:cNvSpPr>
            <p:nvPr/>
          </p:nvSpPr>
          <p:spPr bwMode="auto">
            <a:xfrm>
              <a:off x="7222" y="3496"/>
              <a:ext cx="564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7" name="Text Box 2"/>
            <p:cNvSpPr txBox="1">
              <a:spLocks noChangeArrowheads="1"/>
            </p:cNvSpPr>
            <p:nvPr/>
          </p:nvSpPr>
          <p:spPr bwMode="auto">
            <a:xfrm>
              <a:off x="4921" y="2392"/>
              <a:ext cx="1258" cy="48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ru-RU" sz="2000" b="1" dirty="0" smtClean="0">
                  <a:cs typeface="Times New Roman" pitchFamily="18" charset="0"/>
                </a:rPr>
                <a:t>ЖИВОТНЫЕ</a:t>
              </a:r>
              <a:endParaRPr lang="ru-RU" sz="2000" b="1" dirty="0"/>
            </a:p>
          </p:txBody>
        </p: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Шпион засел в кустах, и оценивает ситуацию на КПП. Подходит офицер, часовой ему: "Пароль". 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Офицер: "26". 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Часовой: "Отзыв". 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Офицер: "13". 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Часовой: "Проходи". 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Подходит второй: "Пароль!" - "22". </a:t>
            </a:r>
            <a:b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"Отзыв" - "11". 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"Проходи" </a:t>
            </a:r>
            <a:b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Ну, шпион решил, что всё просёк, бежит к часовому. </a:t>
            </a:r>
            <a:b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Часовой: "Пароль". </a:t>
            </a:r>
            <a:b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Шпион: "100". </a:t>
            </a:r>
            <a:b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Часовой: "Отзыв". </a:t>
            </a:r>
            <a:b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Шпион: "50". </a:t>
            </a:r>
            <a:b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В-общим, расстреляли шпиона. Какой ответ должен был быть правильным?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786050" y="428604"/>
            <a:ext cx="37722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Шпионская история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188913"/>
            <a:ext cx="8229600" cy="1143000"/>
          </a:xfrm>
          <a:solidFill>
            <a:schemeClr val="bg2"/>
          </a:solidFill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Таблица толстых  и     тонких</a:t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вопросов</a:t>
            </a:r>
          </a:p>
        </p:txBody>
      </p:sp>
      <p:sp>
        <p:nvSpPr>
          <p:cNvPr id="24579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  <a:cs typeface="Arial" charset="0"/>
              </a:rPr>
              <a:t> 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  <a:cs typeface="Arial" charset="0"/>
              </a:rPr>
              <a:t> 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  <a:cs typeface="Arial" charset="0"/>
              </a:rPr>
              <a:t> 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  <a:cs typeface="Arial" charset="0"/>
              </a:rPr>
              <a:t> 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latin typeface="Arial" charset="0"/>
              <a:cs typeface="Arial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63" y="1571625"/>
          <a:ext cx="7992888" cy="5045478"/>
        </p:xfrm>
        <a:graphic>
          <a:graphicData uri="http://schemas.openxmlformats.org/drawingml/2006/table">
            <a:tbl>
              <a:tblPr/>
              <a:tblGrid>
                <a:gridCol w="3816424"/>
                <a:gridCol w="4176464"/>
              </a:tblGrid>
              <a:tr h="8249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Тонкие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вопросы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требуют фактического ответа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Толстые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вопросы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требуют обстоятельного развернутого ответа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836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Кто?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Что?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Когда?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Может…?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Будет…?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Мог ли…?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 звать…?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Было ли…?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Согласны ли вы…?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Верно ли?</a:t>
                      </a:r>
                    </a:p>
                  </a:txBody>
                  <a:tcPr marL="114300" marR="1143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Дайте три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объяснения,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почему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…?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Объясните, почему…?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Почему вы думаете…?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Почему вы считаете…?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чём различие…?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Предположите, что будет, если…?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Что, если…?</a:t>
                      </a:r>
                    </a:p>
                  </a:txBody>
                  <a:tcPr marL="114300" marR="1143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45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60350"/>
            <a:ext cx="13779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7" y="1216011"/>
            <a:ext cx="8568953" cy="2677656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у тебя есть яблоко и у меня есть яблоко и мы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обменяемся этими яблоками, то у каждого из </a:t>
            </a:r>
            <a:r>
              <a:rPr kumimoji="0" lang="ru-RU" sz="2400" b="1" i="1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нас </a:t>
            </a:r>
            <a:r>
              <a:rPr kumimoji="0" lang="ru-RU" sz="2400" b="1" i="1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будет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одно яблоко...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у тебя есть идея и у меня есть идея и мы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обменяемся этими идеями, то у каждого из нас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будет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две идеи!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(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Бернард Шоу).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Ответ: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2714620"/>
            <a:ext cx="894180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количество букв в названных словах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предыдущие ответы -: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26 - 13 букв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22 - 11 букв,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100 – 3 буквы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628800"/>
            <a:ext cx="7286625" cy="221741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/>
              <a:t>Развитие критического мышления</a:t>
            </a:r>
            <a:br>
              <a:rPr lang="ru-RU" sz="4800" dirty="0" smtClean="0"/>
            </a:br>
            <a:r>
              <a:rPr lang="ru-RU" sz="4800" dirty="0" smtClean="0"/>
              <a:t>у детей дошкольного возраста</a:t>
            </a:r>
            <a:endParaRPr lang="ru-RU" sz="4800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2988" y="4437063"/>
            <a:ext cx="5214937" cy="2071687"/>
          </a:xfrm>
        </p:spPr>
        <p:txBody>
          <a:bodyPr/>
          <a:lstStyle/>
          <a:p>
            <a:pPr algn="l"/>
            <a:endParaRPr lang="ru-RU" sz="160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r>
              <a:rPr lang="ru-RU" sz="1600" smtClean="0">
                <a:latin typeface="Arial" charset="0"/>
                <a:cs typeface="Arial" charset="0"/>
              </a:rPr>
              <a:t>                                      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endParaRPr lang="ru-RU" sz="1600" b="1" smtClean="0">
              <a:latin typeface="Arial" charset="0"/>
              <a:cs typeface="Arial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992563" y="90488"/>
            <a:ext cx="1158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49263" algn="just" eaLnBrk="0" hangingPunct="0"/>
            <a:r>
              <a:rPr lang="ru-RU" sz="1200" i="1">
                <a:solidFill>
                  <a:srgbClr val="000000"/>
                </a:solidFill>
                <a:cs typeface="Times New Roman" pitchFamily="18" charset="0"/>
              </a:rPr>
              <a:t>         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>
              <a:latin typeface="Arial" charset="0"/>
              <a:cs typeface="Arial" charset="0"/>
            </a:endParaRPr>
          </a:p>
        </p:txBody>
      </p:sp>
      <p:pic>
        <p:nvPicPr>
          <p:cNvPr id="6148" name="Picture 2" descr="C:\Users\Костя\Pictures\РОМАШКОВАЯ ПОЛЯН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347864" y="980728"/>
            <a:ext cx="4734272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8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itchFamily="18" charset="0"/>
                <a:cs typeface="Segoe UI" pitchFamily="34" charset="0"/>
              </a:rPr>
              <a:t>   </a:t>
            </a:r>
            <a:r>
              <a:rPr lang="ru-RU" sz="2800" b="1" i="1" dirty="0">
                <a:latin typeface="Georgia" pitchFamily="18" charset="0"/>
                <a:cs typeface="Segoe UI" pitchFamily="34" charset="0"/>
              </a:rPr>
              <a:t> Скажи мне -</a:t>
            </a:r>
          </a:p>
          <a:p>
            <a:pPr>
              <a:lnSpc>
                <a:spcPct val="150000"/>
              </a:lnSpc>
              <a:defRPr/>
            </a:pPr>
            <a:r>
              <a:rPr lang="ru-RU" sz="28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itchFamily="18" charset="0"/>
                <a:cs typeface="Segoe UI" pitchFamily="34" charset="0"/>
              </a:rPr>
              <a:t>          </a:t>
            </a:r>
            <a:r>
              <a:rPr lang="ru-RU" sz="2800" b="1" i="1" dirty="0">
                <a:latin typeface="Georgia" pitchFamily="18" charset="0"/>
                <a:cs typeface="Segoe UI" pitchFamily="34" charset="0"/>
              </a:rPr>
              <a:t>я забуду,</a:t>
            </a:r>
            <a:endParaRPr lang="ru-RU" sz="2800" b="1" dirty="0">
              <a:latin typeface="Georgia" pitchFamily="18" charset="0"/>
              <a:cs typeface="Segoe UI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2800" b="1" i="1" dirty="0">
                <a:latin typeface="Georgia" pitchFamily="18" charset="0"/>
                <a:cs typeface="Segoe UI" pitchFamily="34" charset="0"/>
              </a:rPr>
              <a:t>Покажи мне –</a:t>
            </a:r>
          </a:p>
          <a:p>
            <a:pPr>
              <a:lnSpc>
                <a:spcPct val="150000"/>
              </a:lnSpc>
              <a:defRPr/>
            </a:pPr>
            <a:r>
              <a:rPr lang="ru-RU" sz="2800" b="1" i="1" dirty="0">
                <a:latin typeface="Georgia" pitchFamily="18" charset="0"/>
                <a:cs typeface="Segoe UI" pitchFamily="34" charset="0"/>
              </a:rPr>
              <a:t>               я запомню,</a:t>
            </a:r>
            <a:endParaRPr lang="ru-RU" sz="2800" b="1" dirty="0">
              <a:latin typeface="Georgia" pitchFamily="18" charset="0"/>
              <a:cs typeface="Segoe UI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2800" b="1" i="1" dirty="0">
                <a:latin typeface="Georgia" pitchFamily="18" charset="0"/>
                <a:cs typeface="Segoe UI" pitchFamily="34" charset="0"/>
              </a:rPr>
              <a:t>Вовлеки меня — </a:t>
            </a:r>
          </a:p>
          <a:p>
            <a:pPr>
              <a:lnSpc>
                <a:spcPct val="150000"/>
              </a:lnSpc>
              <a:defRPr/>
            </a:pPr>
            <a:r>
              <a:rPr lang="ru-RU" sz="2800" b="1" i="1" dirty="0">
                <a:latin typeface="Georgia" pitchFamily="18" charset="0"/>
                <a:cs typeface="Segoe UI" pitchFamily="34" charset="0"/>
              </a:rPr>
              <a:t>                  я пойму.</a:t>
            </a:r>
          </a:p>
          <a:p>
            <a:pPr>
              <a:lnSpc>
                <a:spcPct val="150000"/>
              </a:lnSpc>
              <a:defRPr/>
            </a:pPr>
            <a:r>
              <a:rPr lang="ru-RU" sz="2800" b="1" i="1" dirty="0">
                <a:latin typeface="Georgia" pitchFamily="18" charset="0"/>
                <a:cs typeface="Segoe UI" pitchFamily="34" charset="0"/>
              </a:rPr>
              <a:t>                       </a:t>
            </a:r>
            <a:r>
              <a:rPr lang="ru-RU" sz="2000" b="1" i="1" dirty="0">
                <a:latin typeface="Georgia" pitchFamily="18" charset="0"/>
                <a:cs typeface="Segoe UI" pitchFamily="34" charset="0"/>
              </a:rPr>
              <a:t>Китайская 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i="1" dirty="0">
                <a:latin typeface="Georgia" pitchFamily="18" charset="0"/>
                <a:cs typeface="Segoe UI" pitchFamily="34" charset="0"/>
              </a:rPr>
              <a:t>                           пословица</a:t>
            </a:r>
            <a:endParaRPr lang="ru-RU" sz="2000" b="1" dirty="0">
              <a:latin typeface="Georgia" pitchFamily="18" charset="0"/>
              <a:cs typeface="Segoe UI" pitchFamily="34" charset="0"/>
            </a:endParaRPr>
          </a:p>
          <a:p>
            <a:pPr indent="804863" algn="ctr">
              <a:lnSpc>
                <a:spcPct val="150000"/>
              </a:lnSpc>
              <a:defRPr/>
            </a:pPr>
            <a:endParaRPr lang="ru-RU" sz="2800" i="1" dirty="0">
              <a:ln w="31550" cmpd="sng">
                <a:solidFill>
                  <a:schemeClr val="tx1"/>
                </a:soli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804863">
              <a:lnSpc>
                <a:spcPct val="150000"/>
              </a:lnSpc>
              <a:defRPr/>
            </a:pPr>
            <a:r>
              <a:rPr lang="ru-RU" sz="2800" i="1" dirty="0">
                <a:ln w="31550" cmpd="sng">
                  <a:solidFill>
                    <a:schemeClr val="tx1"/>
                  </a:soli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800" dirty="0">
              <a:ln w="31550" cmpd="sng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196975"/>
            <a:ext cx="8426450" cy="5140325"/>
          </a:xfrm>
        </p:spPr>
        <p:txBody>
          <a:bodyPr/>
          <a:lstStyle/>
          <a:p>
            <a:pPr marL="177800" indent="0">
              <a:buFont typeface="Arial" charset="0"/>
              <a:buNone/>
              <a:defRPr/>
            </a:pPr>
            <a:r>
              <a:rPr lang="ru-RU" b="1" i="1" dirty="0" smtClean="0">
                <a:solidFill>
                  <a:srgbClr val="1529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Критическое мышление </a:t>
            </a:r>
            <a:r>
              <a:rPr lang="ru-RU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— это один из видов интеллектуальной деятельности человека, который характеризуется высоким уровнем восприятия, понимания, объективности подхода к окружающему его информационному полю</a:t>
            </a:r>
            <a:r>
              <a:rPr lang="ru-RU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4" name="Picture 5" descr="Картинка 13 из 58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4" y="3573016"/>
            <a:ext cx="4032448" cy="30725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237" y="620688"/>
            <a:ext cx="8178651" cy="114300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технологии развития критического мышления  -</a:t>
            </a:r>
            <a:endParaRPr lang="ru-RU" b="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71438" y="1916113"/>
            <a:ext cx="9144001" cy="5141912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b="1" i="1" dirty="0" smtClean="0">
                <a:solidFill>
                  <a:srgbClr val="3514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</a:t>
            </a:r>
          </a:p>
          <a:p>
            <a:pPr>
              <a:buFont typeface="Arial" charset="0"/>
              <a:buNone/>
              <a:defRPr/>
            </a:pPr>
            <a:endParaRPr lang="ru-RU" i="1" dirty="0" smtClean="0">
              <a:solidFill>
                <a:srgbClr val="3514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547688" indent="-411163">
              <a:buFont typeface="Arial" charset="0"/>
              <a:buNone/>
              <a:defRPr/>
            </a:pPr>
            <a:r>
              <a:rPr lang="ru-RU" i="1" dirty="0" smtClean="0">
                <a:solidFill>
                  <a:srgbClr val="3514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развитие мыслительных навыков воспитанников, необходимых не только в образовательной деятельности, но и в обычной жизни (умение принимать взвешенные решения, работать с информацией, анализировать различные стороны явлений).</a:t>
            </a:r>
            <a:endParaRPr lang="ru-RU" i="1" dirty="0">
              <a:solidFill>
                <a:srgbClr val="3514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3" y="-243408"/>
            <a:ext cx="8229600" cy="114300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   Задачи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463" y="836613"/>
            <a:ext cx="8712200" cy="5805487"/>
          </a:xfrm>
        </p:spPr>
        <p:txBody>
          <a:bodyPr>
            <a:normAutofit fontScale="70000" lnSpcReduction="20000"/>
          </a:bodyPr>
          <a:lstStyle/>
          <a:p>
            <a:pPr>
              <a:buFont typeface="Arial" charset="0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</a:t>
            </a:r>
            <a:endParaRPr lang="ru-RU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Формирование нового стиля мышления, для которого характерны открытость, гибкость, </a:t>
            </a:r>
            <a:r>
              <a:rPr lang="ru-RU" i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рефлексивность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  <a:p>
            <a:pPr>
              <a:buFont typeface="Wingdings" pitchFamily="2" charset="2"/>
              <a:buChar char="Ø"/>
              <a:defRPr/>
            </a:pPr>
            <a:endParaRPr lang="ru-RU" i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Развитие таких  базовых качеств личности, как </a:t>
            </a:r>
            <a:r>
              <a:rPr lang="ru-RU" i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коммуникативность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</a:t>
            </a:r>
            <a:r>
              <a:rPr lang="ru-RU" i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креативность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мобильность, ответственность за собственный выбор и результаты своей деятельности.</a:t>
            </a:r>
          </a:p>
          <a:p>
            <a:pPr>
              <a:buFont typeface="Wingdings" pitchFamily="2" charset="2"/>
              <a:buChar char="Ø"/>
              <a:defRPr/>
            </a:pPr>
            <a:endParaRPr lang="ru-RU" i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Формирование культуры чтения, включающей в себя умение ориентироваться в источниках информации.</a:t>
            </a:r>
          </a:p>
          <a:p>
            <a:pPr>
              <a:buFont typeface="Wingdings" pitchFamily="2" charset="2"/>
              <a:buChar char="Ø"/>
              <a:defRPr/>
            </a:pPr>
            <a:endParaRPr lang="ru-RU" i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Стимулирование самостоятельной поисковой творческой деятельности, пуск механизмов самообразования и самоорганизации. </a:t>
            </a:r>
          </a:p>
          <a:p>
            <a:pPr>
              <a:buFont typeface="Wingdings" pitchFamily="2" charset="2"/>
              <a:buChar char="Ø"/>
              <a:defRPr/>
            </a:pPr>
            <a:endParaRPr lang="ru-RU" i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Развитие аналитического, критического мышления.</a:t>
            </a:r>
            <a:endParaRPr lang="ru-RU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Технология развития критического мышления (ТРКМ)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716088"/>
            <a:ext cx="8642350" cy="5141912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</a:t>
            </a:r>
            <a:endParaRPr lang="ru-RU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Font typeface="Arial" charset="0"/>
              <a:buNone/>
              <a:defRPr/>
            </a:pP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Это совокупность разнообразных методик и приёмов, направленных на то, чтобы сначала заинтересовать ученика, то есть пробудить в нём исследовательскую, творческую активность, а затем создать ему условия для осмысления материала и помочь ему обобщить приобретённые знания.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</TotalTime>
  <Words>722</Words>
  <Application>Microsoft Office PowerPoint</Application>
  <PresentationFormat>Экран (4:3)</PresentationFormat>
  <Paragraphs>195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Горбунова Юлия Михайловна - заведующий  </vt:lpstr>
      <vt:lpstr>Слайд 2</vt:lpstr>
      <vt:lpstr>Ответ:</vt:lpstr>
      <vt:lpstr>Развитие критического мышления у детей дошкольного возраста</vt:lpstr>
      <vt:lpstr>Слайд 5</vt:lpstr>
      <vt:lpstr>Слайд 6</vt:lpstr>
      <vt:lpstr> Цель  технологии развития критического мышления  -</vt:lpstr>
      <vt:lpstr>    Задачи</vt:lpstr>
      <vt:lpstr> Технология развития критического мышления (ТРКМ)</vt:lpstr>
      <vt:lpstr>Слайд 10</vt:lpstr>
      <vt:lpstr>Слайд 11</vt:lpstr>
      <vt:lpstr>Верите ли вы, что… </vt:lpstr>
      <vt:lpstr>Прием «Корзина идей»</vt:lpstr>
      <vt:lpstr>Слайд 14</vt:lpstr>
      <vt:lpstr>Слайд 15</vt:lpstr>
      <vt:lpstr>Таблица «З-Х-У» </vt:lpstr>
      <vt:lpstr>Слайд 17</vt:lpstr>
      <vt:lpstr>Слайд 18</vt:lpstr>
      <vt:lpstr>Слайд 19</vt:lpstr>
      <vt:lpstr>               Таблица толстых  и     тонких               вопросов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Лилия</dc:creator>
  <cp:lastModifiedBy>User</cp:lastModifiedBy>
  <cp:revision>6</cp:revision>
  <dcterms:created xsi:type="dcterms:W3CDTF">2015-12-26T19:43:03Z</dcterms:created>
  <dcterms:modified xsi:type="dcterms:W3CDTF">2022-11-09T10:07:04Z</dcterms:modified>
</cp:coreProperties>
</file>