
<file path=[Content_Types].xml><?xml version="1.0" encoding="utf-8"?>
<Types xmlns="http://schemas.openxmlformats.org/package/2006/content-types">
  <Default ContentType="image/png" Extension="png"/>
  <Default ContentType="image/jpeg" Extension="jpeg"/>
  <Default ContentType="application/vnd.openxmlformats-package.relationships+xml" Extension="rels"/>
  <Default ContentType="application/xml" Extension="xml"/>
  <Default ContentType="image/jpeg" Extension="jpg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presentationml.slide+xml" PartName="/ppt/slides/slide17.xml"/>
  <Override ContentType="application/vnd.openxmlformats-officedocument.presentationml.slide+xml" PartName="/ppt/slides/slide18.xml"/>
  <Override ContentType="application/vnd.openxmlformats-officedocument.presentationml.notesMaster+xml" PartName="/ppt/notesMasters/notesMaster1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theme+xml" PartName="/ppt/theme/theme2.xml"/>
  <Override ContentType="application/vnd.openxmlformats-officedocument.presentationml.notesSlide+xml" PartName="/ppt/notesSlides/notesSlide1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59" r:id="rId2"/>
    <p:sldId id="256" r:id="rId3"/>
    <p:sldId id="261" r:id="rId4"/>
    <p:sldId id="262" r:id="rId5"/>
    <p:sldId id="264" r:id="rId6"/>
    <p:sldId id="263" r:id="rId7"/>
    <p:sldId id="265" r:id="rId8"/>
    <p:sldId id="266" r:id="rId9"/>
    <p:sldId id="267" r:id="rId10"/>
    <p:sldId id="268" r:id="rId11"/>
    <p:sldId id="269" r:id="rId12"/>
    <p:sldId id="270" r:id="rId13"/>
    <p:sldId id="271" r:id="rId14"/>
    <p:sldId id="275" r:id="rId15"/>
    <p:sldId id="272" r:id="rId16"/>
    <p:sldId id="273" r:id="rId17"/>
    <p:sldId id="274" r:id="rId18"/>
    <p:sldId id="276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FF4555A2-7CF7-46CF-B49D-3D1AAA1639E0}">
          <p14:sldIdLst>
            <p14:sldId id="259"/>
            <p14:sldId id="256"/>
            <p14:sldId id="261"/>
            <p14:sldId id="262"/>
            <p14:sldId id="264"/>
            <p14:sldId id="263"/>
            <p14:sldId id="265"/>
            <p14:sldId id="266"/>
            <p14:sldId id="267"/>
            <p14:sldId id="268"/>
            <p14:sldId id="269"/>
            <p14:sldId id="270"/>
            <p14:sldId id="271"/>
            <p14:sldId id="275"/>
            <p14:sldId id="272"/>
            <p14:sldId id="273"/>
            <p14:sldId id="274"/>
            <p14:sldId id="276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61" autoAdjust="0"/>
    <p:restoredTop sz="94660"/>
  </p:normalViewPr>
  <p:slideViewPr>
    <p:cSldViewPr>
      <p:cViewPr varScale="1">
        <p:scale>
          <a:sx n="103" d="100"/>
          <a:sy n="103" d="100"/>
        </p:scale>
        <p:origin x="252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DB98A99-2CF6-4C1D-9B4D-A37D65B6CDAF}" type="datetimeFigureOut">
              <a:rPr lang="ru-RU" smtClean="0"/>
              <a:t>24.03.2021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557A561-A959-4688-B545-F6C28D85CF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30023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57A561-A959-4688-B545-F6C28D85CF26}" type="slidenum">
              <a:rPr lang="ru-RU" smtClean="0"/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35660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24.03.2021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24.03.2021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рамка26.png"/>
          <p:cNvPicPr>
            <a:picLocks noChangeAspect="1"/>
          </p:cNvPicPr>
          <p:nvPr userDrawn="1"/>
        </p:nvPicPr>
        <p:blipFill>
          <a:blip r:embed="rId2">
            <a:lum bright="29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24.03.2021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16000" r="-1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Рисунок 12" descr="fiksiki-kartinki-7 (3).jpg"/>
          <p:cNvPicPr>
            <a:picLocks noChangeAspect="1"/>
          </p:cNvPicPr>
          <p:nvPr userDrawn="1"/>
        </p:nvPicPr>
        <p:blipFill>
          <a:blip r:embed="rId1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28597" y="4855831"/>
            <a:ext cx="1214445" cy="1583057"/>
          </a:xfrm>
          <a:prstGeom prst="rect">
            <a:avLst/>
          </a:prstGeom>
        </p:spPr>
      </p:pic>
      <p:pic>
        <p:nvPicPr>
          <p:cNvPr id="9" name="Рисунок 8" descr="рамка26.png"/>
          <p:cNvPicPr>
            <a:picLocks noChangeAspect="1"/>
          </p:cNvPicPr>
          <p:nvPr userDrawn="1"/>
        </p:nvPicPr>
        <p:blipFill>
          <a:blip r:embed="rId15">
            <a:lum bright="28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24.03.2021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 ?><Relationships xmlns="http://schemas.openxmlformats.org/package/2006/relationships"><Relationship Id="rId3" Target="../media/image16.jpeg" Type="http://schemas.openxmlformats.org/officeDocument/2006/relationships/image"/><Relationship Id="rId2" Target="../media/image15.jpeg" Type="http://schemas.openxmlformats.org/officeDocument/2006/relationships/image"/><Relationship Id="rId1" Target="../slideLayouts/slideLayout6.xml" Type="http://schemas.openxmlformats.org/officeDocument/2006/relationships/slideLayout"/><Relationship Id="rId4" Target="../media/image17.jpeg" Type="http://schemas.openxmlformats.org/officeDocument/2006/relationships/image"/></Relationships>
</file>

<file path=ppt/slides/_rels/slide11.xml.rels><?xml version="1.0" encoding="UTF-8" standalone="yes" ?><Relationships xmlns="http://schemas.openxmlformats.org/package/2006/relationships"><Relationship Id="rId3" Target="../media/image19.jpeg" Type="http://schemas.openxmlformats.org/officeDocument/2006/relationships/image"/><Relationship Id="rId2" Target="../media/image18.jpeg" Type="http://schemas.openxmlformats.org/officeDocument/2006/relationships/image"/><Relationship Id="rId1" Target="../slideLayouts/slideLayout6.xml" Type="http://schemas.openxmlformats.org/officeDocument/2006/relationships/slideLayout"/><Relationship Id="rId4" Target="../media/image20.jpeg" Type="http://schemas.openxmlformats.org/officeDocument/2006/relationships/image"/></Relationships>
</file>

<file path=ppt/slides/_rels/slide12.xml.rels><?xml version="1.0" encoding="UTF-8" standalone="yes" ?><Relationships xmlns="http://schemas.openxmlformats.org/package/2006/relationships"><Relationship Id="rId3" Target="../media/image10.jpeg" Type="http://schemas.openxmlformats.org/officeDocument/2006/relationships/image"/><Relationship Id="rId2" Target="../media/image21.jpeg" Type="http://schemas.openxmlformats.org/officeDocument/2006/relationships/image"/><Relationship Id="rId1" Target="../slideLayouts/slideLayout6.xml" Type="http://schemas.openxmlformats.org/officeDocument/2006/relationships/slideLayout"/><Relationship Id="rId4" Target="../media/image22.jpeg" Type="http://schemas.openxmlformats.org/officeDocument/2006/relationships/image"/></Relationships>
</file>

<file path=ppt/slides/_rels/slide13.xml.rels><?xml version="1.0" encoding="UTF-8" standalone="yes" ?><Relationships xmlns="http://schemas.openxmlformats.org/package/2006/relationships"><Relationship Id="rId3" Target="../media/image24.jpeg" Type="http://schemas.openxmlformats.org/officeDocument/2006/relationships/image"/><Relationship Id="rId2" Target="../media/image23.jpeg" Type="http://schemas.openxmlformats.org/officeDocument/2006/relationships/image"/><Relationship Id="rId1" Target="../slideLayouts/slideLayout6.xml" Type="http://schemas.openxmlformats.org/officeDocument/2006/relationships/slideLayout"/><Relationship Id="rId4" Target="../media/image25.jpeg" Type="http://schemas.openxmlformats.org/officeDocument/2006/relationships/image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g"/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0.jpg"/><Relationship Id="rId5" Type="http://schemas.openxmlformats.org/officeDocument/2006/relationships/image" Target="../media/image29.jpg"/><Relationship Id="rId4" Type="http://schemas.openxmlformats.org/officeDocument/2006/relationships/image" Target="../media/image28.jpg"/></Relationships>
</file>

<file path=ppt/slides/_rels/slide15.xml.rels><?xml version="1.0" encoding="UTF-8" standalone="yes" ?><Relationships xmlns="http://schemas.openxmlformats.org/package/2006/relationships"><Relationship Id="rId3" Target="../media/image31.jpeg" Type="http://schemas.openxmlformats.org/officeDocument/2006/relationships/image"/><Relationship Id="rId2" Target="../notesSlides/notesSlide1.xml" Type="http://schemas.openxmlformats.org/officeDocument/2006/relationships/notesSlide"/><Relationship Id="rId1" Target="../slideLayouts/slideLayout7.xml" Type="http://schemas.openxmlformats.org/officeDocument/2006/relationships/slideLayout"/><Relationship Id="rId5" Target="../media/image33.jpg" Type="http://schemas.openxmlformats.org/officeDocument/2006/relationships/image"/><Relationship Id="rId4" Target="../media/image32.jpeg" Type="http://schemas.openxmlformats.org/officeDocument/2006/relationships/image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 ?><Relationships xmlns="http://schemas.openxmlformats.org/package/2006/relationships"><Relationship Id="rId3" Target="../media/image8.jpeg" Type="http://schemas.openxmlformats.org/officeDocument/2006/relationships/image"/><Relationship Id="rId2" Target="../media/image7.jpeg" Type="http://schemas.openxmlformats.org/officeDocument/2006/relationships/image"/><Relationship Id="rId1" Target="../slideLayouts/slideLayout6.xml" Type="http://schemas.openxmlformats.org/officeDocument/2006/relationships/slideLayout"/><Relationship Id="rId4" Target="../media/image9.jpeg" Type="http://schemas.openxmlformats.org/officeDocument/2006/relationships/image"/></Relationships>
</file>

<file path=ppt/slides/_rels/slide8.xml.rels><?xml version="1.0" encoding="UTF-8" standalone="yes" ?><Relationships xmlns="http://schemas.openxmlformats.org/package/2006/relationships"><Relationship Id="rId3" Target="../media/image11.jpeg" Type="http://schemas.openxmlformats.org/officeDocument/2006/relationships/image"/><Relationship Id="rId2" Target="../media/image10.jpeg" Type="http://schemas.openxmlformats.org/officeDocument/2006/relationships/image"/><Relationship Id="rId1" Target="../slideLayouts/slideLayout6.xml" Type="http://schemas.openxmlformats.org/officeDocument/2006/relationships/slideLayout"/></Relationships>
</file>

<file path=ppt/slides/_rels/slide9.xml.rels><?xml version="1.0" encoding="UTF-8" standalone="yes" ?><Relationships xmlns="http://schemas.openxmlformats.org/package/2006/relationships"><Relationship Id="rId3" Target="../media/image13.jpeg" Type="http://schemas.openxmlformats.org/officeDocument/2006/relationships/image"/><Relationship Id="rId2" Target="../media/image12.jpeg" Type="http://schemas.openxmlformats.org/officeDocument/2006/relationships/image"/><Relationship Id="rId1" Target="../slideLayouts/slideLayout6.xml" Type="http://schemas.openxmlformats.org/officeDocument/2006/relationships/slideLayout"/><Relationship Id="rId4" Target="../media/image14.jpeg" Type="http://schemas.openxmlformats.org/officeDocument/2006/relationships/image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4" name="Подзаголовок 5"/>
          <p:cNvSpPr txBox="1">
            <a:spLocks/>
          </p:cNvSpPr>
          <p:nvPr/>
        </p:nvSpPr>
        <p:spPr bwMode="auto">
          <a:xfrm>
            <a:off x="2195513" y="2500313"/>
            <a:ext cx="18415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>
              <a:spcBef>
                <a:spcPct val="20000"/>
              </a:spcBef>
              <a:buFont typeface="Arial" charset="0"/>
              <a:buNone/>
            </a:pPr>
            <a:endParaRPr lang="ru-RU" sz="1400" i="1">
              <a:latin typeface="Calibri" pitchFamily="34" charset="0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>
          <a:xfrm>
            <a:off x="2627784" y="620688"/>
            <a:ext cx="5760640" cy="523220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r"/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бюджетное дошкольное образовательное учреждение детский сад №8 г. Вязьмы Смоленской области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364088" y="5589240"/>
            <a:ext cx="324023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Разработчик </a:t>
            </a:r>
          </a:p>
          <a:p>
            <a:pPr algn="r"/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Клюшкина Оксана Павловна</a:t>
            </a:r>
          </a:p>
          <a:p>
            <a:pPr algn="r"/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747277" y="2500313"/>
            <a:ext cx="536141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Логико – математические игры для дошкольников</a:t>
            </a:r>
            <a:endParaRPr lang="ru-RU" sz="36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7844" y="764704"/>
            <a:ext cx="6454670" cy="2160240"/>
          </a:xfrm>
        </p:spPr>
        <p:txBody>
          <a:bodyPr>
            <a:noAutofit/>
          </a:bodyPr>
          <a:lstStyle/>
          <a:p>
            <a:pPr algn="l"/>
            <a:r>
              <a:rPr lang="ru-RU" sz="2400" b="1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НАРЯДИ МАТРЕШКУ</a:t>
            </a:r>
            <a:r>
              <a:rPr lang="ru-RU" sz="2400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сенсорное развитие: цвет, форма</a:t>
            </a: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b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</a:t>
            </a:r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формировать умение находить сходства и различия по цвету и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форме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Игра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Укрась фартук Матрешки геометрическими фигурами, используя заданные цвет и форму</a:t>
            </a:r>
            <a:b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16941" y="3967319"/>
            <a:ext cx="3024336" cy="2304256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80112" y="3967319"/>
            <a:ext cx="3023220" cy="230425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23610" y="756590"/>
            <a:ext cx="1727195" cy="12961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4215967"/>
      </p:ext>
    </p:extLst>
  </p:cSld>
  <p:clrMapOvr>
    <a:masterClrMapping/>
  </p:clrMapOvr>
</p:sld>
</file>

<file path=ppt/slides/slide1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60648"/>
            <a:ext cx="6635080" cy="2304256"/>
          </a:xfrm>
        </p:spPr>
        <p:txBody>
          <a:bodyPr>
            <a:normAutofit fontScale="90000"/>
          </a:bodyPr>
          <a:lstStyle/>
          <a:p>
            <a:pPr algn="l"/>
            <a:r>
              <a:rPr b="1" dirty="0" lang="ru-RU" smtClean="0" sz="2400">
                <a:solidFill>
                  <a:schemeClr val="accent2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/>
            </a:r>
            <a:br>
              <a:rPr b="1" dirty="0" lang="ru-RU" smtClean="0" sz="2400">
                <a:solidFill>
                  <a:schemeClr val="accent2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</a:br>
            <a:r>
              <a:rPr b="1" dirty="0" lang="ru-RU" smtClean="0" sz="2400">
                <a:solidFill>
                  <a:schemeClr val="accent2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НАРЯДИ СНЕГОВИКА</a:t>
            </a:r>
            <a:r>
              <a:rPr b="1" dirty="0" lang="ru-RU" sz="2400">
                <a:solidFill>
                  <a:schemeClr val="accent2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/>
            </a:r>
            <a:br>
              <a:rPr b="1" dirty="0" lang="ru-RU" sz="2400">
                <a:solidFill>
                  <a:schemeClr val="accent2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</a:br>
            <a:r>
              <a:rPr b="1" dirty="0" lang="ru-RU" smtClean="0" sz="2000">
                <a:latin charset="0" panose="02020603050405020304" pitchFamily="18" typeface="Times New Roman"/>
                <a:cs charset="0" panose="02020603050405020304" pitchFamily="18" typeface="Times New Roman"/>
              </a:rPr>
              <a:t>(</a:t>
            </a:r>
            <a:r>
              <a:rPr b="1" dirty="0" lang="ru-RU" sz="2000">
                <a:latin charset="0" panose="02020603050405020304" pitchFamily="18" typeface="Times New Roman"/>
                <a:cs charset="0" panose="02020603050405020304" pitchFamily="18" typeface="Times New Roman"/>
              </a:rPr>
              <a:t>сенсорное развитие: цвет) </a:t>
            </a:r>
            <a:br>
              <a:rPr b="1" dirty="0" lang="ru-RU" sz="2000">
                <a:latin charset="0" panose="02020603050405020304" pitchFamily="18" typeface="Times New Roman"/>
                <a:cs charset="0" panose="02020603050405020304" pitchFamily="18" typeface="Times New Roman"/>
              </a:rPr>
            </a:br>
            <a:r>
              <a:rPr b="1" dirty="0" lang="ru-RU" sz="2000">
                <a:latin charset="0" panose="02020603050405020304" pitchFamily="18" typeface="Times New Roman"/>
                <a:cs charset="0" panose="02020603050405020304" pitchFamily="18" typeface="Times New Roman"/>
              </a:rPr>
              <a:t>Цель: </a:t>
            </a:r>
            <a:r>
              <a:rPr dirty="0" lang="ru-RU" sz="2000">
                <a:latin charset="0" panose="02020603050405020304" pitchFamily="18" typeface="Times New Roman"/>
                <a:cs charset="0" panose="02020603050405020304" pitchFamily="18" typeface="Times New Roman"/>
              </a:rPr>
              <a:t>формировать представления о свойствах предметов -</a:t>
            </a:r>
            <a:r>
              <a:rPr dirty="0" lang="ru-RU" smtClean="0" sz="2000">
                <a:latin charset="0" panose="02020603050405020304" pitchFamily="18" typeface="Times New Roman"/>
                <a:cs charset="0" panose="02020603050405020304" pitchFamily="18" typeface="Times New Roman"/>
              </a:rPr>
              <a:t>«</a:t>
            </a:r>
            <a:r>
              <a:rPr dirty="0" lang="ru-RU" sz="2000">
                <a:latin charset="0" panose="02020603050405020304" pitchFamily="18" typeface="Times New Roman"/>
                <a:cs charset="0" panose="02020603050405020304" pitchFamily="18" typeface="Times New Roman"/>
              </a:rPr>
              <a:t>цвет»</a:t>
            </a:r>
            <a:br>
              <a:rPr dirty="0" lang="ru-RU" sz="2000">
                <a:latin charset="0" panose="02020603050405020304" pitchFamily="18" typeface="Times New Roman"/>
                <a:cs charset="0" panose="02020603050405020304" pitchFamily="18" typeface="Times New Roman"/>
              </a:rPr>
            </a:br>
            <a:r>
              <a:rPr b="1" dirty="0" lang="ru-RU" smtClean="0" sz="2000">
                <a:latin charset="0" panose="02020603050405020304" pitchFamily="18" typeface="Times New Roman"/>
                <a:cs charset="0" panose="02020603050405020304" pitchFamily="18" typeface="Times New Roman"/>
              </a:rPr>
              <a:t>Игра</a:t>
            </a:r>
            <a:r>
              <a:rPr dirty="0" lang="ru-RU" sz="2000">
                <a:latin charset="0" panose="02020603050405020304" pitchFamily="18" typeface="Times New Roman"/>
                <a:cs charset="0" panose="02020603050405020304" pitchFamily="18" typeface="Times New Roman"/>
              </a:rPr>
              <a:t/>
            </a:r>
            <a:br>
              <a:rPr dirty="0" lang="ru-RU" sz="2000">
                <a:latin charset="0" panose="02020603050405020304" pitchFamily="18" typeface="Times New Roman"/>
                <a:cs charset="0" panose="02020603050405020304" pitchFamily="18" typeface="Times New Roman"/>
              </a:rPr>
            </a:br>
            <a:r>
              <a:rPr dirty="0" lang="ru-RU" sz="2000">
                <a:latin charset="0" panose="02020603050405020304" pitchFamily="18" typeface="Times New Roman"/>
                <a:cs charset="0" panose="02020603050405020304" pitchFamily="18" typeface="Times New Roman"/>
              </a:rPr>
              <a:t>Подбери Снеговику головной убор такого же цвета, что и шарфик</a:t>
            </a:r>
            <a:br>
              <a:rPr dirty="0" lang="ru-RU" sz="2000">
                <a:latin charset="0" panose="02020603050405020304" pitchFamily="18" typeface="Times New Roman"/>
                <a:cs charset="0" panose="02020603050405020304" pitchFamily="18" typeface="Times New Roman"/>
              </a:rPr>
            </a:br>
            <a:endParaRPr dirty="0" lang="ru-RU" sz="2000">
              <a:latin charset="0" panose="02020603050405020304" pitchFamily="18" typeface="Times New Roman"/>
              <a:cs charset="0" panose="02020603050405020304" pitchFamily="18" typeface="Times New Roman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04248" y="692696"/>
            <a:ext cx="1738536" cy="130497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/>
          <a:srcRect b="25"/>
          <a:stretch/>
        </p:blipFill>
        <p:spPr>
          <a:xfrm>
            <a:off x="1691680" y="3789040"/>
            <a:ext cx="3024336" cy="252712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59770" y="3790156"/>
            <a:ext cx="3369494" cy="2527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466651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6707088" cy="2794322"/>
          </a:xfrm>
        </p:spPr>
        <p:txBody>
          <a:bodyPr>
            <a:normAutofit fontScale="90000"/>
          </a:bodyPr>
          <a:lstStyle/>
          <a:p>
            <a:pPr algn="l"/>
            <a:r>
              <a:rPr lang="ru-RU" sz="2700" b="1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СОБЕРИ В КОРЗИНКУ</a:t>
            </a:r>
            <a:r>
              <a:rPr lang="ru-RU" sz="27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7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(сенсорное развитие: размер)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</a:t>
            </a:r>
            <a:r>
              <a:rPr lang="ru-RU" sz="18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пространственного представления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«больше» - «меньше»</a:t>
            </a:r>
            <a:b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Игра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 вариант: собери грибы большого размера в большую корзинку,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маленького размера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в маленькую корзинку</a:t>
            </a:r>
            <a:b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2 вариант: собери яблоки большого размера в большую корзинку, маленького размера- в маленькую корзинку</a:t>
            </a:r>
            <a:b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91680" y="3861048"/>
            <a:ext cx="3302305" cy="2477861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71765" y="692696"/>
            <a:ext cx="1862145" cy="1748043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31450" y="3861048"/>
            <a:ext cx="3302460" cy="24778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229710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059016" cy="3442394"/>
          </a:xfrm>
        </p:spPr>
        <p:txBody>
          <a:bodyPr>
            <a:normAutofit/>
          </a:bodyPr>
          <a:lstStyle/>
          <a:p>
            <a:pPr algn="l"/>
            <a:r>
              <a:rPr lang="ru-RU" sz="2400" b="1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НАРЯДИ ЕЛОЧКУ</a:t>
            </a:r>
            <a:br>
              <a:rPr lang="ru-RU" sz="2400" b="1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(сенсорное развитие: цвет, форма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формировать умение находить сходства и различия по цвету и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форме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Игра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Укрась ёлочку к празднику. Подбери игрушки такой же формы и цвета, что и на макушке елки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28184" y="692696"/>
            <a:ext cx="2368710" cy="161563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64088" y="3852600"/>
            <a:ext cx="3312219" cy="2485009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19672" y="3852600"/>
            <a:ext cx="3312368" cy="24850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3325698"/>
      </p:ext>
    </p:extLst>
  </p:cSld>
  <p:clrMapOvr>
    <a:masterClrMapping/>
  </p:clrMapOvr>
</p:sld>
</file>

<file path=ppt/slides/slide1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1560" y="620689"/>
            <a:ext cx="2880320" cy="461665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r>
              <a:rPr b="1" dirty="0" lang="ru-RU" smtClean="0" sz="2400">
                <a:solidFill>
                  <a:srgbClr val="C00000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Счётные палочки</a:t>
            </a:r>
            <a:endParaRPr b="1" dirty="0" lang="ru-RU" sz="2400">
              <a:solidFill>
                <a:srgbClr val="C00000"/>
              </a:solidFill>
              <a:latin charset="0" panose="02020603050405020304" pitchFamily="18" typeface="Times New Roman"/>
              <a:cs charset="0" panose="02020603050405020304" pitchFamily="18" typeface="Times New Roman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11560" y="1126167"/>
            <a:ext cx="4295329" cy="1200329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pPr indent="-285750" marL="285750">
              <a:buFont charset="2" panose="05000000000000000000" pitchFamily="2" typeface="Wingdings"/>
              <a:buChar char="ü"/>
            </a:pPr>
            <a:r>
              <a:rPr dirty="0" lang="ru-RU" smtClean="0"/>
              <a:t>Задача на построение простых фигур</a:t>
            </a:r>
          </a:p>
          <a:p>
            <a:pPr indent="-285750" marL="285750">
              <a:buFont charset="2" panose="05000000000000000000" pitchFamily="2" typeface="Wingdings"/>
              <a:buChar char="ü"/>
            </a:pPr>
            <a:r>
              <a:rPr dirty="0" lang="ru-RU"/>
              <a:t>Задача на </a:t>
            </a:r>
            <a:r>
              <a:rPr dirty="0" lang="ru-RU" smtClean="0"/>
              <a:t>построение сложных фигур</a:t>
            </a:r>
          </a:p>
          <a:p>
            <a:pPr indent="-285750" marL="285750">
              <a:buFont charset="2" panose="05000000000000000000" pitchFamily="2" typeface="Wingdings"/>
              <a:buChar char="ü"/>
            </a:pPr>
            <a:r>
              <a:rPr dirty="0" lang="ru-RU" smtClean="0"/>
              <a:t>Задача на преобразование фигур </a:t>
            </a:r>
          </a:p>
          <a:p>
            <a:r>
              <a:rPr dirty="0" lang="ru-RU" smtClean="0"/>
              <a:t>(головоломки – добавь/убери палочки)</a:t>
            </a:r>
            <a:endParaRPr dirty="0" lang="ru-RU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43" l="82" r="13" t="237"/>
          <a:stretch/>
        </p:blipFill>
        <p:spPr>
          <a:xfrm>
            <a:off x="581539" y="2632149"/>
            <a:ext cx="1656184" cy="1715334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cstate="print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6" l="164" r="117" t="226"/>
          <a:stretch/>
        </p:blipFill>
        <p:spPr>
          <a:xfrm>
            <a:off x="3532586" y="4530418"/>
            <a:ext cx="1650168" cy="1718925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06" l="117" r="201" t="35"/>
          <a:stretch/>
        </p:blipFill>
        <p:spPr>
          <a:xfrm>
            <a:off x="2389031" y="2632149"/>
            <a:ext cx="2287111" cy="1715333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0" l="171" r="9" t="195"/>
          <a:stretch/>
        </p:blipFill>
        <p:spPr>
          <a:xfrm>
            <a:off x="6011021" y="4509120"/>
            <a:ext cx="2544263" cy="1703105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78" l="209" r="101" t="338"/>
          <a:stretch/>
        </p:blipFill>
        <p:spPr>
          <a:xfrm>
            <a:off x="6179020" y="633702"/>
            <a:ext cx="2376264" cy="19984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78127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68144" y="764704"/>
            <a:ext cx="2808312" cy="2088232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80112" y="4012107"/>
            <a:ext cx="2952328" cy="221576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29896" y="553764"/>
            <a:ext cx="5292785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Палочки </a:t>
            </a:r>
            <a:r>
              <a:rPr lang="ru-RU" sz="2400" b="1" dirty="0" err="1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Кюизенера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-дают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возможность наглядно показать дошкольнику числовой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ряд </a:t>
            </a:r>
          </a:p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-замечательный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способ объяснить ребёнку состав числа, деление целого на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части </a:t>
            </a:r>
          </a:p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-совершенствуют 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измерительные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умения</a:t>
            </a: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работать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ними дети могут и в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горизонтальной, </a:t>
            </a:r>
          </a:p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вертикальной плоскости. 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5696" y="4044589"/>
            <a:ext cx="3168352" cy="21507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4192155"/>
      </p:ext>
    </p:extLst>
  </p:cSld>
  <p:clrMapOvr>
    <a:masterClrMapping/>
  </p:clrMapOvr>
</p:sld>
</file>

<file path=ppt/slides/slide1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9552" y="782720"/>
            <a:ext cx="3888432" cy="2954655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r>
              <a:rPr b="1" dirty="0" lang="ru-RU" smtClean="0" sz="2400">
                <a:solidFill>
                  <a:srgbClr val="C00000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Кубики Никитина </a:t>
            </a:r>
          </a:p>
          <a:p>
            <a:r>
              <a:rPr dirty="0" lang="ru-RU" smtClean="0">
                <a:latin charset="0" panose="02020603050405020304" pitchFamily="18" typeface="Times New Roman"/>
                <a:cs charset="0" panose="02020603050405020304" pitchFamily="18" typeface="Times New Roman"/>
              </a:rPr>
              <a:t>-</a:t>
            </a:r>
            <a:r>
              <a:rPr b="1" dirty="0" lang="ru-RU" smtClean="0">
                <a:latin charset="0" panose="02020603050405020304" pitchFamily="18" typeface="Times New Roman"/>
                <a:cs charset="0" panose="02020603050405020304" pitchFamily="18" typeface="Times New Roman"/>
              </a:rPr>
              <a:t>развивают логическое и образное мышление, умение распознать и построить образ, способность к самостоятельности</a:t>
            </a:r>
          </a:p>
          <a:p>
            <a:r>
              <a:rPr b="1" dirty="0" lang="ru-RU" smtClean="0">
                <a:latin charset="0" panose="02020603050405020304" pitchFamily="18" typeface="Times New Roman"/>
                <a:cs charset="0" panose="02020603050405020304" pitchFamily="18" typeface="Times New Roman"/>
              </a:rPr>
              <a:t>-развивают пространственное мышление, воображение</a:t>
            </a:r>
          </a:p>
          <a:p>
            <a:r>
              <a:rPr b="1" dirty="0" lang="ru-RU" smtClean="0">
                <a:latin charset="0" panose="02020603050405020304" pitchFamily="18" typeface="Times New Roman"/>
                <a:cs charset="0" panose="02020603050405020304" pitchFamily="18" typeface="Times New Roman"/>
              </a:rPr>
              <a:t>- навыки конструирования</a:t>
            </a:r>
          </a:p>
          <a:p>
            <a:r>
              <a:rPr b="1" dirty="0" lang="ru-RU" smtClean="0">
                <a:latin charset="0" panose="02020603050405020304" pitchFamily="18" typeface="Times New Roman"/>
                <a:cs charset="0" panose="02020603050405020304" pitchFamily="18" typeface="Times New Roman"/>
              </a:rPr>
              <a:t>- научат строить с использованием схем, чертежей, проекций</a:t>
            </a:r>
            <a:endParaRPr b="1" dirty="0" lang="ru-RU">
              <a:latin charset="0" panose="02020603050405020304" pitchFamily="18" typeface="Times New Roman"/>
              <a:cs charset="0" panose="02020603050405020304" pitchFamily="18" typeface="Times New Roman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cstate="print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8144" y="782720"/>
            <a:ext cx="2465512" cy="2465512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cstate="print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23"/>
          <a:stretch/>
        </p:blipFill>
        <p:spPr>
          <a:xfrm>
            <a:off x="4788024" y="4005064"/>
            <a:ext cx="3743400" cy="22322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672606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707904" y="1196752"/>
            <a:ext cx="187692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Заключение</a:t>
            </a:r>
            <a:endParaRPr lang="ru-RU" sz="24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12575" y="1772816"/>
            <a:ext cx="7831833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логического мышления происходит постепенно. Для одного ребёнка больше характерно наглядно – образное мышление, для другого – наглядно – действенное, а третий с лёгкостью оперирует понятиями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процессе игры активизируются разнообразные умственные процессы и принимают произвольный характер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Применение математических игр повышает эффективность педагогического процесса. Способствуют развитию памяти, мышления, внимания, воображения у детей, оказывая огромное влияние на умственное развитие ребёнка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65189835"/>
      </p:ext>
    </p:extLst>
  </p:cSld>
  <p:clrMapOvr>
    <a:masterClrMapping/>
  </p:clrMapOvr>
</p:sld>
</file>

<file path=ppt/slides/slide1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31" l="78" r="115" t="375"/>
          <a:stretch/>
        </p:blipFill>
        <p:spPr>
          <a:xfrm>
            <a:off x="2195736" y="1988840"/>
            <a:ext cx="5112568" cy="20162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02064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9552" y="620688"/>
            <a:ext cx="489654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 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«Без игры нет, и не может быть полноценного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умственного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развития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Игра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это огромное светлое окно, через которое в духовный мир ребёнка вливается живительный поток представлений, понятий.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Игра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это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искра,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зажигающая огонёк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пытливости,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любознательности».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А. Сухомлинский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9952" y="3284984"/>
            <a:ext cx="4523478" cy="309227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0088" y="1371918"/>
            <a:ext cx="4880024" cy="976962"/>
          </a:xfrm>
        </p:spPr>
        <p:txBody>
          <a:bodyPr rtlCol="0">
            <a:normAutofit/>
          </a:bodyPr>
          <a:lstStyle/>
          <a:p>
            <a:r>
              <a:rPr dirty="0" lang="ru-RU" sz="1400">
                <a:solidFill>
                  <a:srgbClr val="000000"/>
                </a:solidFill>
                <a:latin typeface="Open Sans"/>
              </a:rPr>
              <a:t/>
            </a:r>
            <a:br>
              <a:rPr dirty="0" lang="ru-RU" sz="1400">
                <a:solidFill>
                  <a:srgbClr val="000000"/>
                </a:solidFill>
                <a:latin typeface="Open Sans"/>
              </a:rPr>
            </a:br>
            <a:endParaRPr b="1" dirty="0" lang="ru-RU" smtClean="0" sz="1400">
              <a:solidFill>
                <a:srgbClr val="00B050"/>
              </a:solidFill>
              <a:effectLst>
                <a:outerShdw algn="tl" blurRad="38100" dir="2700000" dist="38100">
                  <a:srgbClr val="000000">
                    <a:alpha val="43137"/>
                  </a:srgbClr>
                </a:outerShdw>
              </a:effectLst>
              <a:latin charset="0" panose="02020603050405020304" pitchFamily="18" typeface="Times New Roman"/>
              <a:cs charset="0" panose="02020603050405020304" pitchFamily="18" typeface="Times New Roman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81337" y="502220"/>
            <a:ext cx="5184576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dirty="0" lang="ru-RU">
                <a:solidFill>
                  <a:srgbClr val="383838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Ранний и младший возраст - самое благоприятное время для сенсорного воспитания, без которого невозможно формирование умственных способностей ребенка. Каждый младший </a:t>
            </a:r>
            <a:r>
              <a:rPr dirty="0" lang="ru-RU" smtClean="0">
                <a:solidFill>
                  <a:srgbClr val="383838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дошкольник - маленький исследователь, с </a:t>
            </a:r>
            <a:r>
              <a:rPr dirty="0" lang="ru-RU">
                <a:solidFill>
                  <a:srgbClr val="383838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радостью и удивлением открывающий мир. Одна из важных задач </a:t>
            </a:r>
            <a:r>
              <a:rPr dirty="0" lang="ru-RU" smtClean="0">
                <a:solidFill>
                  <a:srgbClr val="383838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воспитателей - развивать </a:t>
            </a:r>
            <a:r>
              <a:rPr dirty="0" lang="ru-RU">
                <a:solidFill>
                  <a:srgbClr val="383838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у детей интерес к математике. Младший дошкольник должен получить четкие представления об окружающих предметах</a:t>
            </a:r>
            <a:r>
              <a:rPr dirty="0" lang="ru-RU" smtClean="0">
                <a:solidFill>
                  <a:srgbClr val="383838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, их </a:t>
            </a:r>
            <a:r>
              <a:rPr dirty="0" lang="ru-RU">
                <a:solidFill>
                  <a:srgbClr val="383838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назначении</a:t>
            </a:r>
            <a:r>
              <a:rPr dirty="0" lang="ru-RU" smtClean="0">
                <a:solidFill>
                  <a:srgbClr val="383838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, некоторых </a:t>
            </a:r>
            <a:r>
              <a:rPr dirty="0" lang="ru-RU">
                <a:solidFill>
                  <a:srgbClr val="383838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качествах(цвет</a:t>
            </a:r>
            <a:r>
              <a:rPr dirty="0" lang="ru-RU" smtClean="0">
                <a:solidFill>
                  <a:srgbClr val="383838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, величина, форма)</a:t>
            </a:r>
            <a:endParaRPr dirty="0" lang="ru-RU">
              <a:solidFill>
                <a:srgbClr val="383838"/>
              </a:solidFill>
              <a:latin charset="0" panose="02020603050405020304" pitchFamily="18" typeface="Times New Roman"/>
              <a:cs charset="0" panose="02020603050405020304" pitchFamily="18" typeface="Times New Roman"/>
            </a:endParaRPr>
          </a:p>
          <a:p>
            <a:r>
              <a:rPr dirty="0" lang="ru-RU">
                <a:solidFill>
                  <a:srgbClr val="000000"/>
                </a:solidFill>
                <a:latin typeface="Open Sans"/>
              </a:rPr>
              <a:t/>
            </a:r>
            <a:br>
              <a:rPr dirty="0" lang="ru-RU">
                <a:solidFill>
                  <a:srgbClr val="000000"/>
                </a:solidFill>
                <a:latin typeface="Open Sans"/>
              </a:rPr>
            </a:br>
            <a:endParaRPr dirty="0" lang="ru-RU"/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cstate="print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8104" y="620688"/>
            <a:ext cx="3087343" cy="2058229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 rotWithShape="1">
          <a:blip cstate="print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3" r="102" t="110"/>
          <a:stretch/>
        </p:blipFill>
        <p:spPr>
          <a:xfrm>
            <a:off x="5542993" y="3821953"/>
            <a:ext cx="3052454" cy="248656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dur="indefinite" id="1" nodeType="tmRoot" restart="never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476672"/>
            <a:ext cx="6933456" cy="2664296"/>
          </a:xfrm>
        </p:spPr>
        <p:txBody>
          <a:bodyPr>
            <a:normAutofit/>
          </a:bodyPr>
          <a:lstStyle/>
          <a:p>
            <a:pPr algn="l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</a:t>
            </a:r>
            <a:r>
              <a:rPr lang="ru-RU" sz="2400" b="1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Способствовать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развитию познавательной активности, логического мышления, стремление к самостоятельному познанию и размышлению, развитии умственных способностей через логико-математические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игры</a:t>
            </a: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033979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</a:t>
            </a:r>
            <a:endParaRPr lang="ru-RU" sz="2400" b="1" dirty="0">
              <a:solidFill>
                <a:schemeClr val="accent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907704" y="1192054"/>
            <a:ext cx="576064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1. Создать условия для развития познавательных способностей и логического </a:t>
            </a:r>
            <a:r>
              <a:rPr lang="ru-RU" dirty="0" smtClean="0"/>
              <a:t>мышления</a:t>
            </a:r>
            <a:endParaRPr lang="ru-RU" dirty="0"/>
          </a:p>
          <a:p>
            <a:r>
              <a:rPr lang="ru-RU" dirty="0"/>
              <a:t>2. Развить и совершенствовать работу мыслительных операций: анализ, синтез, обобщение, сравнение, классификации, упорядоченности действий ориентировке в </a:t>
            </a:r>
            <a:r>
              <a:rPr lang="ru-RU" dirty="0" smtClean="0"/>
              <a:t>пространстве</a:t>
            </a:r>
            <a:endParaRPr lang="ru-RU" dirty="0"/>
          </a:p>
          <a:p>
            <a:r>
              <a:rPr lang="ru-RU" dirty="0"/>
              <a:t>3. Развить у детей слуховую и зрительную память, восприятие, произвольное внимание, </a:t>
            </a:r>
            <a:r>
              <a:rPr lang="ru-RU" dirty="0" smtClean="0"/>
              <a:t>воображение</a:t>
            </a:r>
            <a:endParaRPr lang="ru-RU" dirty="0"/>
          </a:p>
          <a:p>
            <a:r>
              <a:rPr lang="ru-RU" dirty="0"/>
              <a:t>4. Воспитать у детей коммуникативные навыки, стремление к преодолению трудностей, уверенности в себе, желание вовремя прийти на помощь сверстникам</a:t>
            </a:r>
          </a:p>
        </p:txBody>
      </p:sp>
    </p:spTree>
    <p:extLst>
      <p:ext uri="{BB962C8B-B14F-4D97-AF65-F5344CB8AC3E}">
        <p14:creationId xmlns:p14="http://schemas.microsoft.com/office/powerpoint/2010/main" val="157120772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1097932"/>
            <a:ext cx="5544616" cy="4248472"/>
          </a:xfrm>
        </p:spPr>
        <p:txBody>
          <a:bodyPr>
            <a:noAutofit/>
          </a:bodyPr>
          <a:lstStyle/>
          <a:p>
            <a:pPr algn="l"/>
            <a:r>
              <a:rPr lang="ru-RU" sz="18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Игровые методы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 вхождение в воображаемую ситуацию;</a:t>
            </a:r>
            <a:b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 выполнение практических действий для получения необходимой</a:t>
            </a:r>
            <a:b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информации.</a:t>
            </a:r>
            <a:b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 ситуации.</a:t>
            </a:r>
            <a:b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Диалогические методы: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 беседа;</a:t>
            </a:r>
            <a:b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 формулировка выводов;</a:t>
            </a:r>
            <a:b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 проблемные вопросы,</a:t>
            </a:r>
            <a:b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Методы обучения: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 показ способа действия;</a:t>
            </a:r>
            <a:b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 проблемная ситуация;</a:t>
            </a:r>
            <a:b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 упражнения.</a:t>
            </a:r>
            <a:b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775809" y="620688"/>
            <a:ext cx="27405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Методы и приёмы</a:t>
            </a:r>
            <a:endParaRPr lang="ru-RU" sz="2400" b="1" dirty="0">
              <a:solidFill>
                <a:schemeClr val="accent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32449444"/>
      </p:ext>
    </p:extLst>
  </p:cSld>
  <p:clrMapOvr>
    <a:masterClrMapping/>
  </p:clrMapOvr>
</p:sld>
</file>

<file path=ppt/slides/slide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20688"/>
            <a:ext cx="8229600" cy="2290266"/>
          </a:xfrm>
        </p:spPr>
        <p:txBody>
          <a:bodyPr>
            <a:normAutofit fontScale="90000"/>
          </a:bodyPr>
          <a:lstStyle/>
          <a:p>
            <a:pPr algn="l"/>
            <a:r>
              <a:rPr dirty="0" lang="ru-RU" smtClean="0" sz="2400">
                <a:solidFill>
                  <a:schemeClr val="accent2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                              </a:t>
            </a:r>
            <a:r>
              <a:rPr b="1" dirty="0" lang="ru-RU" smtClean="0" sz="2700">
                <a:solidFill>
                  <a:schemeClr val="accent2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Предметно-развивающая среда</a:t>
            </a:r>
            <a:r>
              <a:rPr b="1" dirty="0" lang="ru-RU" smtClean="0" sz="2700">
                <a:latin charset="0" panose="02020603050405020304" pitchFamily="18" typeface="Times New Roman"/>
                <a:cs charset="0" panose="02020603050405020304" pitchFamily="18" typeface="Times New Roman"/>
              </a:rPr>
              <a:t/>
            </a:r>
            <a:br>
              <a:rPr b="1" dirty="0" lang="ru-RU" smtClean="0" sz="2700">
                <a:latin charset="0" panose="02020603050405020304" pitchFamily="18" typeface="Times New Roman"/>
                <a:cs charset="0" panose="02020603050405020304" pitchFamily="18" typeface="Times New Roman"/>
              </a:rPr>
            </a:br>
            <a:r>
              <a:rPr dirty="0" lang="ru-RU" smtClean="0" sz="1800">
                <a:latin charset="0" panose="02020603050405020304" pitchFamily="18" typeface="Times New Roman"/>
                <a:cs charset="0" panose="02020603050405020304" pitchFamily="18" typeface="Times New Roman"/>
              </a:rPr>
              <a:t> </a:t>
            </a:r>
            <a:r>
              <a:rPr dirty="0" lang="ru-RU" sz="1800">
                <a:latin charset="0" panose="02020603050405020304" pitchFamily="18" typeface="Times New Roman"/>
                <a:cs charset="0" panose="02020603050405020304" pitchFamily="18" typeface="Times New Roman"/>
              </a:rPr>
              <a:t>Для успешного развития логико-математических способностей детей нужно создать </a:t>
            </a:r>
            <a:r>
              <a:rPr dirty="0" lang="ru-RU" smtClean="0" sz="1800">
                <a:latin charset="0" panose="02020603050405020304" pitchFamily="18" typeface="Times New Roman"/>
                <a:cs charset="0" panose="02020603050405020304" pitchFamily="18" typeface="Times New Roman"/>
              </a:rPr>
              <a:t>предметно-развивающую </a:t>
            </a:r>
            <a:r>
              <a:rPr dirty="0" lang="ru-RU" sz="1800">
                <a:latin charset="0" panose="02020603050405020304" pitchFamily="18" typeface="Times New Roman"/>
                <a:cs charset="0" panose="02020603050405020304" pitchFamily="18" typeface="Times New Roman"/>
              </a:rPr>
              <a:t>среду. Математика для детей младшего возраста должна быть осязаемой, дети приемлют только игры и наглядные </a:t>
            </a:r>
            <a:r>
              <a:rPr dirty="0" lang="ru-RU" smtClean="0" sz="1800">
                <a:latin charset="0" panose="02020603050405020304" pitchFamily="18" typeface="Times New Roman"/>
                <a:cs charset="0" panose="02020603050405020304" pitchFamily="18" typeface="Times New Roman"/>
              </a:rPr>
              <a:t>игры. Предметно-развивающая среда, </a:t>
            </a:r>
            <a:r>
              <a:rPr dirty="0" lang="ru-RU" sz="1800">
                <a:latin charset="0" panose="02020603050405020304" pitchFamily="18" typeface="Times New Roman"/>
                <a:cs charset="0" panose="02020603050405020304" pitchFamily="18" typeface="Times New Roman"/>
              </a:rPr>
              <a:t>окружающая </a:t>
            </a:r>
            <a:r>
              <a:rPr dirty="0" lang="ru-RU" smtClean="0" sz="1800">
                <a:latin charset="0" panose="02020603050405020304" pitchFamily="18" typeface="Times New Roman"/>
                <a:cs charset="0" panose="02020603050405020304" pitchFamily="18" typeface="Times New Roman"/>
              </a:rPr>
              <a:t>ребенка, </a:t>
            </a:r>
            <a:r>
              <a:rPr dirty="0" lang="ru-RU" sz="1800">
                <a:latin charset="0" panose="02020603050405020304" pitchFamily="18" typeface="Times New Roman"/>
                <a:cs charset="0" panose="02020603050405020304" pitchFamily="18" typeface="Times New Roman"/>
              </a:rPr>
              <a:t>определяет направленность его деятельности и </a:t>
            </a:r>
            <a:r>
              <a:rPr dirty="0" lang="ru-RU" smtClean="0" sz="1800">
                <a:latin charset="0" panose="02020603050405020304" pitchFamily="18" typeface="Times New Roman"/>
                <a:cs charset="0" panose="02020603050405020304" pitchFamily="18" typeface="Times New Roman"/>
              </a:rPr>
              <a:t>определяет </a:t>
            </a:r>
            <a:r>
              <a:rPr dirty="0" lang="ru-RU" sz="1800">
                <a:latin charset="0" panose="02020603050405020304" pitchFamily="18" typeface="Times New Roman"/>
                <a:cs charset="0" panose="02020603050405020304" pitchFamily="18" typeface="Times New Roman"/>
              </a:rPr>
              <a:t>характер этих действий. Занимательный математический материал является одним из дидактических </a:t>
            </a:r>
            <a:r>
              <a:rPr dirty="0" lang="ru-RU" smtClean="0" sz="1800">
                <a:latin charset="0" panose="02020603050405020304" pitchFamily="18" typeface="Times New Roman"/>
                <a:cs charset="0" panose="02020603050405020304" pitchFamily="18" typeface="Times New Roman"/>
              </a:rPr>
              <a:t>средств, </a:t>
            </a:r>
            <a:r>
              <a:rPr dirty="0" lang="ru-RU" sz="1800">
                <a:latin charset="0" panose="02020603050405020304" pitchFamily="18" typeface="Times New Roman"/>
                <a:cs charset="0" panose="02020603050405020304" pitchFamily="18" typeface="Times New Roman"/>
              </a:rPr>
              <a:t>способствующих формированию математических представлений </a:t>
            </a:r>
            <a:r>
              <a:rPr dirty="0" lang="ru-RU" smtClean="0" sz="1800">
                <a:latin charset="0" panose="02020603050405020304" pitchFamily="18" typeface="Times New Roman"/>
                <a:cs charset="0" panose="02020603050405020304" pitchFamily="18" typeface="Times New Roman"/>
              </a:rPr>
              <a:t>детей</a:t>
            </a:r>
            <a:endParaRPr dirty="0" lang="ru-RU" sz="1800">
              <a:latin charset="0" panose="02020603050405020304" pitchFamily="18" typeface="Times New Roman"/>
              <a:cs charset="0" panose="02020603050405020304" pitchFamily="18" typeface="Times New Roman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04563" y="4544239"/>
            <a:ext cx="2355561" cy="1769543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cstate="print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2753167"/>
            <a:ext cx="2448272" cy="1836204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4"/>
          <a:srcRect t="295"/>
          <a:stretch/>
        </p:blipFill>
        <p:spPr>
          <a:xfrm>
            <a:off x="5580112" y="2753167"/>
            <a:ext cx="2971508" cy="17338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5668492"/>
      </p:ext>
    </p:extLst>
  </p:cSld>
  <p:clrMapOvr>
    <a:masterClrMapping/>
  </p:clrMapOvr>
</p:sld>
</file>

<file path=ppt/slides/slide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404664"/>
            <a:ext cx="8229600" cy="2506290"/>
          </a:xfrm>
        </p:spPr>
        <p:txBody>
          <a:bodyPr>
            <a:noAutofit/>
          </a:bodyPr>
          <a:lstStyle/>
          <a:p>
            <a:pPr algn="l"/>
            <a:r>
              <a:rPr dirty="0" lang="ru-RU" smtClean="0" sz="2400">
                <a:latin charset="0" panose="02020603050405020304" pitchFamily="18" typeface="Times New Roman"/>
                <a:cs charset="0" panose="02020603050405020304" pitchFamily="18" typeface="Times New Roman"/>
              </a:rPr>
              <a:t>                </a:t>
            </a:r>
            <a:r>
              <a:rPr b="1" dirty="0" lang="ru-RU" smtClean="0" sz="2400">
                <a:solidFill>
                  <a:srgbClr val="C00000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Виды </a:t>
            </a:r>
            <a:r>
              <a:rPr b="1" dirty="0" lang="ru-RU" sz="2400">
                <a:solidFill>
                  <a:srgbClr val="C00000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наглядного материала на занятиях </a:t>
            </a:r>
            <a:r>
              <a:rPr b="1" dirty="0" lang="ru-RU" smtClean="0" sz="2400">
                <a:solidFill>
                  <a:srgbClr val="C00000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ФЭМП</a:t>
            </a:r>
            <a:br>
              <a:rPr b="1" dirty="0" lang="ru-RU" smtClean="0" sz="2400">
                <a:solidFill>
                  <a:srgbClr val="C00000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</a:br>
            <a:r>
              <a:rPr dirty="0" lang="ru-RU" smtClean="0" sz="2400">
                <a:latin charset="0" panose="02020603050405020304" pitchFamily="18" typeface="Times New Roman"/>
                <a:cs charset="0" panose="02020603050405020304" pitchFamily="18" typeface="Times New Roman"/>
              </a:rPr>
              <a:t> </a:t>
            </a:r>
            <a:r>
              <a:rPr dirty="0" lang="ru-RU" sz="1800">
                <a:latin charset="0" panose="02020603050405020304" pitchFamily="18" typeface="Times New Roman"/>
                <a:cs charset="0" panose="02020603050405020304" pitchFamily="18" typeface="Times New Roman"/>
              </a:rPr>
              <a:t>На занятиях ФЭМП используется два вида наглядного материала: </a:t>
            </a:r>
            <a:r>
              <a:rPr dirty="0" lang="ru-RU" smtClean="0" sz="1800">
                <a:latin charset="0" panose="02020603050405020304" pitchFamily="18" typeface="Times New Roman"/>
                <a:cs charset="0" panose="02020603050405020304" pitchFamily="18" typeface="Times New Roman"/>
              </a:rPr>
              <a:t>демонстрационный </a:t>
            </a:r>
            <a:r>
              <a:rPr dirty="0" lang="ru-RU" sz="1800">
                <a:latin charset="0" panose="02020603050405020304" pitchFamily="18" typeface="Times New Roman"/>
                <a:cs charset="0" panose="02020603050405020304" pitchFamily="18" typeface="Times New Roman"/>
              </a:rPr>
              <a:t>и </a:t>
            </a:r>
            <a:r>
              <a:rPr dirty="0" lang="ru-RU" smtClean="0" sz="1800">
                <a:latin charset="0" panose="02020603050405020304" pitchFamily="18" typeface="Times New Roman"/>
                <a:cs charset="0" panose="02020603050405020304" pitchFamily="18" typeface="Times New Roman"/>
              </a:rPr>
              <a:t>раздаточный. Наглядный </a:t>
            </a:r>
            <a:r>
              <a:rPr dirty="0" lang="ru-RU" sz="1800">
                <a:latin charset="0" panose="02020603050405020304" pitchFamily="18" typeface="Times New Roman"/>
                <a:cs charset="0" panose="02020603050405020304" pitchFamily="18" typeface="Times New Roman"/>
              </a:rPr>
              <a:t>материал должен отвечать эстетическим </a:t>
            </a:r>
            <a:r>
              <a:rPr dirty="0" lang="ru-RU" smtClean="0" sz="1800">
                <a:latin charset="0" panose="02020603050405020304" pitchFamily="18" typeface="Times New Roman"/>
                <a:cs charset="0" panose="02020603050405020304" pitchFamily="18" typeface="Times New Roman"/>
              </a:rPr>
              <a:t>требованиям. </a:t>
            </a:r>
            <a:r>
              <a:rPr dirty="0" lang="ru-RU" sz="1800">
                <a:latin charset="0" panose="02020603050405020304" pitchFamily="18" typeface="Times New Roman"/>
                <a:cs charset="0" panose="02020603050405020304" pitchFamily="18" typeface="Times New Roman"/>
              </a:rPr>
              <a:t>Правильно подобранные дидактические пособия по </a:t>
            </a:r>
            <a:r>
              <a:rPr dirty="0" lang="ru-RU" smtClean="0" sz="1800">
                <a:latin charset="0" panose="02020603050405020304" pitchFamily="18" typeface="Times New Roman"/>
                <a:cs charset="0" panose="02020603050405020304" pitchFamily="18" typeface="Times New Roman"/>
              </a:rPr>
              <a:t>цвету, форме, величине </a:t>
            </a:r>
            <a:r>
              <a:rPr dirty="0" lang="ru-RU" sz="1800">
                <a:latin charset="0" panose="02020603050405020304" pitchFamily="18" typeface="Times New Roman"/>
                <a:cs charset="0" panose="02020603050405020304" pitchFamily="18" typeface="Times New Roman"/>
              </a:rPr>
              <a:t>несут эмоциональный </a:t>
            </a:r>
            <a:r>
              <a:rPr dirty="0" lang="ru-RU" smtClean="0" sz="1800">
                <a:latin charset="0" panose="02020603050405020304" pitchFamily="18" typeface="Times New Roman"/>
                <a:cs charset="0" panose="02020603050405020304" pitchFamily="18" typeface="Times New Roman"/>
              </a:rPr>
              <a:t>заряд. </a:t>
            </a:r>
            <a:r>
              <a:rPr dirty="0" lang="ru-RU" sz="1800">
                <a:latin charset="0" panose="02020603050405020304" pitchFamily="18" typeface="Times New Roman"/>
                <a:cs charset="0" panose="02020603050405020304" pitchFamily="18" typeface="Times New Roman"/>
              </a:rPr>
              <a:t>Чем ярче и глубже детские эмоции</a:t>
            </a:r>
            <a:r>
              <a:rPr dirty="0" lang="ru-RU" smtClean="0" sz="1800">
                <a:latin charset="0" panose="02020603050405020304" pitchFamily="18" typeface="Times New Roman"/>
                <a:cs charset="0" panose="02020603050405020304" pitchFamily="18" typeface="Times New Roman"/>
              </a:rPr>
              <a:t>, тем </a:t>
            </a:r>
            <a:r>
              <a:rPr dirty="0" lang="ru-RU" sz="1800">
                <a:latin charset="0" panose="02020603050405020304" pitchFamily="18" typeface="Times New Roman"/>
                <a:cs charset="0" panose="02020603050405020304" pitchFamily="18" typeface="Times New Roman"/>
              </a:rPr>
              <a:t>полнее взаимодействие чувственного и логического мышления, усвоение детьми знаний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4456" y="2910954"/>
            <a:ext cx="2271360" cy="174218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/>
          <a:srcRect b="66" l="86"/>
          <a:stretch/>
        </p:blipFill>
        <p:spPr>
          <a:xfrm>
            <a:off x="5436096" y="2910954"/>
            <a:ext cx="3053210" cy="2520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037452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2736304"/>
          </a:xfrm>
        </p:spPr>
        <p:txBody>
          <a:bodyPr>
            <a:normAutofit/>
          </a:bodyPr>
          <a:lstStyle/>
          <a:p>
            <a:pPr algn="l"/>
            <a:r>
              <a:rPr lang="ru-RU" sz="2400" b="1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НАЙДИ </a:t>
            </a:r>
            <a:r>
              <a:rPr lang="ru-RU" sz="2400" b="1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ПАРУ</a:t>
            </a:r>
            <a:br>
              <a:rPr lang="ru-RU" sz="2400" b="1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сенсорное развитие: размер, цвет, узор</a:t>
            </a:r>
            <a:r>
              <a:rPr lang="ru-RU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пространственных отношений «право» - «лево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Игра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 вариант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найти пары варежек одного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размера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вариант: найти пары варежек одного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цвета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 вариант: найти пары варежек с одним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узором</a:t>
            </a:r>
            <a:r>
              <a:rPr lang="ru-RU" sz="1800" dirty="0"/>
              <a:t/>
            </a:r>
            <a:br>
              <a:rPr lang="ru-RU" sz="1800" dirty="0"/>
            </a:br>
            <a:endParaRPr lang="ru-RU" sz="18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60232" y="1484784"/>
            <a:ext cx="1872208" cy="144016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63688" y="4075176"/>
            <a:ext cx="2981950" cy="2251194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26717" y="4075176"/>
            <a:ext cx="2998419" cy="22356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682117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426</TotalTime>
  <Words>362</Words>
  <Application>Microsoft Office PowerPoint</Application>
  <PresentationFormat>Экран (4:3)</PresentationFormat>
  <Paragraphs>48</Paragraphs>
  <Slides>18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4" baseType="lpstr">
      <vt:lpstr>Arial</vt:lpstr>
      <vt:lpstr>Calibri</vt:lpstr>
      <vt:lpstr>Open Sans</vt:lpstr>
      <vt:lpstr>Times New Roman</vt:lpstr>
      <vt:lpstr>Wingdings</vt:lpstr>
      <vt:lpstr>Тема Office</vt:lpstr>
      <vt:lpstr>Муниципальное бюджетное дошкольное образовательное учреждение детский сад №8 г. Вязьмы Смоленской области</vt:lpstr>
      <vt:lpstr>Презентация PowerPoint</vt:lpstr>
      <vt:lpstr> </vt:lpstr>
      <vt:lpstr>                                       Цель Способствовать развитию познавательной активности, логического мышления, стремление к самостоятельному познанию и размышлению, развитии умственных способностей через логико-математические игры</vt:lpstr>
      <vt:lpstr>Задачи</vt:lpstr>
      <vt:lpstr>Игровые методы • вхождение в воображаемую ситуацию; • выполнение практических действий для получения необходимой информации. • ситуации. Диалогические методы: • беседа; • формулировка выводов; • проблемные вопросы, Методы обучения: • показ способа действия; • проблемная ситуация; • упражнения.  </vt:lpstr>
      <vt:lpstr>                              Предметно-развивающая среда  Для успешного развития логико-математических способностей детей нужно создать предметно-развивающую среду. Математика для детей младшего возраста должна быть осязаемой, дети приемлют только игры и наглядные игры. Предметно-развивающая среда, окружающая ребенка, определяет направленность его деятельности и определяет характер этих действий. Занимательный математический материал является одним из дидактических средств, способствующих формированию математических представлений детей</vt:lpstr>
      <vt:lpstr>                Виды наглядного материала на занятиях ФЭМП  На занятиях ФЭМП используется два вида наглядного материала: демонстрационный и раздаточный. Наглядный материал должен отвечать эстетическим требованиям. Правильно подобранные дидактические пособия по цвету, форме, величине несут эмоциональный заряд. Чем ярче и глубже детские эмоции, тем полнее взаимодействие чувственного и логического мышления, усвоение детьми знаний</vt:lpstr>
      <vt:lpstr>НАЙДИ ПАРУ (сенсорное развитие: размер, цвет, узор). Цель: формирование пространственных отношений «право» - «лево» Игра 1 вариант: найти пары варежек одного размера 2 вариант: найти пары варежек одного цвета 3 вариант: найти пары варежек с одним узором </vt:lpstr>
      <vt:lpstr>НАРЯДИ МАТРЕШКУ (сенсорное развитие: цвет, форма) Цель: формировать умение находить сходства и различия по цвету и форме Игра Укрась фартук Матрешки геометрическими фигурами, используя заданные цвет и форму  </vt:lpstr>
      <vt:lpstr> НАРЯДИ СНЕГОВИКА (сенсорное развитие: цвет)  Цель: формировать представления о свойствах предметов -«цвет» Игра Подбери Снеговику головной убор такого же цвета, что и шарфик </vt:lpstr>
      <vt:lpstr>СОБЕРИ В КОРЗИНКУ (сенсорное развитие: размер)  Цель: формирование пространственного представления «больше» - «меньше» Игра 1 вариант: собери грибы большого размера в большую корзинку, маленького размера - в маленькую корзинку  2 вариант: собери яблоки большого размера в большую корзинку, маленького размера- в маленькую корзинку </vt:lpstr>
      <vt:lpstr>НАРЯДИ ЕЛОЧКУ (сенсорное развитие: цвет, форма) Цель: формировать умение находить сходства и различия по цвету и форме Игра Укрась ёлочку к празднику. Подбери игрушки такой же формы и цвета, что и на макушке елки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Ребенок2</dc:creator>
  <cp:lastModifiedBy>денис клюшкин</cp:lastModifiedBy>
  <cp:revision>81</cp:revision>
  <dcterms:modified xsi:type="dcterms:W3CDTF">2021-03-24T08:58:40Z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604191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S9.2.0</vt:lpwstr>
  </property>
</Properties>
</file>