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31F534-A520-4E35-9D7B-5C835E7ECD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365CB0-B4B2-4A33-BFB4-751A71C6E9F8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Ориентация на результат</a:t>
          </a:r>
          <a:endParaRPr lang="ru-RU" dirty="0"/>
        </a:p>
      </dgm:t>
    </dgm:pt>
    <dgm:pt modelId="{B2524DE8-ACD3-4846-B057-D1B00A58616B}" type="parTrans" cxnId="{E29D0A24-3C3E-4E6D-896B-9D6A92326B3F}">
      <dgm:prSet/>
      <dgm:spPr/>
      <dgm:t>
        <a:bodyPr/>
        <a:lstStyle/>
        <a:p>
          <a:endParaRPr lang="ru-RU"/>
        </a:p>
      </dgm:t>
    </dgm:pt>
    <dgm:pt modelId="{5F5BE7CA-B301-4CB2-AA3A-316C8F5195D3}" type="sibTrans" cxnId="{E29D0A24-3C3E-4E6D-896B-9D6A92326B3F}">
      <dgm:prSet/>
      <dgm:spPr/>
      <dgm:t>
        <a:bodyPr/>
        <a:lstStyle/>
        <a:p>
          <a:endParaRPr lang="ru-RU"/>
        </a:p>
      </dgm:t>
    </dgm:pt>
    <dgm:pt modelId="{18637ACC-2C10-4282-9F9C-C9C41628AE80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заинтересованность в процессе деятельности</a:t>
          </a:r>
          <a:endParaRPr lang="ru-RU" dirty="0"/>
        </a:p>
      </dgm:t>
    </dgm:pt>
    <dgm:pt modelId="{177EB0F8-032D-4CB2-A251-4A816ADAFEB3}" type="parTrans" cxnId="{8071E64B-A9E9-4579-A51E-04E9F1084BE8}">
      <dgm:prSet/>
      <dgm:spPr/>
      <dgm:t>
        <a:bodyPr/>
        <a:lstStyle/>
        <a:p>
          <a:endParaRPr lang="ru-RU"/>
        </a:p>
      </dgm:t>
    </dgm:pt>
    <dgm:pt modelId="{6005963C-041A-4488-809B-98333F18E5A3}" type="sibTrans" cxnId="{8071E64B-A9E9-4579-A51E-04E9F1084BE8}">
      <dgm:prSet/>
      <dgm:spPr/>
      <dgm:t>
        <a:bodyPr/>
        <a:lstStyle/>
        <a:p>
          <a:endParaRPr lang="ru-RU"/>
        </a:p>
      </dgm:t>
    </dgm:pt>
    <dgm:pt modelId="{7B73F7B5-8D61-4464-9123-EADDDA75F5E6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заинтересованность в получении хорошей оценки</a:t>
          </a:r>
          <a:endParaRPr lang="ru-RU" dirty="0"/>
        </a:p>
      </dgm:t>
    </dgm:pt>
    <dgm:pt modelId="{7681A868-E50D-4A98-AEC2-4C1BD968D98B}" type="parTrans" cxnId="{84E7D24D-0D2D-44C4-8FC2-BD44B4CAAEFA}">
      <dgm:prSet/>
      <dgm:spPr/>
      <dgm:t>
        <a:bodyPr/>
        <a:lstStyle/>
        <a:p>
          <a:endParaRPr lang="ru-RU"/>
        </a:p>
      </dgm:t>
    </dgm:pt>
    <dgm:pt modelId="{F4B2D300-3C9E-488C-9BD0-3C2F7645A68F}" type="sibTrans" cxnId="{84E7D24D-0D2D-44C4-8FC2-BD44B4CAAEFA}">
      <dgm:prSet/>
      <dgm:spPr/>
      <dgm:t>
        <a:bodyPr/>
        <a:lstStyle/>
        <a:p>
          <a:endParaRPr lang="ru-RU"/>
        </a:p>
      </dgm:t>
    </dgm:pt>
    <dgm:pt modelId="{36C6E287-1EE3-4614-889E-0E40DC9AFE56}">
      <dgm:prSet/>
      <dgm:spPr/>
      <dgm:t>
        <a:bodyPr/>
        <a:lstStyle/>
        <a:p>
          <a:r>
            <a:rPr lang="ru-RU" smtClean="0"/>
            <a:t>избегание неприятностей</a:t>
          </a:r>
          <a:endParaRPr lang="ru-RU"/>
        </a:p>
      </dgm:t>
    </dgm:pt>
    <dgm:pt modelId="{4FD7425B-1DA7-4EB5-AEC3-33E2231F54BC}" type="parTrans" cxnId="{996D5700-0BDA-4940-9970-ECB503BFCDBB}">
      <dgm:prSet/>
      <dgm:spPr/>
      <dgm:t>
        <a:bodyPr/>
        <a:lstStyle/>
        <a:p>
          <a:endParaRPr lang="ru-RU"/>
        </a:p>
      </dgm:t>
    </dgm:pt>
    <dgm:pt modelId="{B9042883-23AA-49AA-8C8E-13AB8AF6A5D3}" type="sibTrans" cxnId="{996D5700-0BDA-4940-9970-ECB503BFCDBB}">
      <dgm:prSet/>
      <dgm:spPr/>
      <dgm:t>
        <a:bodyPr/>
        <a:lstStyle/>
        <a:p>
          <a:endParaRPr lang="ru-RU"/>
        </a:p>
      </dgm:t>
    </dgm:pt>
    <dgm:pt modelId="{D405312E-1C7F-46CD-BE14-463CED5EAF20}" type="pres">
      <dgm:prSet presAssocID="{7031F534-A520-4E35-9D7B-5C835E7ECD2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F24CD1-344E-478E-A019-690F0F1F4CBF}" type="pres">
      <dgm:prSet presAssocID="{A2365CB0-B4B2-4A33-BFB4-751A71C6E9F8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48EF3-BBD9-4143-A1E4-B28F19B2A2C7}" type="pres">
      <dgm:prSet presAssocID="{5F5BE7CA-B301-4CB2-AA3A-316C8F5195D3}" presName="space" presStyleCnt="0"/>
      <dgm:spPr/>
    </dgm:pt>
    <dgm:pt modelId="{BE7A2EDD-4C62-445F-95B1-396735CED8FC}" type="pres">
      <dgm:prSet presAssocID="{18637ACC-2C10-4282-9F9C-C9C41628AE80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3C12C1-5198-43B9-B977-4AED02EA8C8B}" type="pres">
      <dgm:prSet presAssocID="{6005963C-041A-4488-809B-98333F18E5A3}" presName="space" presStyleCnt="0"/>
      <dgm:spPr/>
    </dgm:pt>
    <dgm:pt modelId="{2EACEFE3-0FA3-4386-88C0-DB83B69EACC6}" type="pres">
      <dgm:prSet presAssocID="{7B73F7B5-8D61-4464-9123-EADDDA75F5E6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CF29D-1022-4E9A-AEEB-2424890CAB11}" type="pres">
      <dgm:prSet presAssocID="{F4B2D300-3C9E-488C-9BD0-3C2F7645A68F}" presName="space" presStyleCnt="0"/>
      <dgm:spPr/>
    </dgm:pt>
    <dgm:pt modelId="{BD0E20DB-7DEC-42D1-A47E-5E49EAD54380}" type="pres">
      <dgm:prSet presAssocID="{36C6E287-1EE3-4614-889E-0E40DC9AFE56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D9AE34-2F40-4570-90B2-F1A2C3986EC1}" type="presOf" srcId="{A2365CB0-B4B2-4A33-BFB4-751A71C6E9F8}" destId="{2DF24CD1-344E-478E-A019-690F0F1F4CBF}" srcOrd="0" destOrd="0" presId="urn:microsoft.com/office/officeart/2005/8/layout/venn3"/>
    <dgm:cxn modelId="{0ECD0B50-695E-4FA6-BC65-CBD8C6F5BF4D}" type="presOf" srcId="{7031F534-A520-4E35-9D7B-5C835E7ECD22}" destId="{D405312E-1C7F-46CD-BE14-463CED5EAF20}" srcOrd="0" destOrd="0" presId="urn:microsoft.com/office/officeart/2005/8/layout/venn3"/>
    <dgm:cxn modelId="{996D5700-0BDA-4940-9970-ECB503BFCDBB}" srcId="{7031F534-A520-4E35-9D7B-5C835E7ECD22}" destId="{36C6E287-1EE3-4614-889E-0E40DC9AFE56}" srcOrd="3" destOrd="0" parTransId="{4FD7425B-1DA7-4EB5-AEC3-33E2231F54BC}" sibTransId="{B9042883-23AA-49AA-8C8E-13AB8AF6A5D3}"/>
    <dgm:cxn modelId="{8071E64B-A9E9-4579-A51E-04E9F1084BE8}" srcId="{7031F534-A520-4E35-9D7B-5C835E7ECD22}" destId="{18637ACC-2C10-4282-9F9C-C9C41628AE80}" srcOrd="1" destOrd="0" parTransId="{177EB0F8-032D-4CB2-A251-4A816ADAFEB3}" sibTransId="{6005963C-041A-4488-809B-98333F18E5A3}"/>
    <dgm:cxn modelId="{84E7D24D-0D2D-44C4-8FC2-BD44B4CAAEFA}" srcId="{7031F534-A520-4E35-9D7B-5C835E7ECD22}" destId="{7B73F7B5-8D61-4464-9123-EADDDA75F5E6}" srcOrd="2" destOrd="0" parTransId="{7681A868-E50D-4A98-AEC2-4C1BD968D98B}" sibTransId="{F4B2D300-3C9E-488C-9BD0-3C2F7645A68F}"/>
    <dgm:cxn modelId="{E29D0A24-3C3E-4E6D-896B-9D6A92326B3F}" srcId="{7031F534-A520-4E35-9D7B-5C835E7ECD22}" destId="{A2365CB0-B4B2-4A33-BFB4-751A71C6E9F8}" srcOrd="0" destOrd="0" parTransId="{B2524DE8-ACD3-4846-B057-D1B00A58616B}" sibTransId="{5F5BE7CA-B301-4CB2-AA3A-316C8F5195D3}"/>
    <dgm:cxn modelId="{F2DB4501-28E9-4553-A961-20FFDF48C1BA}" type="presOf" srcId="{18637ACC-2C10-4282-9F9C-C9C41628AE80}" destId="{BE7A2EDD-4C62-445F-95B1-396735CED8FC}" srcOrd="0" destOrd="0" presId="urn:microsoft.com/office/officeart/2005/8/layout/venn3"/>
    <dgm:cxn modelId="{D7555697-5F6B-41E9-98A7-FD5FCC713B8F}" type="presOf" srcId="{36C6E287-1EE3-4614-889E-0E40DC9AFE56}" destId="{BD0E20DB-7DEC-42D1-A47E-5E49EAD54380}" srcOrd="0" destOrd="0" presId="urn:microsoft.com/office/officeart/2005/8/layout/venn3"/>
    <dgm:cxn modelId="{67B61325-A0C7-422F-B48C-F5E4233EBBE3}" type="presOf" srcId="{7B73F7B5-8D61-4464-9123-EADDDA75F5E6}" destId="{2EACEFE3-0FA3-4386-88C0-DB83B69EACC6}" srcOrd="0" destOrd="0" presId="urn:microsoft.com/office/officeart/2005/8/layout/venn3"/>
    <dgm:cxn modelId="{42002646-83D9-48CC-BD78-6920B2EC71DF}" type="presParOf" srcId="{D405312E-1C7F-46CD-BE14-463CED5EAF20}" destId="{2DF24CD1-344E-478E-A019-690F0F1F4CBF}" srcOrd="0" destOrd="0" presId="urn:microsoft.com/office/officeart/2005/8/layout/venn3"/>
    <dgm:cxn modelId="{921A163D-43A4-4DFA-85CD-BA92CCC6768E}" type="presParOf" srcId="{D405312E-1C7F-46CD-BE14-463CED5EAF20}" destId="{82848EF3-BBD9-4143-A1E4-B28F19B2A2C7}" srcOrd="1" destOrd="0" presId="urn:microsoft.com/office/officeart/2005/8/layout/venn3"/>
    <dgm:cxn modelId="{22D2D8D2-6484-4B46-A48F-1E9FA20E4CAE}" type="presParOf" srcId="{D405312E-1C7F-46CD-BE14-463CED5EAF20}" destId="{BE7A2EDD-4C62-445F-95B1-396735CED8FC}" srcOrd="2" destOrd="0" presId="urn:microsoft.com/office/officeart/2005/8/layout/venn3"/>
    <dgm:cxn modelId="{CF6C2AA7-1EDB-4451-9700-AE1F13EB3093}" type="presParOf" srcId="{D405312E-1C7F-46CD-BE14-463CED5EAF20}" destId="{403C12C1-5198-43B9-B977-4AED02EA8C8B}" srcOrd="3" destOrd="0" presId="urn:microsoft.com/office/officeart/2005/8/layout/venn3"/>
    <dgm:cxn modelId="{15BE6274-600F-4865-B342-F22DA705D8EB}" type="presParOf" srcId="{D405312E-1C7F-46CD-BE14-463CED5EAF20}" destId="{2EACEFE3-0FA3-4386-88C0-DB83B69EACC6}" srcOrd="4" destOrd="0" presId="urn:microsoft.com/office/officeart/2005/8/layout/venn3"/>
    <dgm:cxn modelId="{76E4CBF5-6E83-40C4-83DA-F3933B0C0D87}" type="presParOf" srcId="{D405312E-1C7F-46CD-BE14-463CED5EAF20}" destId="{B84CF29D-1022-4E9A-AEEB-2424890CAB11}" srcOrd="5" destOrd="0" presId="urn:microsoft.com/office/officeart/2005/8/layout/venn3"/>
    <dgm:cxn modelId="{74E93016-3A75-47B2-9ECA-DD1F5E243B89}" type="presParOf" srcId="{D405312E-1C7F-46CD-BE14-463CED5EAF20}" destId="{BD0E20DB-7DEC-42D1-A47E-5E49EAD54380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24CD1-344E-478E-A019-690F0F1F4CBF}">
      <dsp:nvSpPr>
        <dsp:cNvPr id="0" name=""/>
        <dsp:cNvSpPr/>
      </dsp:nvSpPr>
      <dsp:spPr>
        <a:xfrm>
          <a:off x="2573" y="1174919"/>
          <a:ext cx="2582302" cy="2582302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42113" tIns="16510" rIns="142113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Ориентация на результат</a:t>
          </a:r>
          <a:endParaRPr lang="ru-RU" sz="1300" kern="1200" dirty="0"/>
        </a:p>
      </dsp:txBody>
      <dsp:txXfrm>
        <a:off x="380742" y="1553088"/>
        <a:ext cx="1825964" cy="1825964"/>
      </dsp:txXfrm>
    </dsp:sp>
    <dsp:sp modelId="{BE7A2EDD-4C62-445F-95B1-396735CED8FC}">
      <dsp:nvSpPr>
        <dsp:cNvPr id="0" name=""/>
        <dsp:cNvSpPr/>
      </dsp:nvSpPr>
      <dsp:spPr>
        <a:xfrm>
          <a:off x="2068415" y="1174919"/>
          <a:ext cx="2582302" cy="2582302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42113" tIns="16510" rIns="142113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заинтересованность в процессе деятельности</a:t>
          </a:r>
          <a:endParaRPr lang="ru-RU" sz="1300" kern="1200" dirty="0"/>
        </a:p>
      </dsp:txBody>
      <dsp:txXfrm>
        <a:off x="2446584" y="1553088"/>
        <a:ext cx="1825964" cy="1825964"/>
      </dsp:txXfrm>
    </dsp:sp>
    <dsp:sp modelId="{2EACEFE3-0FA3-4386-88C0-DB83B69EACC6}">
      <dsp:nvSpPr>
        <dsp:cNvPr id="0" name=""/>
        <dsp:cNvSpPr/>
      </dsp:nvSpPr>
      <dsp:spPr>
        <a:xfrm>
          <a:off x="4134257" y="1174919"/>
          <a:ext cx="2582302" cy="2582302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2113" tIns="16510" rIns="142113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заинтересованность в получении хорошей оценки</a:t>
          </a:r>
          <a:endParaRPr lang="ru-RU" sz="1300" kern="1200" dirty="0"/>
        </a:p>
      </dsp:txBody>
      <dsp:txXfrm>
        <a:off x="4512426" y="1553088"/>
        <a:ext cx="1825964" cy="1825964"/>
      </dsp:txXfrm>
    </dsp:sp>
    <dsp:sp modelId="{BD0E20DB-7DEC-42D1-A47E-5E49EAD54380}">
      <dsp:nvSpPr>
        <dsp:cNvPr id="0" name=""/>
        <dsp:cNvSpPr/>
      </dsp:nvSpPr>
      <dsp:spPr>
        <a:xfrm>
          <a:off x="6200099" y="1174919"/>
          <a:ext cx="2582302" cy="25823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2113" tIns="16510" rIns="142113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избегание неприятностей</a:t>
          </a:r>
          <a:endParaRPr lang="ru-RU" sz="1300" kern="1200"/>
        </a:p>
      </dsp:txBody>
      <dsp:txXfrm>
        <a:off x="6578268" y="1553088"/>
        <a:ext cx="1825964" cy="1825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04514-8BA3-4747-B202-848C8A1BFD62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4D653-DD67-4941-8DF1-B840E432E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794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4D653-DD67-4941-8DF1-B840E432EA8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68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4D653-DD67-4941-8DF1-B840E432EA8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64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4D653-DD67-4941-8DF1-B840E432EA8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82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022D666-9E66-4762-B850-11682E08207F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10C498B-5C38-449D-B7C0-AC0D025900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Comp\Desktop\kMjt6IZ0Q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3" y="0"/>
            <a:ext cx="2621091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Comp\Desktop\7KnfoXvw9p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3660831" cy="470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3404153" y="1761773"/>
            <a:ext cx="5648623" cy="1204306"/>
          </a:xfrm>
        </p:spPr>
        <p:txBody>
          <a:bodyPr/>
          <a:lstStyle/>
          <a:p>
            <a:pPr algn="ctr"/>
            <a:r>
              <a:rPr lang="ru-RU" dirty="0" smtClean="0"/>
              <a:t>Применение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SCRIPT-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уроках истории и обществознания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5517232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Настасья Геннадьевна Карпова</a:t>
            </a:r>
          </a:p>
          <a:p>
            <a:r>
              <a:rPr lang="ru-RU" dirty="0" smtClean="0"/>
              <a:t>МБОУ «Гимназия 6»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608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3053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7170" name="Picture 2" descr="C:\Users\Comp\Desktop\7KnfoXvw9p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9" y="116632"/>
            <a:ext cx="4121070" cy="529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3968" y="819897"/>
            <a:ext cx="45704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Потенциал «скриптов» на уроках обусловлен как  хорошо развитой  </a:t>
            </a:r>
            <a:r>
              <a:rPr lang="ru-RU" dirty="0" err="1" smtClean="0"/>
              <a:t>медиаобразовательной</a:t>
            </a:r>
            <a:r>
              <a:rPr lang="ru-RU" dirty="0" smtClean="0"/>
              <a:t> средой. Так, например, при</a:t>
            </a:r>
          </a:p>
          <a:p>
            <a:r>
              <a:rPr lang="ru-RU" dirty="0" smtClean="0"/>
              <a:t>помощи технических средств обучения можно построить урок</a:t>
            </a:r>
          </a:p>
          <a:p>
            <a:r>
              <a:rPr lang="ru-RU" dirty="0" smtClean="0"/>
              <a:t>по истории, предполагающий сопоставительный анализ</a:t>
            </a:r>
          </a:p>
          <a:p>
            <a:r>
              <a:rPr lang="ru-RU" dirty="0" smtClean="0"/>
              <a:t>Событий внешней политики и его экранизации/постановки.</a:t>
            </a:r>
          </a:p>
          <a:p>
            <a:r>
              <a:rPr lang="ru-RU" dirty="0" smtClean="0"/>
              <a:t>Скрипт может быть представлен в печатном  варианте, что</a:t>
            </a:r>
          </a:p>
          <a:p>
            <a:r>
              <a:rPr lang="ru-RU" dirty="0" smtClean="0"/>
              <a:t>значительно облегчит процесс анализа двух видов источников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31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0957" y="2967335"/>
            <a:ext cx="7882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96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520940" cy="54864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Опорные конспекты </a:t>
            </a:r>
            <a:r>
              <a:rPr lang="ru-RU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В.Ф.Шаталова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Comp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899371" cy="297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34076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Разработал систему обучения с использованием опорных сигналов  – взаимосвязанных ключевых слов, условных знаков, рисунков и формул с кратким выводом.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92494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 словам самого В.Ф. Шаталова, учеба идет по принципу «солёного огурца»: «Если в банку с солёной водой положить свежие огурцы, то, хочется им или не хочется, они всё равно станут солёными…». То есть при таком подходе обучение любого ученика будет успешным.</a:t>
            </a:r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4941168"/>
            <a:ext cx="51480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«Рецепт успеха ученика прост: нужно верить в ребенка и при малейшей возможности давать ему высказаться, чтобы над ним не висел страх оценки, страх отчуждения и осуждения. А во-вторых, учителю нужно очень четко все объяснять», —</a:t>
            </a:r>
          </a:p>
          <a:p>
            <a:r>
              <a:rPr lang="ru-RU" dirty="0" smtClean="0"/>
              <a:t>В.Ф. Шаталов.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75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/>
              <a:t>Сущность методики В.Ф. Шаталова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методики: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38153" y="20608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2. Учеба и познание:</a:t>
            </a:r>
          </a:p>
          <a:p>
            <a:r>
              <a:rPr lang="ru-RU" dirty="0" smtClean="0"/>
              <a:t>- развитие способностей;</a:t>
            </a:r>
          </a:p>
          <a:p>
            <a:r>
              <a:rPr lang="ru-RU" dirty="0" smtClean="0"/>
              <a:t>- знание;</a:t>
            </a:r>
          </a:p>
          <a:p>
            <a:r>
              <a:rPr lang="ru-RU" dirty="0" smtClean="0"/>
              <a:t>- потребность в познании.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06084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1. Воспитание и формирование:</a:t>
            </a:r>
          </a:p>
          <a:p>
            <a:r>
              <a:rPr lang="ru-RU" dirty="0" smtClean="0"/>
              <a:t>- мотивов учения;</a:t>
            </a:r>
          </a:p>
          <a:p>
            <a:r>
              <a:rPr lang="ru-RU" dirty="0" smtClean="0"/>
              <a:t>- любознательности и познавательных интересов;</a:t>
            </a:r>
          </a:p>
          <a:p>
            <a:r>
              <a:rPr lang="ru-RU" dirty="0" smtClean="0"/>
              <a:t>- чувства долга и ответственности за результаты учения;</a:t>
            </a:r>
          </a:p>
          <a:p>
            <a:r>
              <a:rPr lang="ru-RU" dirty="0" smtClean="0"/>
              <a:t>- осознание себя личностью.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555776" y="1340768"/>
            <a:ext cx="122413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436096" y="1340768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09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517232"/>
            <a:ext cx="7520940" cy="54864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/>
              <a:t>4 вида мотивации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499339"/>
              </p:ext>
            </p:extLst>
          </p:nvPr>
        </p:nvGraphicFramePr>
        <p:xfrm>
          <a:off x="179512" y="9026"/>
          <a:ext cx="8784976" cy="4932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892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8044" y="332656"/>
            <a:ext cx="7520940" cy="69269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1.Целостного восприятия информации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ru-RU" b="0" dirty="0">
                <a:cs typeface="Aharoni" pitchFamily="2" charset="-79"/>
              </a:rPr>
              <a:t>- сначала дается скелет предмета, вся картинка целиком;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cs typeface="Aharoni" pitchFamily="2" charset="-79"/>
              </a:rPr>
              <a:t>- от него выстраиваются отдельные эскизы;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cs typeface="Aharoni" pitchFamily="2" charset="-79"/>
              </a:rPr>
              <a:t>- постоянно идет возвращение к главному фрагменту;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cs typeface="Aharoni" pitchFamily="2" charset="-79"/>
              </a:rPr>
              <a:t>- особое внимание уделяется повторению — так постепенно могут </a:t>
            </a:r>
            <a:r>
              <a:rPr lang="ru-RU" b="0" dirty="0" smtClean="0">
                <a:cs typeface="Aharoni" pitchFamily="2" charset="-79"/>
              </a:rPr>
              <a:t>усвоить материал </a:t>
            </a:r>
            <a:r>
              <a:rPr lang="ru-RU" b="0" dirty="0">
                <a:cs typeface="Aharoni" pitchFamily="2" charset="-79"/>
              </a:rPr>
              <a:t>все ученики;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cs typeface="Aharoni" pitchFamily="2" charset="-79"/>
              </a:rPr>
              <a:t>- новый скелет дается только после восприятия материала всеми учениками.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284984"/>
            <a:ext cx="734481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2. Ограниченности восприятия информации: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1153" y="3974333"/>
            <a:ext cx="7776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cs typeface="Aharoni" pitchFamily="2" charset="-79"/>
              </a:rPr>
              <a:t>- опорный конспект от учителя содержит 7 оптимальных элементов восприятия по теме, которые сохраняются в долговременной памяти;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cs typeface="Aharoni" pitchFamily="2" charset="-79"/>
              </a:rPr>
              <a:t>- весь объем информации делится на 5-7 блоков;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cs typeface="Aharoni" pitchFamily="2" charset="-79"/>
              </a:rPr>
              <a:t>- конспект состоит из листа с опорными сигналами (дидактическое средство);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cs typeface="Aharoni" pitchFamily="2" charset="-79"/>
              </a:rPr>
              <a:t>- ставится задача не запоминания конспекта, а его понимание;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cs typeface="Aharoni" pitchFamily="2" charset="-79"/>
              </a:rPr>
              <a:t>- понять лист конспекта можно только после прослушивания учителя и чтения учебника (зубрежка исключена).</a:t>
            </a:r>
            <a:endParaRPr lang="ru-RU" sz="1600" dirty="0">
              <a:cs typeface="Aharoni" pitchFamily="2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0261" y="5905111"/>
            <a:ext cx="87129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Принципы системы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891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20940" cy="54864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3.Сотрудничества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736396"/>
            <a:ext cx="7520940" cy="3579849"/>
          </a:xfrm>
        </p:spPr>
        <p:txBody>
          <a:bodyPr/>
          <a:lstStyle/>
          <a:p>
            <a:r>
              <a:rPr lang="ru-RU" b="0" dirty="0">
                <a:cs typeface="Aharoni" pitchFamily="2" charset="-79"/>
              </a:rPr>
              <a:t>- гуманное отношение к ученику;</a:t>
            </a:r>
          </a:p>
          <a:p>
            <a:r>
              <a:rPr lang="ru-RU" b="0" dirty="0">
                <a:cs typeface="Aharoni" pitchFamily="2" charset="-79"/>
              </a:rPr>
              <a:t>- отсутствие критики;</a:t>
            </a:r>
          </a:p>
          <a:p>
            <a:r>
              <a:rPr lang="ru-RU" b="0" dirty="0">
                <a:cs typeface="Aharoni" pitchFamily="2" charset="-79"/>
              </a:rPr>
              <a:t>- отсутствие негативной оценки знаний;</a:t>
            </a:r>
          </a:p>
          <a:p>
            <a:r>
              <a:rPr lang="ru-RU" b="0" dirty="0">
                <a:cs typeface="Aharoni" pitchFamily="2" charset="-79"/>
              </a:rPr>
              <a:t>- снятие психологического напряжения в классе;</a:t>
            </a:r>
          </a:p>
          <a:p>
            <a:r>
              <a:rPr lang="ru-RU" b="0" dirty="0">
                <a:cs typeface="Aharoni" pitchFamily="2" charset="-79"/>
              </a:rPr>
              <a:t>- отсутствие жестких рамок (основа будущего творчества).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9020" y="2505670"/>
            <a:ext cx="449225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4. Бесконфликтности (особое оценивание):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2587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0922" y="2996952"/>
            <a:ext cx="828092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cs typeface="Aharoni" pitchFamily="2" charset="-79"/>
              </a:rPr>
              <a:t>- позволяет добиться результата вне зависимости от способностей (низкая оценка накрывается высокой, давая возможность получить хороший результат в конце семестра, а журнал отражает не сам процесс усвоения материала, а качество знаний в данный момент учебы);</a:t>
            </a:r>
          </a:p>
          <a:p>
            <a:r>
              <a:rPr lang="ru-RU" sz="1600" dirty="0" smtClean="0">
                <a:cs typeface="Aharoni" pitchFamily="2" charset="-79"/>
              </a:rPr>
              <a:t>- подвижность оценки меняет отношение ученика к обучению;</a:t>
            </a:r>
          </a:p>
          <a:p>
            <a:r>
              <a:rPr lang="ru-RU" sz="1600" dirty="0" smtClean="0">
                <a:cs typeface="Aharoni" pitchFamily="2" charset="-79"/>
              </a:rPr>
              <a:t>- дает мотивацию уверенности в себе, своем разуме, своих способностях;</a:t>
            </a:r>
          </a:p>
          <a:p>
            <a:r>
              <a:rPr lang="ru-RU" sz="1600" dirty="0" smtClean="0">
                <a:cs typeface="Aharoni" pitchFamily="2" charset="-79"/>
              </a:rPr>
              <a:t>- строит открытые отношения между учителем и учеником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31811" y="5039930"/>
            <a:ext cx="799288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5. Особого решения задач — сначала научить, потом спрашивать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3746" y="5436328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cs typeface="Aharoni" pitchFamily="2" charset="-79"/>
              </a:rPr>
              <a:t>- не оценивает решение задач до конца семестра, пока не научит;</a:t>
            </a:r>
          </a:p>
          <a:p>
            <a:r>
              <a:rPr lang="ru-RU" sz="1600" dirty="0" smtClean="0">
                <a:cs typeface="Aharoni" pitchFamily="2" charset="-79"/>
              </a:rPr>
              <a:t>- поощряет самостоятельное решение</a:t>
            </a:r>
            <a:endParaRPr lang="ru-RU" sz="1600" dirty="0">
              <a:cs typeface="Aharoni" pitchFamily="2" charset="-79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0454" y="6016921"/>
            <a:ext cx="7058664" cy="720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Принципы системы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852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0503"/>
            <a:ext cx="4864169" cy="4056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852" y="2564904"/>
            <a:ext cx="4605148" cy="426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35721" y="548680"/>
            <a:ext cx="4411410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Опорные сигналы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и есть то самое средство, определяющее метод В.Ф. Шаталова и отличающее его от прочих остальных методов.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3148" y="515719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опорным конспектом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понимается «системный набор опорных сигналов, структурно связанных между собой и представляющих собой наглядную конструкцию, замещающую систему значений, понятий, идей как взаимосвязанных элементов».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59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21040" cy="54864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Script - </a:t>
            </a:r>
            <a:r>
              <a:rPr lang="ru-RU" dirty="0" smtClean="0"/>
              <a:t>Младший брат опорного конспекта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052736"/>
            <a:ext cx="82444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 прошествии почти полувека, благодаря изменениям педагогической системы, развитию </a:t>
            </a:r>
            <a:r>
              <a:rPr lang="ru-RU" dirty="0" err="1" smtClean="0"/>
              <a:t>медиобразования</a:t>
            </a:r>
            <a:r>
              <a:rPr lang="ru-RU" dirty="0" smtClean="0"/>
              <a:t>, возникновению новых потребностей у современных школьников методика В.Ф. Шаталова обнаруживает потенциал</a:t>
            </a:r>
          </a:p>
          <a:p>
            <a:pPr algn="ctr"/>
            <a:r>
              <a:rPr lang="ru-RU" dirty="0" smtClean="0"/>
              <a:t>к своему развитию, и даже даёт новые плоды, одним из которых является </a:t>
            </a:r>
            <a:r>
              <a:rPr lang="en-US" b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SKRIPT</a:t>
            </a:r>
            <a:endParaRPr lang="ru-RU" b="1" u="sng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411760" y="2530064"/>
            <a:ext cx="1368152" cy="682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373724" y="270892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108879" y="2530064"/>
            <a:ext cx="1296144" cy="466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91680" y="338835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Сценарий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678312" y="377640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Заготовка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436096" y="31409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Главная (опорная) запись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91680" y="5408349"/>
            <a:ext cx="7524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Рабочим определением слова «скрипт» является следующее: план, сценарий, алгоритм отдельного урока или темы, требующий заполнения</a:t>
            </a: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489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516" y="131148"/>
            <a:ext cx="5976664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скрипта: </a:t>
            </a:r>
          </a:p>
          <a:p>
            <a:r>
              <a:rPr lang="ru-RU" sz="2400" dirty="0" smtClean="0"/>
              <a:t>1) систематизация информации;</a:t>
            </a:r>
          </a:p>
          <a:p>
            <a:r>
              <a:rPr lang="ru-RU" sz="2400" dirty="0" smtClean="0"/>
              <a:t>2) графическое упрощение информации;</a:t>
            </a:r>
          </a:p>
          <a:p>
            <a:r>
              <a:rPr lang="ru-RU" sz="2400" dirty="0" smtClean="0"/>
              <a:t>3) облегчение запоминания информации. </a:t>
            </a:r>
            <a:endParaRPr lang="ru-RU" sz="2400" dirty="0"/>
          </a:p>
        </p:txBody>
      </p:sp>
      <p:pic>
        <p:nvPicPr>
          <p:cNvPr id="5122" name="Picture 2" descr="C:\Users\Comp\Desktop\loC5V8XCC4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3535710" cy="490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83968" y="2074257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применения  </a:t>
            </a:r>
            <a:r>
              <a:rPr lang="ru-RU" sz="2400" b="1" u="sng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skript</a:t>
            </a: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-системы: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b="1" dirty="0" smtClean="0"/>
              <a:t>На уроке при освоение нового материала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b="1" dirty="0" smtClean="0"/>
              <a:t>Для закрепления знаний при выполнении домашнего задания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b="1" dirty="0" smtClean="0"/>
              <a:t>Как основная форма работы при дистанционном обучении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b="1" dirty="0" smtClean="0"/>
              <a:t>Для актуализации знаний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b="1" dirty="0" smtClean="0"/>
              <a:t>При подготовке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13969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212</TotalTime>
  <Words>696</Words>
  <Application>Microsoft Office PowerPoint</Application>
  <PresentationFormat>Экран (4:3)</PresentationFormat>
  <Paragraphs>81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Применение  SCRIPT-системы на уроках истории и обществознания</vt:lpstr>
      <vt:lpstr>Опорные конспекты В.Ф.Шаталова</vt:lpstr>
      <vt:lpstr>Сущность методики В.Ф. Шаталова</vt:lpstr>
      <vt:lpstr>4 вида мотивации</vt:lpstr>
      <vt:lpstr>1.Целостного восприятия информации </vt:lpstr>
      <vt:lpstr>3.Сотрудничества</vt:lpstr>
      <vt:lpstr>Презентация PowerPoint</vt:lpstr>
      <vt:lpstr>Script - Младший брат опорного конспекта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</dc:creator>
  <cp:lastModifiedBy>Comp</cp:lastModifiedBy>
  <cp:revision>12</cp:revision>
  <dcterms:created xsi:type="dcterms:W3CDTF">2022-08-25T06:19:41Z</dcterms:created>
  <dcterms:modified xsi:type="dcterms:W3CDTF">2022-08-26T09:02:42Z</dcterms:modified>
</cp:coreProperties>
</file>