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60" r:id="rId4"/>
    <p:sldId id="259" r:id="rId5"/>
    <p:sldId id="261" r:id="rId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00" autoAdjust="0"/>
    <p:restoredTop sz="94660"/>
  </p:normalViewPr>
  <p:slideViewPr>
    <p:cSldViewPr snapToGrid="0">
      <p:cViewPr varScale="1">
        <p:scale>
          <a:sx n="76" d="100"/>
          <a:sy n="76" d="100"/>
        </p:scale>
        <p:origin x="126" y="81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8D93EA-6D13-438E-B6C4-DF18CD0A356D}" type="datetimeFigureOut">
              <a:rPr lang="ru-RU" smtClean="0"/>
              <a:t>10.11.2022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7E24B-105B-45D0-A3CB-2F32AAC165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44227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8D93EA-6D13-438E-B6C4-DF18CD0A356D}" type="datetimeFigureOut">
              <a:rPr lang="ru-RU" smtClean="0"/>
              <a:t>10.11.2022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7E24B-105B-45D0-A3CB-2F32AAC165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28600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8D93EA-6D13-438E-B6C4-DF18CD0A356D}" type="datetimeFigureOut">
              <a:rPr lang="ru-RU" smtClean="0"/>
              <a:t>10.11.2022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7E24B-105B-45D0-A3CB-2F32AAC165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26579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8D93EA-6D13-438E-B6C4-DF18CD0A356D}" type="datetimeFigureOut">
              <a:rPr lang="ru-RU" smtClean="0"/>
              <a:t>10.11.2022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7E24B-105B-45D0-A3CB-2F32AAC165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13897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8D93EA-6D13-438E-B6C4-DF18CD0A356D}" type="datetimeFigureOut">
              <a:rPr lang="ru-RU" smtClean="0"/>
              <a:t>10.11.2022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7E24B-105B-45D0-A3CB-2F32AAC165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58628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8D93EA-6D13-438E-B6C4-DF18CD0A356D}" type="datetimeFigureOut">
              <a:rPr lang="ru-RU" smtClean="0"/>
              <a:t>10.11.2022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7E24B-105B-45D0-A3CB-2F32AAC165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7247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8D93EA-6D13-438E-B6C4-DF18CD0A356D}" type="datetimeFigureOut">
              <a:rPr lang="ru-RU" smtClean="0"/>
              <a:t>10.11.2022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7E24B-105B-45D0-A3CB-2F32AAC165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29403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8D93EA-6D13-438E-B6C4-DF18CD0A356D}" type="datetimeFigureOut">
              <a:rPr lang="ru-RU" smtClean="0"/>
              <a:t>10.11.2022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7E24B-105B-45D0-A3CB-2F32AAC165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24701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8D93EA-6D13-438E-B6C4-DF18CD0A356D}" type="datetimeFigureOut">
              <a:rPr lang="ru-RU" smtClean="0"/>
              <a:t>10.11.2022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7E24B-105B-45D0-A3CB-2F32AAC165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9668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8D93EA-6D13-438E-B6C4-DF18CD0A356D}" type="datetimeFigureOut">
              <a:rPr lang="ru-RU" smtClean="0"/>
              <a:t>10.11.2022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7E24B-105B-45D0-A3CB-2F32AAC165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50491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8D93EA-6D13-438E-B6C4-DF18CD0A356D}" type="datetimeFigureOut">
              <a:rPr lang="ru-RU" smtClean="0"/>
              <a:t>10.11.2022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7E24B-105B-45D0-A3CB-2F32AAC165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80506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8D93EA-6D13-438E-B6C4-DF18CD0A356D}" type="datetimeFigureOut">
              <a:rPr lang="ru-RU" smtClean="0"/>
              <a:t>10.11.2022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E7E24B-105B-45D0-A3CB-2F32AAC165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87970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jpg"/><Relationship Id="rId4" Type="http://schemas.openxmlformats.org/officeDocument/2006/relationships/image" Target="../media/image6.jp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77216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060700" y="5118100"/>
            <a:ext cx="5556193" cy="186204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11500" b="1" cap="none" spc="0" dirty="0" smtClean="0">
                <a:ln w="22225">
                  <a:solidFill>
                    <a:schemeClr val="tx1"/>
                  </a:solidFill>
                  <a:prstDash val="solid"/>
                </a:ln>
                <a:solidFill>
                  <a:srgbClr val="FF0000"/>
                </a:solidFill>
                <a:effectLst/>
                <a:latin typeface="Monotype Corsiva" panose="03010101010201010101" pitchFamily="66" charset="0"/>
              </a:rPr>
              <a:t>Теремок</a:t>
            </a:r>
            <a:endParaRPr lang="ru-RU" sz="11500" b="1" cap="none" spc="0" dirty="0">
              <a:ln w="22225">
                <a:solidFill>
                  <a:schemeClr val="tx1"/>
                </a:solidFill>
                <a:prstDash val="solid"/>
              </a:ln>
              <a:solidFill>
                <a:srgbClr val="FF0000"/>
              </a:solidFill>
              <a:effectLst/>
              <a:latin typeface="Monotype Corsiva" panose="03010101010201010101" pitchFamily="66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927100" y="355600"/>
            <a:ext cx="10261203" cy="230832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3462">
                  <a:solidFill>
                    <a:srgbClr val="002060"/>
                  </a:solidFill>
                  <a:prstDash val="solid"/>
                </a:ln>
                <a:solidFill>
                  <a:srgbClr val="FFFF00"/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Методическое пособие:</a:t>
            </a:r>
          </a:p>
          <a:p>
            <a:pPr algn="ctr"/>
            <a:r>
              <a:rPr lang="ru-RU" sz="3600" b="1" dirty="0" smtClean="0">
                <a:ln w="13462">
                  <a:solidFill>
                    <a:srgbClr val="002060"/>
                  </a:solidFill>
                  <a:prstDash val="solid"/>
                </a:ln>
                <a:solidFill>
                  <a:srgbClr val="FFFF00"/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«сказка – </a:t>
            </a:r>
            <a:r>
              <a:rPr lang="ru-RU" sz="3600" b="1" dirty="0" err="1" smtClean="0">
                <a:ln w="13462">
                  <a:solidFill>
                    <a:srgbClr val="002060"/>
                  </a:solidFill>
                  <a:prstDash val="solid"/>
                </a:ln>
                <a:solidFill>
                  <a:srgbClr val="FFFF00"/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шумелка</a:t>
            </a:r>
            <a:r>
              <a:rPr lang="ru-RU" sz="3600" b="1" dirty="0" smtClean="0">
                <a:ln w="13462">
                  <a:solidFill>
                    <a:srgbClr val="002060"/>
                  </a:solidFill>
                  <a:prstDash val="solid"/>
                </a:ln>
                <a:solidFill>
                  <a:srgbClr val="FFFF00"/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» своими руками</a:t>
            </a:r>
          </a:p>
          <a:p>
            <a:pPr algn="ctr"/>
            <a:r>
              <a:rPr lang="ru-RU" sz="3600" b="1" cap="none" spc="0" dirty="0" smtClean="0">
                <a:ln w="13462">
                  <a:solidFill>
                    <a:srgbClr val="002060"/>
                  </a:solidFill>
                  <a:prstDash val="solid"/>
                </a:ln>
                <a:solidFill>
                  <a:srgbClr val="FFFF00"/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Для воспитателей и музыкальных руководителей ДОУ.</a:t>
            </a:r>
            <a:endParaRPr lang="ru-RU" sz="3600" b="1" cap="none" spc="0" dirty="0">
              <a:ln w="13462">
                <a:solidFill>
                  <a:srgbClr val="002060"/>
                </a:solidFill>
                <a:prstDash val="solid"/>
              </a:ln>
              <a:solidFill>
                <a:srgbClr val="FFFF00"/>
              </a:solidFill>
              <a:effectLst>
                <a:outerShdw dist="38100" dir="2700000" algn="bl" rotWithShape="0">
                  <a:schemeClr val="accent5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0196721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4300" y="-1409700"/>
            <a:ext cx="12192000" cy="82677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723900" y="-952500"/>
            <a:ext cx="1035050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cap="none" spc="0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rgbClr val="002060"/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Методическое пособие:</a:t>
            </a:r>
          </a:p>
          <a:p>
            <a:pPr algn="ctr"/>
            <a:r>
              <a:rPr lang="ru-RU" sz="28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rgbClr val="002060"/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«сказка – </a:t>
            </a:r>
            <a:r>
              <a:rPr lang="ru-RU" sz="2800" b="1" dirty="0" err="1" smtClean="0">
                <a:ln w="13462">
                  <a:solidFill>
                    <a:schemeClr val="bg1"/>
                  </a:solidFill>
                  <a:prstDash val="solid"/>
                </a:ln>
                <a:solidFill>
                  <a:srgbClr val="002060"/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шумелка</a:t>
            </a:r>
            <a:r>
              <a:rPr lang="ru-RU" sz="28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rgbClr val="002060"/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»     </a:t>
            </a:r>
            <a:r>
              <a:rPr lang="ru-RU" sz="28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rgbClr val="002060"/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своими руками</a:t>
            </a:r>
            <a:endParaRPr lang="ru-RU" sz="2800" b="1" dirty="0" smtClean="0">
              <a:ln w="13462">
                <a:solidFill>
                  <a:schemeClr val="bg1"/>
                </a:solidFill>
                <a:prstDash val="solid"/>
              </a:ln>
              <a:solidFill>
                <a:srgbClr val="002060"/>
              </a:solidFill>
              <a:effectLst>
                <a:outerShdw dist="38100" dir="2700000" algn="bl" rotWithShape="0">
                  <a:schemeClr val="accent5"/>
                </a:outerShdw>
              </a:effectLst>
            </a:endParaRPr>
          </a:p>
          <a:p>
            <a:pPr algn="ctr"/>
            <a:r>
              <a:rPr lang="ru-RU" sz="2800" b="1" cap="none" spc="0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rgbClr val="002060"/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Для воспитателей и музыкальных руководителей ДОУ.</a:t>
            </a:r>
            <a:endParaRPr lang="ru-RU" sz="2800" b="1" cap="none" spc="0" dirty="0">
              <a:ln w="13462">
                <a:solidFill>
                  <a:schemeClr val="bg1"/>
                </a:solidFill>
                <a:prstDash val="solid"/>
              </a:ln>
              <a:solidFill>
                <a:srgbClr val="002060"/>
              </a:solidFill>
              <a:effectLst>
                <a:outerShdw dist="38100" dir="2700000" algn="bl" rotWithShape="0">
                  <a:schemeClr val="accent5"/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28700" y="889695"/>
            <a:ext cx="8623299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Arial Black" panose="020B0A04020102020204" pitchFamily="34" charset="0"/>
              </a:rPr>
              <a:t>Цель: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2000" b="1" dirty="0">
                <a:solidFill>
                  <a:srgbClr val="FF0000"/>
                </a:solidFill>
              </a:rPr>
              <a:t>Способствовать развитию слуховых сенсорных ощущений, способствовать развитию умения сравнивать звуки, находить </a:t>
            </a:r>
            <a:r>
              <a:rPr lang="ru-RU" sz="2000" b="1" dirty="0" smtClean="0">
                <a:solidFill>
                  <a:srgbClr val="FF0000"/>
                </a:solidFill>
              </a:rPr>
              <a:t>разные </a:t>
            </a:r>
            <a:r>
              <a:rPr lang="ru-RU" sz="2000" b="1" dirty="0">
                <a:solidFill>
                  <a:srgbClr val="FF0000"/>
                </a:solidFill>
              </a:rPr>
              <a:t>предметы по звучанию.</a:t>
            </a:r>
            <a:r>
              <a:rPr lang="ru-RU" sz="2000" b="1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 </a:t>
            </a:r>
            <a:endParaRPr lang="ru-RU" sz="2000" b="1" dirty="0">
              <a:solidFill>
                <a:srgbClr val="FF0000"/>
              </a:solidFill>
              <a:latin typeface="Arial Black" panose="020B0A040201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257301" y="2527300"/>
            <a:ext cx="87249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Описание</a:t>
            </a:r>
            <a:r>
              <a:rPr lang="ru-RU" sz="2400" dirty="0" smtClean="0">
                <a:solidFill>
                  <a:srgbClr val="FF0000"/>
                </a:solidFill>
              </a:rPr>
              <a:t>: </a:t>
            </a:r>
            <a:r>
              <a:rPr lang="ru-RU" sz="2400" b="1" dirty="0" smtClean="0">
                <a:latin typeface="Monotype Corsiva" panose="03010101010201010101" pitchFamily="66" charset="0"/>
              </a:rPr>
              <a:t>игра создана своими руками из бросового материала(пузырьки из под питьевого йогурта, наполненные разнообразными сыпучими. Фигуры обшиваются или обвязываются(пожеланию любым материалом(в  данном варианте-ткань и наклейки).</a:t>
            </a:r>
          </a:p>
          <a:p>
            <a:r>
              <a:rPr lang="ru-RU" sz="2400" b="1" dirty="0" smtClean="0">
                <a:latin typeface="Monotype Corsiva" panose="03010101010201010101" pitchFamily="66" charset="0"/>
              </a:rPr>
              <a:t>Домик – теремок (в нем хранятся фигурки зверят) сделан из картона, ткани, цветов, наклейки.</a:t>
            </a:r>
          </a:p>
          <a:p>
            <a:r>
              <a:rPr lang="ru-RU" sz="2400" b="1" dirty="0" smtClean="0">
                <a:latin typeface="Monotype Corsiva" panose="03010101010201010101" pitchFamily="66" charset="0"/>
              </a:rPr>
              <a:t>Условия игры: педагог зачитывает сказку «Теремок», дети озвучивают движение героев с помощью пособий-фигурок.</a:t>
            </a:r>
            <a:endParaRPr lang="ru-RU" sz="2400" b="1" dirty="0">
              <a:latin typeface="Monotype Corsiva" panose="03010101010201010101" pitchFamily="66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42349" y="1816100"/>
            <a:ext cx="2988734" cy="186349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9104917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06401" y="-2679700"/>
            <a:ext cx="12716933" cy="9537700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32" t="17640" r="4281" b="17380"/>
          <a:stretch/>
        </p:blipFill>
        <p:spPr>
          <a:xfrm>
            <a:off x="1678515" y="0"/>
            <a:ext cx="8369300" cy="59056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23277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449960"/>
            <a:ext cx="12192000" cy="8401134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13" t="1666" r="5953" b="-1666"/>
          <a:stretch/>
        </p:blipFill>
        <p:spPr>
          <a:xfrm rot="16200000">
            <a:off x="1178983" y="-312211"/>
            <a:ext cx="2537883" cy="358775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197" t="4444" r="9753" b="-15372"/>
          <a:stretch/>
        </p:blipFill>
        <p:spPr>
          <a:xfrm rot="16200000">
            <a:off x="8996540" y="-922516"/>
            <a:ext cx="2403120" cy="4673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95" b="7037"/>
          <a:stretch/>
        </p:blipFill>
        <p:spPr>
          <a:xfrm>
            <a:off x="3044249" y="1790097"/>
            <a:ext cx="5833051" cy="42011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extBox 5"/>
          <p:cNvSpPr txBox="1"/>
          <p:nvPr/>
        </p:nvSpPr>
        <p:spPr>
          <a:xfrm>
            <a:off x="342900" y="3060700"/>
            <a:ext cx="2701349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  <a:latin typeface="Monotype Corsiva" panose="03010101010201010101" pitchFamily="66" charset="0"/>
              </a:rPr>
              <a:t>Заяц – зерно винограда,</a:t>
            </a:r>
          </a:p>
          <a:p>
            <a:r>
              <a:rPr lang="ru-RU" sz="2800" b="1" dirty="0" smtClean="0">
                <a:solidFill>
                  <a:srgbClr val="C00000"/>
                </a:solidFill>
                <a:latin typeface="Monotype Corsiva" panose="03010101010201010101" pitchFamily="66" charset="0"/>
              </a:rPr>
              <a:t>Волк – пуговицы,</a:t>
            </a:r>
          </a:p>
          <a:p>
            <a:r>
              <a:rPr lang="ru-RU" sz="2800" b="1" dirty="0" smtClean="0">
                <a:solidFill>
                  <a:srgbClr val="C00000"/>
                </a:solidFill>
                <a:latin typeface="Monotype Corsiva" panose="03010101010201010101" pitchFamily="66" charset="0"/>
              </a:rPr>
              <a:t>Лягушка – спички,</a:t>
            </a:r>
          </a:p>
          <a:p>
            <a:r>
              <a:rPr lang="ru-RU" sz="2800" b="1" dirty="0" smtClean="0">
                <a:solidFill>
                  <a:srgbClr val="C00000"/>
                </a:solidFill>
                <a:latin typeface="Monotype Corsiva" panose="03010101010201010101" pitchFamily="66" charset="0"/>
              </a:rPr>
              <a:t>Лиса – ракушки,</a:t>
            </a:r>
            <a:endParaRPr lang="ru-RU" sz="2800" b="1" dirty="0">
              <a:solidFill>
                <a:srgbClr val="C00000"/>
              </a:solidFill>
              <a:latin typeface="Monotype Corsiva" panose="03010101010201010101" pitchFamily="66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733800" y="830156"/>
            <a:ext cx="4543150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Наполнители</a:t>
            </a:r>
            <a:r>
              <a:rPr lang="ru-RU" sz="32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:</a:t>
            </a:r>
            <a:endParaRPr lang="ru-RU" sz="32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877300" y="2946400"/>
            <a:ext cx="3136899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  <a:latin typeface="Monotype Corsiva" panose="03010101010201010101" pitchFamily="66" charset="0"/>
              </a:rPr>
              <a:t>Ёжик – орешки,</a:t>
            </a:r>
          </a:p>
          <a:p>
            <a:r>
              <a:rPr lang="ru-RU" sz="2800" b="1" dirty="0" smtClean="0">
                <a:solidFill>
                  <a:srgbClr val="C00000"/>
                </a:solidFill>
                <a:latin typeface="Monotype Corsiva" panose="03010101010201010101" pitchFamily="66" charset="0"/>
              </a:rPr>
              <a:t>Мышка- пшено,</a:t>
            </a:r>
          </a:p>
          <a:p>
            <a:r>
              <a:rPr lang="ru-RU" sz="2800" b="1" dirty="0" smtClean="0">
                <a:solidFill>
                  <a:srgbClr val="C00000"/>
                </a:solidFill>
                <a:latin typeface="Monotype Corsiva" panose="03010101010201010101" pitchFamily="66" charset="0"/>
              </a:rPr>
              <a:t>Петух – макароны,</a:t>
            </a:r>
          </a:p>
          <a:p>
            <a:r>
              <a:rPr lang="ru-RU" sz="2800" b="1" dirty="0" smtClean="0">
                <a:solidFill>
                  <a:srgbClr val="C00000"/>
                </a:solidFill>
                <a:latin typeface="Monotype Corsiva" panose="03010101010201010101" pitchFamily="66" charset="0"/>
              </a:rPr>
              <a:t>Медведь – монетки.</a:t>
            </a:r>
            <a:endParaRPr lang="ru-RU" sz="2800" b="1" dirty="0">
              <a:solidFill>
                <a:srgbClr val="C00000"/>
              </a:solidFill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940967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77216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060700" y="5118100"/>
            <a:ext cx="5556193" cy="186204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11500" b="1" cap="none" spc="0" dirty="0" smtClean="0">
                <a:ln w="22225">
                  <a:solidFill>
                    <a:schemeClr val="tx1"/>
                  </a:solidFill>
                  <a:prstDash val="solid"/>
                </a:ln>
                <a:solidFill>
                  <a:srgbClr val="FF0000"/>
                </a:solidFill>
                <a:effectLst/>
                <a:latin typeface="Monotype Corsiva" panose="03010101010201010101" pitchFamily="66" charset="0"/>
              </a:rPr>
              <a:t>Теремок</a:t>
            </a:r>
            <a:endParaRPr lang="ru-RU" sz="11500" b="1" cap="none" spc="0" dirty="0">
              <a:ln w="22225">
                <a:solidFill>
                  <a:schemeClr val="tx1"/>
                </a:solidFill>
                <a:prstDash val="solid"/>
              </a:ln>
              <a:solidFill>
                <a:srgbClr val="FF0000"/>
              </a:solidFill>
              <a:effectLst/>
              <a:latin typeface="Monotype Corsiva" panose="03010101010201010101" pitchFamily="66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927100" y="355600"/>
            <a:ext cx="10261203" cy="230832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3462">
                  <a:solidFill>
                    <a:srgbClr val="002060"/>
                  </a:solidFill>
                  <a:prstDash val="solid"/>
                </a:ln>
                <a:solidFill>
                  <a:srgbClr val="FFFF00"/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Методическое пособие:</a:t>
            </a:r>
          </a:p>
          <a:p>
            <a:pPr algn="ctr"/>
            <a:r>
              <a:rPr lang="ru-RU" sz="3600" b="1" dirty="0" smtClean="0">
                <a:ln w="13462">
                  <a:solidFill>
                    <a:srgbClr val="002060"/>
                  </a:solidFill>
                  <a:prstDash val="solid"/>
                </a:ln>
                <a:solidFill>
                  <a:srgbClr val="FFFF00"/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«сказка – </a:t>
            </a:r>
            <a:r>
              <a:rPr lang="ru-RU" sz="3600" b="1" dirty="0" err="1" smtClean="0">
                <a:ln w="13462">
                  <a:solidFill>
                    <a:srgbClr val="002060"/>
                  </a:solidFill>
                  <a:prstDash val="solid"/>
                </a:ln>
                <a:solidFill>
                  <a:srgbClr val="FFFF00"/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шумелка</a:t>
            </a:r>
            <a:r>
              <a:rPr lang="ru-RU" sz="3600" b="1" dirty="0" smtClean="0">
                <a:ln w="13462">
                  <a:solidFill>
                    <a:srgbClr val="002060"/>
                  </a:solidFill>
                  <a:prstDash val="solid"/>
                </a:ln>
                <a:solidFill>
                  <a:srgbClr val="FFFF00"/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» своими руками</a:t>
            </a:r>
          </a:p>
          <a:p>
            <a:pPr algn="ctr"/>
            <a:r>
              <a:rPr lang="ru-RU" sz="3600" b="1" cap="none" spc="0" dirty="0" smtClean="0">
                <a:ln w="13462">
                  <a:solidFill>
                    <a:srgbClr val="002060"/>
                  </a:solidFill>
                  <a:prstDash val="solid"/>
                </a:ln>
                <a:solidFill>
                  <a:srgbClr val="FFFF00"/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Для воспитателей и музыкальных руководителей ДОУ.</a:t>
            </a:r>
            <a:endParaRPr lang="ru-RU" sz="3600" b="1" cap="none" spc="0" dirty="0">
              <a:ln w="13462">
                <a:solidFill>
                  <a:srgbClr val="002060"/>
                </a:solidFill>
                <a:prstDash val="solid"/>
              </a:ln>
              <a:solidFill>
                <a:srgbClr val="FFFF00"/>
              </a:solidFill>
              <a:effectLst>
                <a:outerShdw dist="38100" dir="2700000" algn="bl" rotWithShape="0">
                  <a:schemeClr val="accent5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94967199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64</TotalTime>
  <Words>155</Words>
  <Application>Microsoft Office PowerPoint</Application>
  <PresentationFormat>Широкоэкранный</PresentationFormat>
  <Paragraphs>24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11" baseType="lpstr">
      <vt:lpstr>Arial</vt:lpstr>
      <vt:lpstr>Arial Black</vt:lpstr>
      <vt:lpstr>Calibri</vt:lpstr>
      <vt:lpstr>Calibri Light</vt:lpstr>
      <vt:lpstr>Monotype Corsiva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8</cp:revision>
  <dcterms:created xsi:type="dcterms:W3CDTF">2022-11-10T07:30:25Z</dcterms:created>
  <dcterms:modified xsi:type="dcterms:W3CDTF">2022-11-10T08:34:53Z</dcterms:modified>
</cp:coreProperties>
</file>