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7" r:id="rId4"/>
    <p:sldId id="258" r:id="rId5"/>
    <p:sldId id="259" r:id="rId6"/>
    <p:sldId id="262" r:id="rId7"/>
    <p:sldId id="263" r:id="rId8"/>
    <p:sldId id="266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DFF08E0-B21E-4258-B59F-52B5169C1B3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C5C073-7A40-413F-86E0-E91B1B5E25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8208912" cy="309634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hlinkClick r:id="" action="ppaction://noaction"/>
              </a:rPr>
              <a:t>Универсальные </a:t>
            </a:r>
            <a:r>
              <a:rPr lang="ru-RU" i="1" dirty="0" smtClean="0"/>
              <a:t>учебные действия в реализации системно – </a:t>
            </a:r>
            <a:r>
              <a:rPr lang="ru-RU" i="1" dirty="0" err="1" smtClean="0"/>
              <a:t>деятельностного</a:t>
            </a:r>
            <a:r>
              <a:rPr lang="ru-RU" i="1" dirty="0" smtClean="0"/>
              <a:t>  подхода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61048"/>
            <a:ext cx="8062664" cy="129614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Подготовила : учитель МБОУ </a:t>
            </a:r>
            <a:r>
              <a:rPr lang="ru-RU" sz="2000" dirty="0" err="1" smtClean="0"/>
              <a:t>г.Владимира</a:t>
            </a:r>
            <a:r>
              <a:rPr lang="ru-RU" sz="2000" dirty="0" smtClean="0"/>
              <a:t> СОШ №1</a:t>
            </a:r>
          </a:p>
          <a:p>
            <a:r>
              <a:rPr lang="ru-RU" sz="2000" dirty="0" smtClean="0"/>
              <a:t>Иващенко </a:t>
            </a:r>
            <a:r>
              <a:rPr lang="ru-RU" sz="2000" dirty="0" smtClean="0"/>
              <a:t>Елена А</a:t>
            </a:r>
            <a:r>
              <a:rPr lang="ru-RU" sz="2000" dirty="0" smtClean="0"/>
              <a:t>лександровна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i="1" dirty="0" smtClean="0">
                <a:solidFill>
                  <a:srgbClr val="7030A0"/>
                </a:solidFill>
                <a:latin typeface="Monotype Corsiva" pitchFamily="66" charset="0"/>
              </a:rPr>
              <a:t>Спасибо за внимание!</a:t>
            </a:r>
            <a:endParaRPr lang="ru-RU" sz="7200" b="1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«Великая цель образования – </a:t>
            </a:r>
            <a:br>
              <a:rPr lang="ru-RU" sz="3600" dirty="0" smtClean="0"/>
            </a:br>
            <a:r>
              <a:rPr lang="ru-RU" sz="3600" dirty="0" smtClean="0"/>
              <a:t>это не знания, а действия»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               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Герберт Спенсер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</a:rPr>
              <a:t>Задача системы образования состоит </a:t>
            </a:r>
            <a:r>
              <a:rPr lang="ru-RU" sz="2800" b="1" dirty="0" smtClean="0">
                <a:solidFill>
                  <a:srgbClr val="0070C0"/>
                </a:solidFill>
              </a:rPr>
              <a:t>не в передаче объема знаний</a:t>
            </a:r>
            <a:r>
              <a:rPr lang="ru-RU" sz="2800" b="1" dirty="0" smtClean="0">
                <a:solidFill>
                  <a:srgbClr val="002060"/>
                </a:solidFill>
              </a:rPr>
              <a:t>, а в том, чтобы </a:t>
            </a:r>
            <a:r>
              <a:rPr lang="ru-RU" sz="2800" b="1" dirty="0" smtClean="0">
                <a:solidFill>
                  <a:srgbClr val="0070C0"/>
                </a:solidFill>
              </a:rPr>
              <a:t>научить учиться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		При этом </a:t>
            </a:r>
            <a:r>
              <a:rPr lang="ru-RU" sz="2800" b="1" dirty="0" smtClean="0">
                <a:solidFill>
                  <a:srgbClr val="0070C0"/>
                </a:solidFill>
              </a:rPr>
              <a:t>становление учебной деятельности означает становление духовного развития личности</a:t>
            </a:r>
            <a:r>
              <a:rPr lang="ru-RU" sz="2800" b="1" dirty="0" smtClean="0">
                <a:solidFill>
                  <a:srgbClr val="002060"/>
                </a:solidFill>
              </a:rPr>
              <a:t>. 	Кризис образования заключается в обнищании души при обогащении информацией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sz="3600" dirty="0" smtClean="0"/>
              <a:t>  С 1 сентября 2011 года  первоклассники начали учиться по новым образовательным стандартам.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Методологической основой ФГОС является </a:t>
            </a:r>
            <a:r>
              <a:rPr lang="ru-RU" sz="3600" i="1" u="sng" dirty="0" err="1" smtClean="0">
                <a:solidFill>
                  <a:schemeClr val="accent2"/>
                </a:solidFill>
              </a:rPr>
              <a:t>системно-деятельностный</a:t>
            </a:r>
            <a:r>
              <a:rPr lang="ru-RU" sz="3600" i="1" u="sng" dirty="0" smtClean="0">
                <a:solidFill>
                  <a:schemeClr val="accent2"/>
                </a:solidFill>
              </a:rPr>
              <a:t> подход</a:t>
            </a:r>
            <a:r>
              <a:rPr lang="ru-RU" dirty="0" smtClean="0"/>
              <a:t>, который нацелен на:</a:t>
            </a:r>
          </a:p>
          <a:p>
            <a:r>
              <a:rPr lang="ru-RU" dirty="0" smtClean="0"/>
              <a:t>развитие личности,</a:t>
            </a:r>
          </a:p>
          <a:p>
            <a:r>
              <a:rPr lang="ru-RU" dirty="0" smtClean="0"/>
              <a:t> формирование гражданской идентичности, концептуально базирующийся на обеспечении соответствия учебной деятельности обучающихся их возрасту и индивидуальным особенностям.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Сущность системно - </a:t>
            </a:r>
            <a:r>
              <a:rPr lang="ru-RU" sz="2800" dirty="0" err="1" smtClean="0"/>
              <a:t>деятельностного</a:t>
            </a:r>
            <a:r>
              <a:rPr lang="ru-RU" sz="2800" dirty="0" smtClean="0"/>
              <a:t> подхода проявляется в формировании личности ученика и продвижении его в развитии не тогда, когда он воспринимает знания в готовом виде, а в процессе его собственной деятельности, направленной на «открытие нового знания».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dirty="0" err="1" smtClean="0"/>
              <a:t>Системно-деятельностный</a:t>
            </a:r>
            <a:r>
              <a:rPr lang="ru-RU" sz="3200" dirty="0" smtClean="0"/>
              <a:t> подход, лежащий в основе Стандарта нового поколения, основной результат применения которого – развитие личности ребенка, реализуется  на основе универсальных учебных действий.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3898900" cy="3816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/>
              <a:t>в широком значении</a:t>
            </a:r>
            <a:r>
              <a:rPr lang="ru-RU" sz="2000" b="1" i="1" dirty="0">
                <a:solidFill>
                  <a:schemeClr val="accent2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</a:rPr>
              <a:t>умение учиться, т.е. способность субъекта к саморазвитию и самосовершенствованию путем сознательного и активного присвоения нового социального опыта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492375"/>
            <a:ext cx="4105275" cy="3744913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000" b="1" i="1" dirty="0">
                <a:solidFill>
                  <a:schemeClr val="tx1"/>
                </a:solidFill>
                <a:latin typeface="Arial" charset="0"/>
              </a:rPr>
              <a:t>в узком значении </a:t>
            </a:r>
            <a:endParaRPr lang="en-US" sz="2000" b="1" i="1" dirty="0">
              <a:solidFill>
                <a:schemeClr val="tx1"/>
              </a:solidFill>
              <a:latin typeface="Arial" charset="0"/>
            </a:endParaRPr>
          </a:p>
          <a:p>
            <a:pPr>
              <a:buFontTx/>
              <a:buChar char="•"/>
            </a:pPr>
            <a:r>
              <a:rPr lang="ru-RU" sz="2000" dirty="0">
                <a:solidFill>
                  <a:schemeClr val="accent2"/>
                </a:solidFill>
                <a:latin typeface="Arial" charset="0"/>
              </a:rPr>
              <a:t>совокупность способов действия учащегося (а также связанных с ними навыков учебной работы), обеспечивающих его способность к самостоятельному усвоению новых знаний и умений, включая организацию этого процесса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4213" y="404813"/>
            <a:ext cx="8001000" cy="1368425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684213" y="404813"/>
            <a:ext cx="80645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</a:rPr>
              <a:t>Универсальные учебные действия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H="1">
            <a:off x="3059113" y="1773238"/>
            <a:ext cx="9366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8" name="Line 12"/>
          <p:cNvSpPr>
            <a:spLocks noChangeShapeType="1"/>
          </p:cNvSpPr>
          <p:nvPr/>
        </p:nvSpPr>
        <p:spPr bwMode="auto">
          <a:xfrm>
            <a:off x="5003800" y="1773238"/>
            <a:ext cx="8636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Виды универсальных учебных действий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1989138"/>
            <a:ext cx="2928938" cy="14287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468313" y="2565400"/>
            <a:ext cx="1838325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ЛИЧНОСТНЫЕ</a:t>
            </a:r>
          </a:p>
        </p:txBody>
      </p:sp>
      <p:sp>
        <p:nvSpPr>
          <p:cNvPr id="8" name="Овал 7"/>
          <p:cNvSpPr/>
          <p:nvPr/>
        </p:nvSpPr>
        <p:spPr>
          <a:xfrm>
            <a:off x="1979613" y="2924175"/>
            <a:ext cx="2857500" cy="14287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339975" y="3357563"/>
            <a:ext cx="2044700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РЕГУЛЯТИВНЫЕ</a:t>
            </a:r>
          </a:p>
        </p:txBody>
      </p:sp>
      <p:sp>
        <p:nvSpPr>
          <p:cNvPr id="9" name="Овал 8"/>
          <p:cNvSpPr/>
          <p:nvPr/>
        </p:nvSpPr>
        <p:spPr>
          <a:xfrm>
            <a:off x="4787900" y="2852738"/>
            <a:ext cx="2857500" cy="14287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008563" y="3429000"/>
            <a:ext cx="2425700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ПОЗНАВАТЕЛЬНЫЕ</a:t>
            </a:r>
          </a:p>
        </p:txBody>
      </p:sp>
      <p:sp>
        <p:nvSpPr>
          <p:cNvPr id="7" name="Овал 6"/>
          <p:cNvSpPr/>
          <p:nvPr/>
        </p:nvSpPr>
        <p:spPr>
          <a:xfrm>
            <a:off x="6084888" y="1700213"/>
            <a:ext cx="2857500" cy="14287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084888" y="2276475"/>
            <a:ext cx="2727325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КОММУНИКАТИВНЫЕ</a:t>
            </a: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 flipH="1">
            <a:off x="2555875" y="1340768"/>
            <a:ext cx="936005" cy="7928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>
            <a:off x="3923928" y="1340769"/>
            <a:ext cx="372" cy="14405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4788024" y="1268760"/>
            <a:ext cx="1368301" cy="5759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>
            <a:off x="4355976" y="1268760"/>
            <a:ext cx="720849" cy="15839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6" grpId="0" animBg="1"/>
      <p:bldP spid="8" grpId="0" animBg="1"/>
      <p:bldP spid="9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</TotalTime>
  <Words>213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Lucida Sans Unicode</vt:lpstr>
      <vt:lpstr>Monotype Corsiva</vt:lpstr>
      <vt:lpstr>Verdana</vt:lpstr>
      <vt:lpstr>Wingdings 2</vt:lpstr>
      <vt:lpstr>Wingdings 3</vt:lpstr>
      <vt:lpstr>Открытая</vt:lpstr>
      <vt:lpstr>Универсальные учебные действия в реализации системно – деятельностного  подхода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универсальных учебных действий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 учебные действия в реализации системно – деятельностного  подхода</dc:title>
  <dc:creator>IvaschenkoSO</dc:creator>
  <cp:lastModifiedBy>1</cp:lastModifiedBy>
  <cp:revision>8</cp:revision>
  <dcterms:created xsi:type="dcterms:W3CDTF">2015-03-22T14:54:45Z</dcterms:created>
  <dcterms:modified xsi:type="dcterms:W3CDTF">2022-11-10T16:32:11Z</dcterms:modified>
</cp:coreProperties>
</file>