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85" d="100"/>
          <a:sy n="85" d="100"/>
        </p:scale>
        <p:origin x="9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11/10/2022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11/10/2022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7247" y="451555"/>
            <a:ext cx="7766936" cy="1971987"/>
          </a:xfrm>
        </p:spPr>
        <p:txBody>
          <a:bodyPr/>
          <a:lstStyle/>
          <a:p>
            <a:pPr algn="ctr"/>
            <a:r>
              <a:rPr lang="ru-RU" sz="8000" dirty="0" smtClean="0">
                <a:solidFill>
                  <a:schemeClr val="accent2">
                    <a:lumMod val="75000"/>
                  </a:schemeClr>
                </a:solidFill>
                <a:latin typeface="Times New Roman" panose="02020603050405020304" pitchFamily="18" charset="0"/>
                <a:cs typeface="Times New Roman" panose="02020603050405020304" pitchFamily="18" charset="0"/>
              </a:rPr>
              <a:t/>
            </a:r>
            <a:br>
              <a:rPr lang="ru-RU" sz="8000" dirty="0" smtClean="0">
                <a:solidFill>
                  <a:schemeClr val="accent2">
                    <a:lumMod val="75000"/>
                  </a:schemeClr>
                </a:solidFill>
                <a:latin typeface="Times New Roman" panose="02020603050405020304" pitchFamily="18" charset="0"/>
                <a:cs typeface="Times New Roman" panose="02020603050405020304" pitchFamily="18" charset="0"/>
              </a:rPr>
            </a:br>
            <a:r>
              <a:rPr lang="ru-RU" sz="8000" dirty="0" smtClean="0">
                <a:solidFill>
                  <a:schemeClr val="accent2">
                    <a:lumMod val="75000"/>
                  </a:schemeClr>
                </a:solidFill>
                <a:latin typeface="Times New Roman" panose="02020603050405020304" pitchFamily="18" charset="0"/>
                <a:cs typeface="Times New Roman" panose="02020603050405020304" pitchFamily="18" charset="0"/>
              </a:rPr>
              <a:t>ЭКОЛОГИЯ</a:t>
            </a:r>
            <a:br>
              <a:rPr lang="ru-RU" sz="8000" dirty="0" smtClean="0">
                <a:solidFill>
                  <a:schemeClr val="accent2">
                    <a:lumMod val="75000"/>
                  </a:schemeClr>
                </a:solidFill>
                <a:latin typeface="Times New Roman" panose="02020603050405020304" pitchFamily="18" charset="0"/>
                <a:cs typeface="Times New Roman" panose="02020603050405020304" pitchFamily="18" charset="0"/>
              </a:rPr>
            </a:br>
            <a:r>
              <a:rPr lang="ru-RU" sz="8000" dirty="0" smtClean="0">
                <a:solidFill>
                  <a:schemeClr val="accent2">
                    <a:lumMod val="75000"/>
                  </a:schemeClr>
                </a:solidFill>
                <a:latin typeface="Times New Roman" panose="02020603050405020304" pitchFamily="18" charset="0"/>
                <a:cs typeface="Times New Roman" panose="02020603050405020304" pitchFamily="18" charset="0"/>
              </a:rPr>
              <a:t>ЗНАКОМСТВО </a:t>
            </a:r>
            <a:endParaRPr lang="ru-RU" sz="80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642534" y="3971811"/>
            <a:ext cx="6429022" cy="1096899"/>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История одного города Франции</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6504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8596668" cy="3454400"/>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Наука «экология» изучает связи живых существ с тем, что их окружает, например, как животные связаны с растениями, другими животными, человеком, воздухом, водой, как одни представители живых существ зависят от других., неживой природы, как они влияют друг на друга, как зависят от природы.</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2616200"/>
            <a:ext cx="5655733" cy="4241800"/>
          </a:xfrm>
          <a:prstGeom prst="rect">
            <a:avLst/>
          </a:prstGeom>
        </p:spPr>
      </p:pic>
    </p:spTree>
    <p:extLst>
      <p:ext uri="{BB962C8B-B14F-4D97-AF65-F5344CB8AC3E}">
        <p14:creationId xmlns:p14="http://schemas.microsoft.com/office/powerpoint/2010/main" val="2069147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621" y="1"/>
            <a:ext cx="11616267" cy="7890932"/>
          </a:xfrm>
        </p:spPr>
        <p:txBody>
          <a:bodyPr>
            <a:noAutofit/>
          </a:bodyPr>
          <a:lstStyle/>
          <a:p>
            <a:r>
              <a:rPr lang="ru-RU" sz="2000" dirty="0">
                <a:solidFill>
                  <a:schemeClr val="tx1"/>
                </a:solidFill>
                <a:latin typeface="Times New Roman" panose="02020603050405020304" pitchFamily="18" charset="0"/>
                <a:cs typeface="Times New Roman" panose="02020603050405020304" pitchFamily="18" charset="0"/>
              </a:rPr>
              <a:t>-Как называется </a:t>
            </a:r>
            <a:r>
              <a:rPr lang="ru-RU" sz="2000" dirty="0" smtClean="0">
                <a:solidFill>
                  <a:schemeClr val="tx1"/>
                </a:solidFill>
                <a:latin typeface="Times New Roman" panose="02020603050405020304" pitchFamily="18" charset="0"/>
                <a:cs typeface="Times New Roman" panose="02020603050405020304" pitchFamily="18" charset="0"/>
              </a:rPr>
              <a:t>наука о которой мы сегодня говорим?</a:t>
            </a:r>
            <a:r>
              <a:rPr lang="ru-RU" sz="2000" dirty="0">
                <a:solidFill>
                  <a:schemeClr val="tx1"/>
                </a:solidFill>
                <a:latin typeface="Times New Roman" panose="02020603050405020304" pitchFamily="18" charset="0"/>
                <a:cs typeface="Times New Roman" panose="02020603050405020304" pitchFamily="18" charset="0"/>
              </a:rPr>
              <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a:t>
            </a:r>
            <a:r>
              <a:rPr lang="ru-RU" sz="2000" dirty="0">
                <a:solidFill>
                  <a:schemeClr val="tx1"/>
                </a:solidFill>
                <a:latin typeface="Times New Roman" panose="02020603050405020304" pitchFamily="18" charset="0"/>
                <a:cs typeface="Times New Roman" panose="02020603050405020304" pitchFamily="18" charset="0"/>
              </a:rPr>
              <a:t>Ответы детей.</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a:t>
            </a:r>
            <a:r>
              <a:rPr lang="ru-RU" sz="2000" dirty="0">
                <a:solidFill>
                  <a:schemeClr val="tx1"/>
                </a:solidFill>
                <a:latin typeface="Times New Roman" panose="02020603050405020304" pitchFamily="18" charset="0"/>
                <a:cs typeface="Times New Roman" panose="02020603050405020304" pitchFamily="18" charset="0"/>
              </a:rPr>
              <a:t>Вспомните тех животных, которые спят зимой?</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Дети </a:t>
            </a:r>
            <a:r>
              <a:rPr lang="ru-RU" sz="2000" dirty="0">
                <a:solidFill>
                  <a:schemeClr val="tx1"/>
                </a:solidFill>
                <a:latin typeface="Times New Roman" panose="02020603050405020304" pitchFamily="18" charset="0"/>
                <a:cs typeface="Times New Roman" panose="02020603050405020304" pitchFamily="18" charset="0"/>
              </a:rPr>
              <a:t>называют:</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Они </a:t>
            </a:r>
            <a:r>
              <a:rPr lang="ru-RU" sz="2000" dirty="0">
                <a:solidFill>
                  <a:schemeClr val="tx1"/>
                </a:solidFill>
                <a:latin typeface="Times New Roman" panose="02020603050405020304" pitchFamily="18" charset="0"/>
                <a:cs typeface="Times New Roman" panose="02020603050405020304" pitchFamily="18" charset="0"/>
              </a:rPr>
              <a:t>зависят от неживой природы, т. е. времени года. Мы с вами спим по </a:t>
            </a:r>
            <a:r>
              <a:rPr lang="ru-RU" sz="2000" dirty="0" smtClean="0">
                <a:solidFill>
                  <a:schemeClr val="tx1"/>
                </a:solidFill>
                <a:latin typeface="Times New Roman" panose="02020603050405020304" pitchFamily="18" charset="0"/>
                <a:cs typeface="Times New Roman" panose="02020603050405020304" pitchFamily="18" charset="0"/>
              </a:rPr>
              <a:t>ночам, и зависим от времени суток. Ни </a:t>
            </a:r>
            <a:r>
              <a:rPr lang="ru-RU" sz="2000" dirty="0">
                <a:solidFill>
                  <a:schemeClr val="tx1"/>
                </a:solidFill>
                <a:latin typeface="Times New Roman" panose="02020603050405020304" pitchFamily="18" charset="0"/>
                <a:cs typeface="Times New Roman" panose="02020603050405020304" pitchFamily="18" charset="0"/>
              </a:rPr>
              <a:t>животные, ни растения, ни люди не могут обходиться без питья, то есть воды.</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a:t>
            </a:r>
            <a:r>
              <a:rPr lang="ru-RU" sz="2000" dirty="0">
                <a:solidFill>
                  <a:schemeClr val="tx1"/>
                </a:solidFill>
                <a:latin typeface="Times New Roman" panose="02020603050405020304" pitchFamily="18" charset="0"/>
                <a:cs typeface="Times New Roman" panose="02020603050405020304" pitchFamily="18" charset="0"/>
              </a:rPr>
              <a:t>Как вы думаете, кого больше птиц или насекомых, которыми </a:t>
            </a:r>
            <a:r>
              <a:rPr lang="ru-RU" sz="2000" dirty="0" smtClean="0">
                <a:solidFill>
                  <a:schemeClr val="tx1"/>
                </a:solidFill>
                <a:latin typeface="Times New Roman" panose="02020603050405020304" pitchFamily="18" charset="0"/>
                <a:cs typeface="Times New Roman" panose="02020603050405020304" pitchFamily="18" charset="0"/>
              </a:rPr>
              <a:t>птицы </a:t>
            </a:r>
            <a:r>
              <a:rPr lang="ru-RU" sz="2000" dirty="0">
                <a:solidFill>
                  <a:schemeClr val="tx1"/>
                </a:solidFill>
                <a:latin typeface="Times New Roman" panose="02020603050405020304" pitchFamily="18" charset="0"/>
                <a:cs typeface="Times New Roman" panose="02020603050405020304" pitchFamily="18" charset="0"/>
              </a:rPr>
              <a:t>питаются?</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a:t>
            </a:r>
            <a:r>
              <a:rPr lang="ru-RU" sz="2000" dirty="0">
                <a:solidFill>
                  <a:schemeClr val="tx1"/>
                </a:solidFill>
                <a:latin typeface="Times New Roman" panose="02020603050405020304" pitchFamily="18" charset="0"/>
                <a:cs typeface="Times New Roman" panose="02020603050405020304" pitchFamily="18" charset="0"/>
              </a:rPr>
              <a:t>Ответы детей.</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Конечно </a:t>
            </a:r>
            <a:r>
              <a:rPr lang="ru-RU" sz="2000" dirty="0">
                <a:solidFill>
                  <a:schemeClr val="tx1"/>
                </a:solidFill>
                <a:latin typeface="Times New Roman" panose="02020603050405020304" pitchFamily="18" charset="0"/>
                <a:cs typeface="Times New Roman" panose="02020603050405020304" pitchFamily="18" charset="0"/>
              </a:rPr>
              <a:t>насекомых больше, если их будет меньше, то птицы просто погибнут с голоду. Ведь не зря осенью, птицы, питающиеся насекомыми улетают в теплые </a:t>
            </a:r>
            <a:r>
              <a:rPr lang="ru-RU" sz="2000" dirty="0" smtClean="0">
                <a:solidFill>
                  <a:schemeClr val="tx1"/>
                </a:solidFill>
                <a:latin typeface="Times New Roman" panose="02020603050405020304" pitchFamily="18" charset="0"/>
                <a:cs typeface="Times New Roman" panose="02020603050405020304" pitchFamily="18" charset="0"/>
              </a:rPr>
              <a:t>страны, так как зимой насекомых нет. </a:t>
            </a:r>
            <a:r>
              <a:rPr lang="ru-RU" sz="2000" dirty="0">
                <a:solidFill>
                  <a:schemeClr val="tx1"/>
                </a:solidFill>
                <a:latin typeface="Times New Roman" panose="02020603050405020304" pitchFamily="18" charset="0"/>
                <a:cs typeface="Times New Roman" panose="02020603050405020304" pitchFamily="18" charset="0"/>
              </a:rPr>
              <a:t>Запомните, хищников всегда меньше, чем тех, кем они питаются. </a:t>
            </a:r>
            <a:r>
              <a:rPr lang="ru-RU" sz="2000" dirty="0" smtClean="0">
                <a:solidFill>
                  <a:schemeClr val="tx1"/>
                </a:solidFill>
                <a:latin typeface="Times New Roman" panose="02020603050405020304" pitchFamily="18" charset="0"/>
                <a:cs typeface="Times New Roman" panose="02020603050405020304" pitchFamily="18" charset="0"/>
              </a:rPr>
              <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-Вы уже знаете. Что многие животные, растения в природе так приспособились к тому, чтобы защищаться от врагов. Приведите примеры этих приспособлений.</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-Дети приводят примеры (крапива жжется, некоторые сорняки похожи на настоящие растения, скунс выбрасывает едкий запах, кошки, рысь, лев -крепкие зубы, сильные лапы, когти; парнокопытные животные имеют копыта, страус –сильные и быстрые ноги; растения в жарких странах имеют толстые листья, где собирают воду, длинный корень и т. д.)</a:t>
            </a:r>
          </a:p>
        </p:txBody>
      </p:sp>
    </p:spTree>
    <p:extLst>
      <p:ext uri="{BB962C8B-B14F-4D97-AF65-F5344CB8AC3E}">
        <p14:creationId xmlns:p14="http://schemas.microsoft.com/office/powerpoint/2010/main" val="325100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371644"/>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Физкультминутка</a:t>
            </a:r>
            <a:r>
              <a:rPr lang="ru-RU" sz="2800" dirty="0" smtClean="0">
                <a:solidFill>
                  <a:schemeClr val="tx1"/>
                </a:solidFill>
                <a:latin typeface="Times New Roman" panose="02020603050405020304" pitchFamily="18" charset="0"/>
                <a:cs typeface="Times New Roman" panose="02020603050405020304" pitchFamily="18" charset="0"/>
              </a:rPr>
              <a:t>.</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Пойдем </a:t>
            </a:r>
            <a:r>
              <a:rPr lang="ru-RU" sz="2800" dirty="0">
                <a:solidFill>
                  <a:schemeClr val="tx1"/>
                </a:solidFill>
                <a:latin typeface="Times New Roman" panose="02020603050405020304" pitchFamily="18" charset="0"/>
                <a:cs typeface="Times New Roman" panose="02020603050405020304" pitchFamily="18" charset="0"/>
              </a:rPr>
              <a:t>мы садом, полем или лугом -(дети шагают на месте).</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Будем </a:t>
            </a:r>
            <a:r>
              <a:rPr lang="ru-RU" sz="2800" dirty="0">
                <a:solidFill>
                  <a:schemeClr val="tx1"/>
                </a:solidFill>
                <a:latin typeface="Times New Roman" panose="02020603050405020304" pitchFamily="18" charset="0"/>
                <a:cs typeface="Times New Roman" panose="02020603050405020304" pitchFamily="18" charset="0"/>
              </a:rPr>
              <a:t>мы природе верным другом!</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Если </a:t>
            </a:r>
            <a:r>
              <a:rPr lang="ru-RU" sz="2800" dirty="0">
                <a:solidFill>
                  <a:schemeClr val="tx1"/>
                </a:solidFill>
                <a:latin typeface="Times New Roman" panose="02020603050405020304" pitchFamily="18" charset="0"/>
                <a:cs typeface="Times New Roman" panose="02020603050405020304" pitchFamily="18" charset="0"/>
              </a:rPr>
              <a:t>лесом будем мы идти, (ходьба на носках)</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Везде </a:t>
            </a:r>
            <a:r>
              <a:rPr lang="ru-RU" sz="2800" dirty="0">
                <a:solidFill>
                  <a:schemeClr val="tx1"/>
                </a:solidFill>
                <a:latin typeface="Times New Roman" panose="02020603050405020304" pitchFamily="18" charset="0"/>
                <a:cs typeface="Times New Roman" panose="02020603050405020304" pitchFamily="18" charset="0"/>
              </a:rPr>
              <a:t>посеем зерна доброты. (дети приседают, имитируют посадку зерен)</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Эти </a:t>
            </a:r>
            <a:r>
              <a:rPr lang="ru-RU" sz="2800" dirty="0">
                <a:solidFill>
                  <a:schemeClr val="tx1"/>
                </a:solidFill>
                <a:latin typeface="Times New Roman" panose="02020603050405020304" pitchFamily="18" charset="0"/>
                <a:cs typeface="Times New Roman" panose="02020603050405020304" pitchFamily="18" charset="0"/>
              </a:rPr>
              <a:t>зерна будут прорастать(дети медленно поднимаются)</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Песню </a:t>
            </a:r>
            <a:r>
              <a:rPr lang="ru-RU" sz="2800" dirty="0">
                <a:solidFill>
                  <a:schemeClr val="tx1"/>
                </a:solidFill>
                <a:latin typeface="Times New Roman" panose="02020603050405020304" pitchFamily="18" charset="0"/>
                <a:cs typeface="Times New Roman" panose="02020603050405020304" pitchFamily="18" charset="0"/>
              </a:rPr>
              <a:t>петь душе моей (прижимают руки к груди),</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Природу </a:t>
            </a:r>
            <a:r>
              <a:rPr lang="ru-RU" sz="2800" dirty="0">
                <a:solidFill>
                  <a:schemeClr val="tx1"/>
                </a:solidFill>
                <a:latin typeface="Times New Roman" panose="02020603050405020304" pitchFamily="18" charset="0"/>
                <a:cs typeface="Times New Roman" panose="02020603050405020304" pitchFamily="18" charset="0"/>
              </a:rPr>
              <a:t>будем охранять,</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И </a:t>
            </a:r>
            <a:r>
              <a:rPr lang="ru-RU" sz="2800" dirty="0">
                <a:solidFill>
                  <a:schemeClr val="tx1"/>
                </a:solidFill>
                <a:latin typeface="Times New Roman" panose="02020603050405020304" pitchFamily="18" charset="0"/>
                <a:cs typeface="Times New Roman" panose="02020603050405020304" pitchFamily="18" charset="0"/>
              </a:rPr>
              <a:t>никогда не обижать! (опускают руки)</a:t>
            </a:r>
          </a:p>
        </p:txBody>
      </p:sp>
    </p:spTree>
    <p:extLst>
      <p:ext uri="{BB962C8B-B14F-4D97-AF65-F5344CB8AC3E}">
        <p14:creationId xmlns:p14="http://schemas.microsoft.com/office/powerpoint/2010/main" val="3011707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8596668" cy="2280355"/>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-Вы, я думаю, не раз слышали или видели по телевизору, как в результате аварии на судне, перевозящем нефть, случается так, что нефть выливается в море. Она покрывает поверхность воды и не пропускает воздух. </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7334" y="2360184"/>
            <a:ext cx="7438229" cy="4245050"/>
          </a:xfrm>
          <a:prstGeom prst="rect">
            <a:avLst/>
          </a:prstGeom>
        </p:spPr>
      </p:pic>
    </p:spTree>
    <p:extLst>
      <p:ext uri="{BB962C8B-B14F-4D97-AF65-F5344CB8AC3E}">
        <p14:creationId xmlns:p14="http://schemas.microsoft.com/office/powerpoint/2010/main" val="3462073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8596668" cy="2212622"/>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В результате чего погибают животные, например, киты, дельфины, морские котики, чайки, рыба, водоросли, </a:t>
            </a:r>
            <a:r>
              <a:rPr lang="ru-RU" sz="2800" dirty="0" err="1">
                <a:solidFill>
                  <a:schemeClr val="tx1"/>
                </a:solidFill>
                <a:latin typeface="Times New Roman" panose="02020603050405020304" pitchFamily="18" charset="0"/>
                <a:cs typeface="Times New Roman" panose="02020603050405020304" pitchFamily="18" charset="0"/>
              </a:rPr>
              <a:t>молюски</a:t>
            </a:r>
            <a:r>
              <a:rPr lang="ru-RU" sz="2800" dirty="0">
                <a:solidFill>
                  <a:schemeClr val="tx1"/>
                </a:solidFill>
                <a:latin typeface="Times New Roman" panose="02020603050405020304" pitchFamily="18" charset="0"/>
                <a:cs typeface="Times New Roman" panose="02020603050405020304" pitchFamily="18" charset="0"/>
              </a:rPr>
              <a:t> и другие обитатели моря. Погибнут и обитатели берегов, так, как нечем питаться.</a:t>
            </a:r>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7558" y="2449688"/>
            <a:ext cx="8764798" cy="4109155"/>
          </a:xfrm>
          <a:prstGeom prst="rect">
            <a:avLst/>
          </a:prstGeom>
        </p:spPr>
      </p:pic>
    </p:spTree>
    <p:extLst>
      <p:ext uri="{BB962C8B-B14F-4D97-AF65-F5344CB8AC3E}">
        <p14:creationId xmlns:p14="http://schemas.microsoft.com/office/powerpoint/2010/main" val="690190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8596668" cy="2596444"/>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Люди уже не смогут здесь отдыхать, удить рыбу. Только через много лет эти места очистятся от нефти, здесь смогут опять жить птицы, животные, растения. Такие случаи называются экологической катастрофой.</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1356" y="2031612"/>
            <a:ext cx="7882377" cy="4422537"/>
          </a:xfrm>
          <a:prstGeom prst="rect">
            <a:avLst/>
          </a:prstGeom>
        </p:spPr>
      </p:pic>
    </p:spTree>
    <p:extLst>
      <p:ext uri="{BB962C8B-B14F-4D97-AF65-F5344CB8AC3E}">
        <p14:creationId xmlns:p14="http://schemas.microsoft.com/office/powerpoint/2010/main" val="2498654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8596668" cy="2630310"/>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-Ежедневно и даже по нескольку раз в день мы слушаем по радио и смотрим по телевизору прогноз погоды. Что же означает слово «прогноз» (ответы детей). «Прогноз», ребята, это предсказание, то есть нам предсказывают или прогнозируют погоду на день или даже на неделю вперед</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2259" y="2669809"/>
            <a:ext cx="6539074" cy="4188190"/>
          </a:xfrm>
          <a:prstGeom prst="rect">
            <a:avLst/>
          </a:prstGeom>
        </p:spPr>
      </p:pic>
    </p:spTree>
    <p:extLst>
      <p:ext uri="{BB962C8B-B14F-4D97-AF65-F5344CB8AC3E}">
        <p14:creationId xmlns:p14="http://schemas.microsoft.com/office/powerpoint/2010/main" val="1708783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5497689"/>
          </a:xfrm>
        </p:spPr>
        <p:txBody>
          <a:bodyPr>
            <a:normAutofit fontScale="90000"/>
          </a:bodyPr>
          <a:lstStyle/>
          <a:p>
            <a:r>
              <a:rPr lang="ru-RU" dirty="0"/>
              <a:t> </a:t>
            </a:r>
            <a:r>
              <a:rPr lang="ru-RU" sz="3100" dirty="0">
                <a:solidFill>
                  <a:schemeClr val="tx1"/>
                </a:solidFill>
                <a:latin typeface="Times New Roman" panose="02020603050405020304" pitchFamily="18" charset="0"/>
                <a:cs typeface="Times New Roman" panose="02020603050405020304" pitchFamily="18" charset="0"/>
              </a:rPr>
              <a:t>Существуют и экологические прогнозы, это когда ученые экологи предсказывают какие будут последствия в результате вмешательства человека в природу. Для этого они используют свои знания, которые они получают исследуя природу.</a:t>
            </a:r>
            <a:br>
              <a:rPr lang="ru-RU" sz="3100" dirty="0">
                <a:solidFill>
                  <a:schemeClr val="tx1"/>
                </a:solidFill>
                <a:latin typeface="Times New Roman" panose="02020603050405020304" pitchFamily="18" charset="0"/>
                <a:cs typeface="Times New Roman" panose="02020603050405020304" pitchFamily="18" charset="0"/>
              </a:rPr>
            </a:br>
            <a:r>
              <a:rPr lang="ru-RU" sz="3100" dirty="0">
                <a:solidFill>
                  <a:schemeClr val="tx1"/>
                </a:solidFill>
                <a:latin typeface="Times New Roman" panose="02020603050405020304" pitchFamily="18" charset="0"/>
                <a:cs typeface="Times New Roman" panose="02020603050405020304" pitchFamily="18" charset="0"/>
              </a:rPr>
              <a:t/>
            </a:r>
            <a:br>
              <a:rPr lang="ru-RU" sz="3100" dirty="0">
                <a:solidFill>
                  <a:schemeClr val="tx1"/>
                </a:solidFill>
                <a:latin typeface="Times New Roman" panose="02020603050405020304" pitchFamily="18" charset="0"/>
                <a:cs typeface="Times New Roman" panose="02020603050405020304" pitchFamily="18" charset="0"/>
              </a:rPr>
            </a:br>
            <a:r>
              <a:rPr lang="ru-RU" sz="3100" dirty="0">
                <a:solidFill>
                  <a:schemeClr val="tx1"/>
                </a:solidFill>
                <a:latin typeface="Times New Roman" panose="02020603050405020304" pitchFamily="18" charset="0"/>
                <a:cs typeface="Times New Roman" panose="02020603050405020304" pitchFamily="18" charset="0"/>
              </a:rPr>
              <a:t>Экологи, например, могут предсказать, что будет, если:</a:t>
            </a:r>
            <a:br>
              <a:rPr lang="ru-RU" sz="3100" dirty="0">
                <a:solidFill>
                  <a:schemeClr val="tx1"/>
                </a:solidFill>
                <a:latin typeface="Times New Roman" panose="02020603050405020304" pitchFamily="18" charset="0"/>
                <a:cs typeface="Times New Roman" panose="02020603050405020304" pitchFamily="18" charset="0"/>
              </a:rPr>
            </a:br>
            <a:r>
              <a:rPr lang="ru-RU" sz="3100" dirty="0">
                <a:solidFill>
                  <a:schemeClr val="tx1"/>
                </a:solidFill>
                <a:latin typeface="Times New Roman" panose="02020603050405020304" pitchFamily="18" charset="0"/>
                <a:cs typeface="Times New Roman" panose="02020603050405020304" pitchFamily="18" charset="0"/>
              </a:rPr>
              <a:t/>
            </a:r>
            <a:br>
              <a:rPr lang="ru-RU" sz="3100" dirty="0">
                <a:solidFill>
                  <a:schemeClr val="tx1"/>
                </a:solidFill>
                <a:latin typeface="Times New Roman" panose="02020603050405020304" pitchFamily="18" charset="0"/>
                <a:cs typeface="Times New Roman" panose="02020603050405020304" pitchFamily="18" charset="0"/>
              </a:rPr>
            </a:br>
            <a:r>
              <a:rPr lang="ru-RU" sz="3100" dirty="0">
                <a:solidFill>
                  <a:schemeClr val="tx1"/>
                </a:solidFill>
                <a:latin typeface="Times New Roman" panose="02020603050405020304" pitchFamily="18" charset="0"/>
                <a:cs typeface="Times New Roman" panose="02020603050405020304" pitchFamily="18" charset="0"/>
              </a:rPr>
              <a:t>-в реку сбрасывать отходы с химических заводов;</a:t>
            </a:r>
            <a:br>
              <a:rPr lang="ru-RU" sz="3100" dirty="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a:t>
            </a:r>
            <a:r>
              <a:rPr lang="ru-RU" sz="3100" dirty="0">
                <a:solidFill>
                  <a:schemeClr val="tx1"/>
                </a:solidFill>
                <a:latin typeface="Times New Roman" panose="02020603050405020304" pitchFamily="18" charset="0"/>
                <a:cs typeface="Times New Roman" panose="02020603050405020304" pitchFamily="18" charset="0"/>
              </a:rPr>
              <a:t>уничтожить всех грызунов;</a:t>
            </a:r>
            <a:br>
              <a:rPr lang="ru-RU" sz="3100" dirty="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 </a:t>
            </a:r>
            <a:r>
              <a:rPr lang="ru-RU" sz="3100" dirty="0">
                <a:solidFill>
                  <a:schemeClr val="tx1"/>
                </a:solidFill>
                <a:latin typeface="Times New Roman" panose="02020603050405020304" pitchFamily="18" charset="0"/>
                <a:cs typeface="Times New Roman" panose="02020603050405020304" pitchFamily="18" charset="0"/>
              </a:rPr>
              <a:t>ядовитые грибы уничтожить;</a:t>
            </a:r>
            <a:br>
              <a:rPr lang="ru-RU" sz="3100" dirty="0">
                <a:solidFill>
                  <a:schemeClr val="tx1"/>
                </a:solidFill>
                <a:latin typeface="Times New Roman" panose="02020603050405020304" pitchFamily="18" charset="0"/>
                <a:cs typeface="Times New Roman" panose="02020603050405020304" pitchFamily="18" charset="0"/>
              </a:rPr>
            </a:br>
            <a:r>
              <a:rPr lang="ru-RU" sz="3100" dirty="0" smtClean="0">
                <a:solidFill>
                  <a:schemeClr val="tx1"/>
                </a:solidFill>
                <a:latin typeface="Times New Roman" panose="02020603050405020304" pitchFamily="18" charset="0"/>
                <a:cs typeface="Times New Roman" panose="02020603050405020304" pitchFamily="18" charset="0"/>
              </a:rPr>
              <a:t>-</a:t>
            </a:r>
            <a:r>
              <a:rPr lang="ru-RU" sz="3100" dirty="0">
                <a:solidFill>
                  <a:schemeClr val="tx1"/>
                </a:solidFill>
                <a:latin typeface="Times New Roman" panose="02020603050405020304" pitchFamily="18" charset="0"/>
                <a:cs typeface="Times New Roman" panose="02020603050405020304" pitchFamily="18" charset="0"/>
              </a:rPr>
              <a:t>истребить хищных птиц и животных.</a:t>
            </a:r>
          </a:p>
        </p:txBody>
      </p:sp>
    </p:spTree>
    <p:extLst>
      <p:ext uri="{BB962C8B-B14F-4D97-AF65-F5344CB8AC3E}">
        <p14:creationId xmlns:p14="http://schemas.microsoft.com/office/powerpoint/2010/main" val="828602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141156"/>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Я предлагаю вам поиграть в ученых экологов. Вы должны будете назвать какую – либо ситуацию, а остальные дети расскажут, что произойдет в результате.</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(дети предлагают проблему)</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Вот видите, сколько можно избежать катастроф, если знать заранее экологический прогноз. от многих бед человек может уберечь себя и всю природу. А многие из них получаются из-за плохого, необдуманного отношения к природе.</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Рефлексия: о чем сегодня разговаривали?</a:t>
            </a:r>
            <a:br>
              <a:rPr lang="ru-RU" sz="2800" dirty="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В </a:t>
            </a:r>
            <a:r>
              <a:rPr lang="ru-RU" sz="2800" dirty="0">
                <a:solidFill>
                  <a:schemeClr val="tx1"/>
                </a:solidFill>
                <a:latin typeface="Times New Roman" panose="02020603050405020304" pitchFamily="18" charset="0"/>
                <a:cs typeface="Times New Roman" panose="02020603050405020304" pitchFamily="18" charset="0"/>
              </a:rPr>
              <a:t>чем же значение науки экологии?</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-ответы детей.</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Правильно, эта наука помогает человеку поступать правильно, не навредить себе, сохранить природу.</a:t>
            </a:r>
          </a:p>
        </p:txBody>
      </p:sp>
    </p:spTree>
    <p:extLst>
      <p:ext uri="{BB962C8B-B14F-4D97-AF65-F5344CB8AC3E}">
        <p14:creationId xmlns:p14="http://schemas.microsoft.com/office/powerpoint/2010/main" val="387913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В одном городе Франции было очень много воробьев.</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802" y="2032000"/>
            <a:ext cx="7540977" cy="4164599"/>
          </a:xfrm>
          <a:prstGeom prst="rect">
            <a:avLst/>
          </a:prstGeom>
        </p:spPr>
      </p:pic>
    </p:spTree>
    <p:extLst>
      <p:ext uri="{BB962C8B-B14F-4D97-AF65-F5344CB8AC3E}">
        <p14:creationId xmlns:p14="http://schemas.microsoft.com/office/powerpoint/2010/main" val="2981472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8046" y="440268"/>
            <a:ext cx="8472976" cy="5683955"/>
          </a:xfrm>
          <a:prstGeom prst="rect">
            <a:avLst/>
          </a:prstGeom>
        </p:spPr>
      </p:pic>
    </p:spTree>
    <p:extLst>
      <p:ext uri="{BB962C8B-B14F-4D97-AF65-F5344CB8AC3E}">
        <p14:creationId xmlns:p14="http://schemas.microsoft.com/office/powerpoint/2010/main" val="3103659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75885"/>
            <a:ext cx="8596668" cy="1320800"/>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Они уничтожали много зерна на полях, засоряли окна, дома и улицы города.</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7334" y="1696685"/>
            <a:ext cx="4638177" cy="3078516"/>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54133" y="2215974"/>
            <a:ext cx="4191048" cy="3073435"/>
          </a:xfrm>
          <a:prstGeom prst="rect">
            <a:avLst/>
          </a:prstGeom>
        </p:spPr>
      </p:pic>
    </p:spTree>
    <p:extLst>
      <p:ext uri="{BB962C8B-B14F-4D97-AF65-F5344CB8AC3E}">
        <p14:creationId xmlns:p14="http://schemas.microsoft.com/office/powerpoint/2010/main" val="3287966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46756"/>
            <a:ext cx="8596668" cy="1862666"/>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Они уничтожили воробьев, но тогда развелось много комаров, которых ранее уничтожали воробьи, они стали кусать людей, что доставляло много неудобств людям.</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8896" y="2167466"/>
            <a:ext cx="4706260" cy="3396412"/>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35600" y="2167467"/>
            <a:ext cx="4634089" cy="3396412"/>
          </a:xfrm>
          <a:prstGeom prst="rect">
            <a:avLst/>
          </a:prstGeom>
        </p:spPr>
      </p:pic>
    </p:spTree>
    <p:extLst>
      <p:ext uri="{BB962C8B-B14F-4D97-AF65-F5344CB8AC3E}">
        <p14:creationId xmlns:p14="http://schemas.microsoft.com/office/powerpoint/2010/main" val="929060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912" y="598311"/>
            <a:ext cx="8596668" cy="1320800"/>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Вскоре пришлось покупать воробьев за границей, а это очень дорого. А чем можно сделать вывод послушав эту историю?</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7050" y="1919111"/>
            <a:ext cx="4981928" cy="3813151"/>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81042" y="1957949"/>
            <a:ext cx="3735474" cy="3735474"/>
          </a:xfrm>
          <a:prstGeom prst="rect">
            <a:avLst/>
          </a:prstGeom>
        </p:spPr>
      </p:pic>
    </p:spTree>
    <p:extLst>
      <p:ext uri="{BB962C8B-B14F-4D97-AF65-F5344CB8AC3E}">
        <p14:creationId xmlns:p14="http://schemas.microsoft.com/office/powerpoint/2010/main" val="494998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8596668" cy="2652888"/>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Все в природе взаимосвязано. Человек сначала должен подумать, а потом что-то делать. Конечно, всех этих неудобств можно было избежать. Просто руководителям города надо было посоветоваться с учеными, которые занимались проблемами экологии. Их так и называют (ученые) – экологи.</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0533" y="2763097"/>
            <a:ext cx="5565423" cy="3714920"/>
          </a:xfrm>
          <a:prstGeom prst="rect">
            <a:avLst/>
          </a:prstGeom>
        </p:spPr>
      </p:pic>
    </p:spTree>
    <p:extLst>
      <p:ext uri="{BB962C8B-B14F-4D97-AF65-F5344CB8AC3E}">
        <p14:creationId xmlns:p14="http://schemas.microsoft.com/office/powerpoint/2010/main" val="4125007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867" y="1365956"/>
            <a:ext cx="8596668" cy="4278489"/>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Рассмотрев все эти примеры мы еще раз убедились, что в природе всё взаимосвязано. Наука, которая изучает каким способом растения и животные связаны между собой, и как они приспосабливаются к жизни в природе, и как они сами влияют на эту природу. Эта наука называется – экология. Эта наука не только помогает нам понять природу, но и учит, как её сберечь.</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450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8596668" cy="3759200"/>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Слово «экология» - греческое слово, оно получилось из двух слов «</a:t>
            </a:r>
            <a:r>
              <a:rPr lang="ru-RU" sz="2800" dirty="0" err="1">
                <a:solidFill>
                  <a:schemeClr val="tx1"/>
                </a:solidFill>
                <a:latin typeface="Times New Roman" panose="02020603050405020304" pitchFamily="18" charset="0"/>
                <a:cs typeface="Times New Roman" panose="02020603050405020304" pitchFamily="18" charset="0"/>
              </a:rPr>
              <a:t>экос</a:t>
            </a:r>
            <a:r>
              <a:rPr lang="ru-RU" sz="2800" dirty="0">
                <a:solidFill>
                  <a:schemeClr val="tx1"/>
                </a:solidFill>
                <a:latin typeface="Times New Roman" panose="02020603050405020304" pitchFamily="18" charset="0"/>
                <a:cs typeface="Times New Roman" panose="02020603050405020304" pitchFamily="18" charset="0"/>
              </a:rPr>
              <a:t>» -дом и слова «логос» - наука. Значит экология – это наука о доме. Но здесь имеется ввиду не дом, квартира, где мы живем, а природный дом, который есть у каждого живого существа: животного, растения, человека, все, что их окружает в природе.</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14462" y="2765409"/>
            <a:ext cx="3922412" cy="3951480"/>
          </a:xfrm>
          <a:prstGeom prst="rect">
            <a:avLst/>
          </a:prstGeom>
        </p:spPr>
      </p:pic>
    </p:spTree>
    <p:extLst>
      <p:ext uri="{BB962C8B-B14F-4D97-AF65-F5344CB8AC3E}">
        <p14:creationId xmlns:p14="http://schemas.microsoft.com/office/powerpoint/2010/main" val="1623977509"/>
      </p:ext>
    </p:extLst>
  </p:cSld>
  <p:clrMapOvr>
    <a:masterClrMapping/>
  </p:clrMapOvr>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171</TotalTime>
  <Words>562</Words>
  <Application>Microsoft Office PowerPoint</Application>
  <PresentationFormat>Широкоэкранный</PresentationFormat>
  <Paragraphs>18</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Times New Roman</vt:lpstr>
      <vt:lpstr>Trebuchet MS</vt:lpstr>
      <vt:lpstr>Wingdings 3</vt:lpstr>
      <vt:lpstr>Грань</vt:lpstr>
      <vt:lpstr> ЭКОЛОГИЯ ЗНАКОМСТВО </vt:lpstr>
      <vt:lpstr>В одном городе Франции было очень много воробьев.</vt:lpstr>
      <vt:lpstr>Презентация PowerPoint</vt:lpstr>
      <vt:lpstr>Они уничтожали много зерна на полях, засоряли окна, дома и улицы города.</vt:lpstr>
      <vt:lpstr>Они уничтожили воробьев, но тогда развелось много комаров, которых ранее уничтожали воробьи, они стали кусать людей, что доставляло много неудобств людям.</vt:lpstr>
      <vt:lpstr>Вскоре пришлось покупать воробьев за границей, а это очень дорого. А чем можно сделать вывод послушав эту историю?</vt:lpstr>
      <vt:lpstr>Все в природе взаимосвязано. Человек сначала должен подумать, а потом что-то делать. Конечно, всех этих неудобств можно было избежать. Просто руководителям города надо было посоветоваться с учеными, которые занимались проблемами экологии. Их так и называют (ученые) – экологи.</vt:lpstr>
      <vt:lpstr>Рассмотрев все эти примеры мы еще раз убедились, что в природе всё взаимосвязано. Наука, которая изучает каким способом растения и животные связаны между собой, и как они приспосабливаются к жизни в природе, и как они сами влияют на эту природу. Эта наука называется – экология. Эта наука не только помогает нам понять природу, но и учит, как её сберечь.</vt:lpstr>
      <vt:lpstr>Слово «экология» - греческое слово, оно получилось из двух слов «экос» -дом и слова «логос» - наука. Значит экология – это наука о доме. Но здесь имеется ввиду не дом, квартира, где мы живем, а природный дом, который есть у каждого живого существа: животного, растения, человека, все, что их окружает в природе.</vt:lpstr>
      <vt:lpstr>Наука «экология» изучает связи живых существ с тем, что их окружает, например, как животные связаны с растениями, другими животными, человеком, воздухом, водой, как одни представители живых существ зависят от других., неживой природы, как они влияют друг на друга, как зависят от природы.</vt:lpstr>
      <vt:lpstr>-Как называется наука о которой мы сегодня говорим? -Ответы детей. -Вспомните тех животных, которые спят зимой? Дети называют:  Они зависят от неживой природы, т. е. времени года. Мы с вами спим по ночам, и зависим от времени суток. Ни животные, ни растения, ни люди не могут обходиться без питья, то есть воды. -Как вы думаете, кого больше птиц или насекомых, которыми птицы питаются? -Ответы детей.  Конечно насекомых больше, если их будет меньше, то птицы просто погибнут с голоду. Ведь не зря осенью, птицы, питающиеся насекомыми улетают в теплые страны, так как зимой насекомых нет. Запомните, хищников всегда меньше, чем тех, кем они питаются.   -Вы уже знаете. Что многие животные, растения в природе так приспособились к тому, чтобы защищаться от врагов. Приведите примеры этих приспособлений.  -Дети приводят примеры (крапива жжется, некоторые сорняки похожи на настоящие растения, скунс выбрасывает едкий запах, кошки, рысь, лев -крепкие зубы, сильные лапы, когти; парнокопытные животные имеют копыта, страус –сильные и быстрые ноги; растения в жарких странах имеют толстые листья, где собирают воду, длинный корень и т. д.)</vt:lpstr>
      <vt:lpstr>Физкультминутка.  Пойдем мы садом, полем или лугом -(дети шагают на месте). Будем мы природе верным другом! Если лесом будем мы идти, (ходьба на носках) Везде посеем зерна доброты. (дети приседают, имитируют посадку зерен) Эти зерна будут прорастать(дети медленно поднимаются) Песню петь душе моей (прижимают руки к груди), Природу будем охранять, И никогда не обижать! (опускают руки)</vt:lpstr>
      <vt:lpstr>-Вы, я думаю, не раз слышали или видели по телевизору, как в результате аварии на судне, перевозящем нефть, случается так, что нефть выливается в море. Она покрывает поверхность воды и не пропускает воздух. </vt:lpstr>
      <vt:lpstr>В результате чего погибают животные, например, киты, дельфины, морские котики, чайки, рыба, водоросли, молюски и другие обитатели моря. Погибнут и обитатели берегов, так, как нечем питаться.</vt:lpstr>
      <vt:lpstr>Люди уже не смогут здесь отдыхать, удить рыбу. Только через много лет эти места очистятся от нефти, здесь смогут опять жить птицы, животные, растения. Такие случаи называются экологической катастрофой.</vt:lpstr>
      <vt:lpstr>-Ежедневно и даже по нескольку раз в день мы слушаем по радио и смотрим по телевизору прогноз погоды. Что же означает слово «прогноз» (ответы детей). «Прогноз», ребята, это предсказание, то есть нам предсказывают или прогнозируют погоду на день или даже на неделю вперед</vt:lpstr>
      <vt:lpstr> Существуют и экологические прогнозы, это когда ученые экологи предсказывают какие будут последствия в результате вмешательства человека в природу. Для этого они используют свои знания, которые они получают исследуя природу.  Экологи, например, могут предсказать, что будет, если:  -в реку сбрасывать отходы с химических заводов; -уничтожить всех грызунов; - ядовитые грибы уничтожить; -истребить хищных птиц и животных.</vt:lpstr>
      <vt:lpstr>Я предлагаю вам поиграть в ученых экологов. Вы должны будете назвать какую – либо ситуацию, а остальные дети расскажут, что произойдет в результате. - (дети предлагают проблему)  Вот видите, сколько можно избежать катастроф, если знать заранее экологический прогноз. от многих бед человек может уберечь себя и всю природу. А многие из них получаются из-за плохого, необдуманного отношения к природе.  Рефлексия: о чем сегодня разговаривали? В чем же значение науки экологии?  -ответы детей.  Правильно, эта наука помогает человеку поступать правильно, не навредить себе, сохранить природу.</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ЭКОЛОГИЯ</dc:title>
  <dc:creator>средняя группа</dc:creator>
  <cp:lastModifiedBy>средняя группа</cp:lastModifiedBy>
  <cp:revision>20</cp:revision>
  <dcterms:created xsi:type="dcterms:W3CDTF">2022-08-16T22:52:00Z</dcterms:created>
  <dcterms:modified xsi:type="dcterms:W3CDTF">2022-11-10T03:01:55Z</dcterms:modified>
</cp:coreProperties>
</file>