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1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6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67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483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569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043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54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462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4598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06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90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97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131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593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706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67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43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88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BC7376-6ABA-424A-9937-5FBCD826B95C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6D3F3D-226E-4FAF-85FF-9D5AD20AF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86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19200" y="814388"/>
            <a:ext cx="9144000" cy="1655762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Занятие 1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70494" y="1321415"/>
            <a:ext cx="72681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ЗВУКИ И БУКВЫ</a:t>
            </a:r>
            <a:endParaRPr lang="ru-RU" sz="8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0494" y="3657600"/>
            <a:ext cx="7992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	</a:t>
            </a:r>
            <a:r>
              <a:rPr lang="en-US" i="1" dirty="0" smtClean="0"/>
              <a:t>	</a:t>
            </a:r>
            <a:r>
              <a:rPr lang="ru-RU" sz="3200" b="1" i="1" dirty="0" smtClean="0"/>
              <a:t>Наталия Владимировна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9091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29" y="3675178"/>
            <a:ext cx="1847850" cy="2466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8182" y="1246909"/>
            <a:ext cx="879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Определить количество букв и звуков в предложенных словах и заполнить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474521"/>
              </p:ext>
            </p:extLst>
          </p:nvPr>
        </p:nvGraphicFramePr>
        <p:xfrm>
          <a:off x="2181630" y="1904029"/>
          <a:ext cx="8127999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47932252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58315971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782833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ru-RU" baseline="0" dirty="0" smtClean="0"/>
                        <a:t> = 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en-US" dirty="0" smtClean="0"/>
                        <a:t> &gt;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 </a:t>
                      </a:r>
                      <a:r>
                        <a:rPr lang="en-US" dirty="0" smtClean="0"/>
                        <a:t>&lt; </a:t>
                      </a:r>
                      <a:r>
                        <a:rPr lang="ru-RU" dirty="0" smtClean="0"/>
                        <a:t>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3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14904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83033" y="3532909"/>
            <a:ext cx="6974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РУЖЬЁ, ОБЪЯВИТЬ, ЯБЛОКО, ГРЯДКА, ВЬЮГА, ОСЕНЬ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58589" y="4987636"/>
            <a:ext cx="815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Объясните, почему в некоторых словах букв МЕНЬШЕ  звуков?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01312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8182" y="1246909"/>
            <a:ext cx="879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Определить количество букв и звуков в предложенных словах и заполнить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62821"/>
              </p:ext>
            </p:extLst>
          </p:nvPr>
        </p:nvGraphicFramePr>
        <p:xfrm>
          <a:off x="2181630" y="1904029"/>
          <a:ext cx="8127999" cy="1010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47932252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58315971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7828331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ru-RU" baseline="0" dirty="0" smtClean="0"/>
                        <a:t> = 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en-US" dirty="0" smtClean="0"/>
                        <a:t> &gt;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 </a:t>
                      </a:r>
                      <a:r>
                        <a:rPr lang="en-US" dirty="0" smtClean="0"/>
                        <a:t>&lt; </a:t>
                      </a:r>
                      <a:r>
                        <a:rPr lang="ru-RU" dirty="0" smtClean="0"/>
                        <a:t>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3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РУЖЬЁ, ГРЯДКА, ВЬЮГА,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ОБЪЯВИТЬ, ОСЕНЬ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ЯБЛОКО,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14904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66654" y="4114800"/>
            <a:ext cx="815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Объясните, почему в некоторых словах букв МЕНЬШЕ звуков ?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366654" y="4908665"/>
            <a:ext cx="740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слове ЯБЛОКО буква Я обозначает два звука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884" y="3837997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87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8182" y="1604356"/>
            <a:ext cx="8886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ТРАНСКРИПЦИЯ – ЗАПИСЬ СЛОВА ТАК, КАК МЫ ЕГО СЛЫШИМ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19251" y="2477193"/>
            <a:ext cx="8470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ЯБЛОКО – </a:t>
            </a:r>
            <a:r>
              <a:rPr lang="en-US" dirty="0" smtClean="0"/>
              <a:t>[ </a:t>
            </a:r>
            <a:r>
              <a:rPr lang="ru-RU" dirty="0" smtClean="0"/>
              <a:t>Й</a:t>
            </a:r>
            <a:r>
              <a:rPr lang="en-US" dirty="0" smtClean="0"/>
              <a:t>’A*</a:t>
            </a:r>
            <a:r>
              <a:rPr lang="ru-RU" dirty="0" smtClean="0"/>
              <a:t>БЛАКА</a:t>
            </a:r>
            <a:r>
              <a:rPr lang="en-US" dirty="0" smtClean="0"/>
              <a:t>]</a:t>
            </a:r>
            <a:r>
              <a:rPr lang="ru-RU" dirty="0" smtClean="0"/>
              <a:t>,  ОСЕНЬ – </a:t>
            </a:r>
            <a:r>
              <a:rPr lang="en-US" dirty="0" smtClean="0"/>
              <a:t>[O*</a:t>
            </a:r>
            <a:r>
              <a:rPr lang="ru-RU" dirty="0" smtClean="0"/>
              <a:t>С</a:t>
            </a:r>
            <a:r>
              <a:rPr lang="en-US" dirty="0" smtClean="0"/>
              <a:t>’</a:t>
            </a:r>
            <a:r>
              <a:rPr lang="ru-RU" dirty="0" smtClean="0"/>
              <a:t>ИН</a:t>
            </a:r>
            <a:r>
              <a:rPr lang="en-US" dirty="0" smtClean="0"/>
              <a:t>’]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500" y="3514724"/>
            <a:ext cx="2999884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54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79" y="3598978"/>
            <a:ext cx="1847850" cy="2466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1047750"/>
            <a:ext cx="98583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Перепишите слова в тетрадь и укажите с помощью транскрипции, какие звуки произносятся на месте подчеркнутых букв.</a:t>
            </a:r>
          </a:p>
          <a:p>
            <a:endParaRPr lang="ru-RU" dirty="0"/>
          </a:p>
          <a:p>
            <a:r>
              <a:rPr lang="ru-RU" b="1" dirty="0" smtClean="0"/>
              <a:t>ОБРАЗЕЦ: </a:t>
            </a:r>
            <a:r>
              <a:rPr lang="ru-RU" sz="2400" b="1" dirty="0" smtClean="0"/>
              <a:t>горо</a:t>
            </a:r>
            <a:r>
              <a:rPr lang="ru-RU" sz="2400" b="1" u="sng" dirty="0" smtClean="0"/>
              <a:t>д </a:t>
            </a:r>
            <a:r>
              <a:rPr lang="ru-RU" sz="2400" b="1" dirty="0" smtClean="0"/>
              <a:t>– </a:t>
            </a:r>
            <a:r>
              <a:rPr lang="ru-RU" sz="2400" b="1" dirty="0" err="1" smtClean="0"/>
              <a:t>горо</a:t>
            </a:r>
            <a:r>
              <a:rPr lang="en-US" sz="2400" b="1" dirty="0" smtClean="0"/>
              <a:t>[</a:t>
            </a:r>
            <a:r>
              <a:rPr lang="ru-RU" sz="2400" b="1" dirty="0" smtClean="0"/>
              <a:t> т </a:t>
            </a:r>
            <a:r>
              <a:rPr lang="en-US" sz="2400" b="1" dirty="0" smtClean="0"/>
              <a:t>]</a:t>
            </a:r>
            <a:r>
              <a:rPr lang="ru-RU" sz="2400" b="1" dirty="0" smtClean="0"/>
              <a:t>, р</a:t>
            </a:r>
            <a:r>
              <a:rPr lang="ru-RU" sz="2400" b="1" u="sng" dirty="0" smtClean="0"/>
              <a:t>а</a:t>
            </a:r>
            <a:r>
              <a:rPr lang="ru-RU" sz="2400" b="1" dirty="0" smtClean="0"/>
              <a:t>сти – р</a:t>
            </a:r>
            <a:r>
              <a:rPr lang="en-US" sz="2400" b="1" dirty="0" smtClean="0"/>
              <a:t>[</a:t>
            </a:r>
            <a:r>
              <a:rPr lang="ru-RU" sz="2400" b="1" dirty="0" smtClean="0"/>
              <a:t> а </a:t>
            </a:r>
            <a:r>
              <a:rPr lang="en-US" sz="2400" b="1" dirty="0" smtClean="0"/>
              <a:t>]</a:t>
            </a:r>
            <a:r>
              <a:rPr lang="ru-RU" sz="2400" b="1" dirty="0" err="1" smtClean="0"/>
              <a:t>сти</a:t>
            </a:r>
            <a:endParaRPr lang="ru-RU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09925" y="3414312"/>
            <a:ext cx="7781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САПО</a:t>
            </a:r>
            <a:r>
              <a:rPr lang="ru-RU" sz="3600" u="sng" dirty="0" smtClean="0"/>
              <a:t>Г</a:t>
            </a:r>
            <a:r>
              <a:rPr lang="ru-RU" sz="3600" dirty="0" smtClean="0"/>
              <a:t>, ЧИ</a:t>
            </a:r>
            <a:r>
              <a:rPr lang="ru-RU" sz="3600" u="sng" dirty="0" smtClean="0"/>
              <a:t>Ж</a:t>
            </a:r>
            <a:r>
              <a:rPr lang="ru-RU" sz="3600" dirty="0" smtClean="0"/>
              <a:t>, Д</a:t>
            </a:r>
            <a:r>
              <a:rPr lang="ru-RU" sz="3600" u="sng" dirty="0" smtClean="0"/>
              <a:t>О</a:t>
            </a:r>
            <a:r>
              <a:rPr lang="ru-RU" sz="3600" dirty="0" smtClean="0"/>
              <a:t>РОГА, ГРУ</a:t>
            </a:r>
            <a:r>
              <a:rPr lang="ru-RU" sz="3600" u="sng" dirty="0" smtClean="0"/>
              <a:t>З</a:t>
            </a:r>
            <a:r>
              <a:rPr lang="ru-RU" sz="3600" dirty="0" smtClean="0"/>
              <a:t>, М</a:t>
            </a:r>
            <a:r>
              <a:rPr lang="ru-RU" sz="3600" u="sng" dirty="0" smtClean="0"/>
              <a:t>Ё</a:t>
            </a:r>
            <a:r>
              <a:rPr lang="ru-RU" sz="3600" dirty="0" smtClean="0"/>
              <a:t>Д, РУКА</a:t>
            </a:r>
            <a:r>
              <a:rPr lang="ru-RU" sz="3600" u="sng" dirty="0" smtClean="0"/>
              <a:t>В,</a:t>
            </a:r>
            <a:r>
              <a:rPr lang="ru-RU" sz="3600" dirty="0" smtClean="0"/>
              <a:t> СКА</a:t>
            </a:r>
            <a:r>
              <a:rPr lang="ru-RU" sz="3600" u="sng" dirty="0" smtClean="0"/>
              <a:t>З</a:t>
            </a:r>
            <a:r>
              <a:rPr lang="ru-RU" sz="3600" dirty="0" smtClean="0"/>
              <a:t>КА, МЫ</a:t>
            </a:r>
            <a:r>
              <a:rPr lang="ru-RU" sz="3600" u="sng" dirty="0" smtClean="0"/>
              <a:t>ШЬ</a:t>
            </a:r>
            <a:r>
              <a:rPr lang="ru-RU" sz="3600" dirty="0" smtClean="0"/>
              <a:t>, </a:t>
            </a:r>
            <a:r>
              <a:rPr lang="ru-RU" sz="3600" u="sng" dirty="0" smtClean="0"/>
              <a:t>Я</a:t>
            </a:r>
            <a:r>
              <a:rPr lang="ru-RU" sz="3600" dirty="0" smtClean="0"/>
              <a:t>МА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6628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1047750"/>
            <a:ext cx="98583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Перепишите слова в тетрадь и укажите с помощью транскрипции, какие звуки произносятся на месте подчеркнутых букв.</a:t>
            </a:r>
          </a:p>
          <a:p>
            <a:endParaRPr lang="ru-RU" dirty="0"/>
          </a:p>
          <a:p>
            <a:r>
              <a:rPr lang="ru-RU" b="1" dirty="0" smtClean="0"/>
              <a:t>ОБРАЗЕЦ: </a:t>
            </a:r>
            <a:r>
              <a:rPr lang="ru-RU" sz="2400" b="1" dirty="0" smtClean="0"/>
              <a:t>горо</a:t>
            </a:r>
            <a:r>
              <a:rPr lang="ru-RU" sz="2400" b="1" u="sng" dirty="0" smtClean="0"/>
              <a:t>д </a:t>
            </a:r>
            <a:r>
              <a:rPr lang="ru-RU" sz="2400" b="1" dirty="0" smtClean="0"/>
              <a:t>– </a:t>
            </a:r>
            <a:r>
              <a:rPr lang="ru-RU" sz="2400" b="1" dirty="0" err="1" smtClean="0"/>
              <a:t>горо</a:t>
            </a:r>
            <a:r>
              <a:rPr lang="en-US" sz="2400" b="1" dirty="0" smtClean="0"/>
              <a:t>[</a:t>
            </a:r>
            <a:r>
              <a:rPr lang="ru-RU" sz="2400" b="1" dirty="0" smtClean="0"/>
              <a:t> т </a:t>
            </a:r>
            <a:r>
              <a:rPr lang="en-US" sz="2400" b="1" dirty="0" smtClean="0"/>
              <a:t>]</a:t>
            </a:r>
            <a:r>
              <a:rPr lang="ru-RU" sz="2400" b="1" dirty="0" smtClean="0"/>
              <a:t>, р</a:t>
            </a:r>
            <a:r>
              <a:rPr lang="ru-RU" sz="2400" b="1" u="sng" dirty="0" smtClean="0"/>
              <a:t>а</a:t>
            </a:r>
            <a:r>
              <a:rPr lang="ru-RU" sz="2400" b="1" dirty="0" smtClean="0"/>
              <a:t>сти – р</a:t>
            </a:r>
            <a:r>
              <a:rPr lang="en-US" sz="2400" b="1" dirty="0" smtClean="0"/>
              <a:t>[</a:t>
            </a:r>
            <a:r>
              <a:rPr lang="ru-RU" sz="2400" b="1" dirty="0" smtClean="0"/>
              <a:t> а </a:t>
            </a:r>
            <a:r>
              <a:rPr lang="en-US" sz="2400" b="1" dirty="0" smtClean="0"/>
              <a:t>]</a:t>
            </a:r>
            <a:r>
              <a:rPr lang="ru-RU" sz="2400" b="1" dirty="0" err="1" smtClean="0"/>
              <a:t>сти</a:t>
            </a:r>
            <a:endParaRPr lang="ru-RU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095375" y="2426137"/>
            <a:ext cx="94964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САПО</a:t>
            </a:r>
            <a:r>
              <a:rPr lang="ru-RU" sz="3600" u="sng" dirty="0" smtClean="0"/>
              <a:t>Г</a:t>
            </a:r>
            <a:r>
              <a:rPr lang="ru-RU" sz="3600" dirty="0" smtClean="0"/>
              <a:t> – САПО</a:t>
            </a:r>
            <a:r>
              <a:rPr lang="en-US" sz="3600" dirty="0" smtClean="0"/>
              <a:t>[</a:t>
            </a:r>
            <a:r>
              <a:rPr lang="ru-RU" sz="3600" dirty="0" smtClean="0"/>
              <a:t>К</a:t>
            </a:r>
            <a:r>
              <a:rPr lang="en-US" sz="3600" dirty="0"/>
              <a:t>]</a:t>
            </a:r>
            <a:r>
              <a:rPr lang="ru-RU" sz="3600" dirty="0" smtClean="0"/>
              <a:t>, </a:t>
            </a:r>
            <a:r>
              <a:rPr lang="en-US" sz="3600" dirty="0" smtClean="0"/>
              <a:t>        </a:t>
            </a:r>
            <a:r>
              <a:rPr lang="ru-RU" sz="3600" dirty="0" smtClean="0"/>
              <a:t>ЧИ</a:t>
            </a:r>
            <a:r>
              <a:rPr lang="ru-RU" sz="3600" u="sng" dirty="0" smtClean="0"/>
              <a:t>Ж</a:t>
            </a:r>
            <a:r>
              <a:rPr lang="ru-RU" sz="3600" dirty="0" smtClean="0"/>
              <a:t> – ЧИ</a:t>
            </a:r>
            <a:r>
              <a:rPr lang="en-US" sz="3600" dirty="0" smtClean="0"/>
              <a:t>[</a:t>
            </a:r>
            <a:r>
              <a:rPr lang="ru-RU" sz="3600" dirty="0" smtClean="0"/>
              <a:t>Ш</a:t>
            </a:r>
            <a:r>
              <a:rPr lang="en-US" sz="3600" dirty="0"/>
              <a:t>]</a:t>
            </a:r>
            <a:r>
              <a:rPr lang="ru-RU" sz="3600" dirty="0" smtClean="0"/>
              <a:t>, </a:t>
            </a:r>
            <a:endParaRPr lang="en-US" sz="3600" dirty="0" smtClean="0"/>
          </a:p>
          <a:p>
            <a:r>
              <a:rPr lang="ru-RU" sz="3600" dirty="0" smtClean="0"/>
              <a:t>Д</a:t>
            </a:r>
            <a:r>
              <a:rPr lang="ru-RU" sz="3600" u="sng" dirty="0" smtClean="0"/>
              <a:t>О</a:t>
            </a:r>
            <a:r>
              <a:rPr lang="ru-RU" sz="3600" dirty="0" smtClean="0"/>
              <a:t>РОГА – Д</a:t>
            </a:r>
            <a:r>
              <a:rPr lang="en-US" sz="3600" dirty="0" smtClean="0"/>
              <a:t>[</a:t>
            </a:r>
            <a:r>
              <a:rPr lang="ru-RU" sz="3600" dirty="0" smtClean="0"/>
              <a:t>А</a:t>
            </a:r>
            <a:r>
              <a:rPr lang="en-US" sz="3600" dirty="0"/>
              <a:t>]</a:t>
            </a:r>
            <a:r>
              <a:rPr lang="ru-RU" sz="3600" dirty="0" smtClean="0"/>
              <a:t>РОГА, </a:t>
            </a:r>
            <a:r>
              <a:rPr lang="en-US" sz="3600" dirty="0" smtClean="0"/>
              <a:t>    </a:t>
            </a:r>
            <a:r>
              <a:rPr lang="ru-RU" sz="3600" dirty="0" smtClean="0"/>
              <a:t>ГРУ</a:t>
            </a:r>
            <a:r>
              <a:rPr lang="ru-RU" sz="3600" u="sng" dirty="0" smtClean="0"/>
              <a:t>З </a:t>
            </a:r>
            <a:r>
              <a:rPr lang="ru-RU" sz="3600" dirty="0" smtClean="0"/>
              <a:t>– ГРУ</a:t>
            </a:r>
            <a:r>
              <a:rPr lang="en-US" sz="3600" dirty="0" smtClean="0"/>
              <a:t>[</a:t>
            </a:r>
            <a:r>
              <a:rPr lang="ru-RU" sz="3600" dirty="0" smtClean="0"/>
              <a:t>С</a:t>
            </a:r>
            <a:r>
              <a:rPr lang="en-US" sz="3600" dirty="0" smtClean="0"/>
              <a:t>]</a:t>
            </a:r>
            <a:r>
              <a:rPr lang="ru-RU" sz="3600" dirty="0" smtClean="0"/>
              <a:t>,</a:t>
            </a:r>
            <a:endParaRPr lang="en-US" sz="3600" dirty="0" smtClean="0"/>
          </a:p>
          <a:p>
            <a:r>
              <a:rPr lang="ru-RU" sz="3600" dirty="0" smtClean="0"/>
              <a:t> М</a:t>
            </a:r>
            <a:r>
              <a:rPr lang="ru-RU" sz="3600" u="sng" dirty="0" smtClean="0"/>
              <a:t>Ё</a:t>
            </a:r>
            <a:r>
              <a:rPr lang="ru-RU" sz="3600" dirty="0" smtClean="0"/>
              <a:t>Д – М</a:t>
            </a:r>
            <a:r>
              <a:rPr lang="en-US" sz="3600" dirty="0" smtClean="0"/>
              <a:t>[</a:t>
            </a:r>
            <a:r>
              <a:rPr lang="ru-RU" sz="3600" dirty="0" smtClean="0"/>
              <a:t>О</a:t>
            </a:r>
            <a:r>
              <a:rPr lang="en-US" sz="3600" dirty="0" smtClean="0"/>
              <a:t>]</a:t>
            </a:r>
            <a:r>
              <a:rPr lang="ru-RU" sz="3600" dirty="0" smtClean="0"/>
              <a:t>Д, </a:t>
            </a:r>
            <a:r>
              <a:rPr lang="en-US" sz="3600" dirty="0" smtClean="0"/>
              <a:t>                 </a:t>
            </a:r>
            <a:r>
              <a:rPr lang="ru-RU" sz="3600" dirty="0" smtClean="0"/>
              <a:t>РУКА</a:t>
            </a:r>
            <a:r>
              <a:rPr lang="ru-RU" sz="3600" u="sng" dirty="0" smtClean="0"/>
              <a:t>В</a:t>
            </a:r>
            <a:r>
              <a:rPr lang="ru-RU" sz="3600" dirty="0" smtClean="0"/>
              <a:t> – РУКА</a:t>
            </a:r>
            <a:r>
              <a:rPr lang="en-US" sz="3600" dirty="0" smtClean="0"/>
              <a:t>[</a:t>
            </a:r>
            <a:r>
              <a:rPr lang="ru-RU" sz="3600" dirty="0" smtClean="0"/>
              <a:t>Ф</a:t>
            </a:r>
            <a:r>
              <a:rPr lang="en-US" sz="3600" dirty="0" smtClean="0"/>
              <a:t>]</a:t>
            </a:r>
            <a:r>
              <a:rPr lang="ru-RU" sz="3600" dirty="0" smtClean="0"/>
              <a:t>, </a:t>
            </a:r>
            <a:endParaRPr lang="en-US" sz="3600" dirty="0" smtClean="0"/>
          </a:p>
          <a:p>
            <a:r>
              <a:rPr lang="ru-RU" sz="3600" dirty="0" smtClean="0"/>
              <a:t>СКА</a:t>
            </a:r>
            <a:r>
              <a:rPr lang="ru-RU" sz="3600" u="sng" dirty="0" smtClean="0"/>
              <a:t>З</a:t>
            </a:r>
            <a:r>
              <a:rPr lang="ru-RU" sz="3600" dirty="0" smtClean="0"/>
              <a:t>КА – СКА</a:t>
            </a:r>
            <a:r>
              <a:rPr lang="en-US" sz="3600" dirty="0" smtClean="0"/>
              <a:t>[</a:t>
            </a:r>
            <a:r>
              <a:rPr lang="ru-RU" sz="3600" dirty="0" smtClean="0"/>
              <a:t>С</a:t>
            </a:r>
            <a:r>
              <a:rPr lang="en-US" sz="3600" dirty="0" smtClean="0"/>
              <a:t>]</a:t>
            </a:r>
            <a:r>
              <a:rPr lang="ru-RU" sz="3600" dirty="0" smtClean="0"/>
              <a:t>КА , </a:t>
            </a:r>
            <a:endParaRPr lang="en-US" sz="3600" dirty="0" smtClean="0"/>
          </a:p>
          <a:p>
            <a:r>
              <a:rPr lang="ru-RU" sz="3600" dirty="0" smtClean="0"/>
              <a:t>МЫ</a:t>
            </a:r>
            <a:r>
              <a:rPr lang="ru-RU" sz="3600" u="sng" dirty="0" smtClean="0"/>
              <a:t>ШЬ</a:t>
            </a:r>
            <a:r>
              <a:rPr lang="ru-RU" sz="3600" dirty="0" smtClean="0"/>
              <a:t> – МЫ</a:t>
            </a:r>
            <a:r>
              <a:rPr lang="en-US" sz="3600" dirty="0" smtClean="0"/>
              <a:t>[</a:t>
            </a:r>
            <a:r>
              <a:rPr lang="ru-RU" sz="3600" dirty="0" smtClean="0"/>
              <a:t>Ш</a:t>
            </a:r>
            <a:r>
              <a:rPr lang="en-US" sz="3600" dirty="0" smtClean="0"/>
              <a:t>]</a:t>
            </a:r>
            <a:r>
              <a:rPr lang="ru-RU" sz="3600" dirty="0" smtClean="0"/>
              <a:t>,</a:t>
            </a:r>
            <a:r>
              <a:rPr lang="en-US" sz="3600" dirty="0" smtClean="0"/>
              <a:t>           </a:t>
            </a:r>
            <a:r>
              <a:rPr lang="ru-RU" sz="3600" dirty="0" smtClean="0"/>
              <a:t> </a:t>
            </a:r>
            <a:r>
              <a:rPr lang="ru-RU" sz="3600" u="sng" dirty="0" smtClean="0"/>
              <a:t>Я</a:t>
            </a:r>
            <a:r>
              <a:rPr lang="ru-RU" sz="3600" dirty="0" smtClean="0"/>
              <a:t>МА – </a:t>
            </a:r>
            <a:r>
              <a:rPr lang="en-US" sz="3600" dirty="0" smtClean="0"/>
              <a:t>[</a:t>
            </a:r>
            <a:r>
              <a:rPr lang="ru-RU" sz="3600" dirty="0" smtClean="0"/>
              <a:t>ЙА</a:t>
            </a:r>
            <a:r>
              <a:rPr lang="en-US" sz="3600" dirty="0" smtClean="0"/>
              <a:t>]</a:t>
            </a:r>
            <a:r>
              <a:rPr lang="ru-RU" sz="3600" dirty="0" smtClean="0"/>
              <a:t>МА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5134" y="4390447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9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700" y="1276350"/>
            <a:ext cx="9496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данном ниже предложении найди слово, в котором все согласные звуки звонкие. </a:t>
            </a:r>
            <a:r>
              <a:rPr lang="ru-RU" b="1" dirty="0"/>
              <a:t>Выпиши</a:t>
            </a:r>
            <a:r>
              <a:rPr lang="ru-RU" dirty="0"/>
              <a:t> это слово. </a:t>
            </a:r>
            <a:endParaRPr lang="en-US" dirty="0" smtClean="0"/>
          </a:p>
          <a:p>
            <a:r>
              <a:rPr lang="ru-RU" sz="2400" b="1" dirty="0" smtClean="0"/>
              <a:t>Белки </a:t>
            </a:r>
            <a:r>
              <a:rPr lang="ru-RU" sz="2400" b="1" dirty="0"/>
              <a:t>весело прыгали по ветвям могучего дерева.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0700" y="280035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ДЕРЕВА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500" y="3543300"/>
            <a:ext cx="9286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данном ниже предложении найди слово, в котором все согласные звуки звонкие. </a:t>
            </a:r>
            <a:r>
              <a:rPr lang="ru-RU" b="1" dirty="0"/>
              <a:t>Выпиши</a:t>
            </a:r>
            <a:r>
              <a:rPr lang="ru-RU" dirty="0"/>
              <a:t> это слово. </a:t>
            </a:r>
            <a:endParaRPr lang="ru-RU" dirty="0" smtClean="0"/>
          </a:p>
          <a:p>
            <a:r>
              <a:rPr lang="ru-RU" sz="2400" b="1" dirty="0" smtClean="0"/>
              <a:t>Среди </a:t>
            </a:r>
            <a:r>
              <a:rPr lang="ru-RU" sz="2400" b="1" dirty="0"/>
              <a:t>сухой листвы блестят гладкими боками жёлуди.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0700" y="5381625"/>
            <a:ext cx="790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ЖЁЛУДИ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3700" y="4420969"/>
            <a:ext cx="162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5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9224" y="1210360"/>
            <a:ext cx="96297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Произнеси данные ниже слова, поставь в них знак ударения над ударными гласными. </a:t>
            </a:r>
            <a:endParaRPr lang="ru-RU" b="1" dirty="0" smtClean="0"/>
          </a:p>
          <a:p>
            <a:r>
              <a:rPr lang="ru-RU" sz="4800" b="1" dirty="0" smtClean="0"/>
              <a:t>Хозяева</a:t>
            </a:r>
            <a:r>
              <a:rPr lang="ru-RU" sz="4800" b="1" dirty="0"/>
              <a:t>, цемент, звоним, поняла.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62100" y="2971800"/>
            <a:ext cx="9534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Хоз</a:t>
            </a:r>
            <a:r>
              <a:rPr lang="ru-RU" sz="4800" b="1" dirty="0" smtClean="0">
                <a:solidFill>
                  <a:srgbClr val="FF0000"/>
                </a:solidFill>
              </a:rPr>
              <a:t>я</a:t>
            </a:r>
            <a:r>
              <a:rPr lang="ru-RU" sz="4800" b="1" dirty="0" smtClean="0"/>
              <a:t>ева</a:t>
            </a:r>
            <a:r>
              <a:rPr lang="ru-RU" sz="4800" b="1" dirty="0"/>
              <a:t>, цем</a:t>
            </a:r>
            <a:r>
              <a:rPr lang="ru-RU" sz="4800" b="1" dirty="0">
                <a:solidFill>
                  <a:srgbClr val="FF0000"/>
                </a:solidFill>
              </a:rPr>
              <a:t>е</a:t>
            </a:r>
            <a:r>
              <a:rPr lang="ru-RU" sz="4800" b="1" dirty="0"/>
              <a:t>нт, звон</a:t>
            </a:r>
            <a:r>
              <a:rPr lang="ru-RU" sz="4800" b="1" dirty="0">
                <a:solidFill>
                  <a:srgbClr val="FF0000"/>
                </a:solidFill>
              </a:rPr>
              <a:t>и</a:t>
            </a:r>
            <a:r>
              <a:rPr lang="ru-RU" sz="4800" b="1" dirty="0"/>
              <a:t>м, понял</a:t>
            </a:r>
            <a:r>
              <a:rPr lang="ru-RU" sz="4800" b="1" dirty="0">
                <a:solidFill>
                  <a:srgbClr val="FF0000"/>
                </a:solidFill>
              </a:rPr>
              <a:t>а</a:t>
            </a:r>
            <a:r>
              <a:rPr lang="ru-RU" sz="4800" b="1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1325" y="4201894"/>
            <a:ext cx="162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5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28662"/>
            <a:ext cx="7281862" cy="54591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20100" y="105796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ВЫПОЛНИ </a:t>
            </a:r>
            <a:endParaRPr lang="ru-RU" dirty="0" smtClean="0"/>
          </a:p>
          <a:p>
            <a:r>
              <a:rPr lang="ru-RU" dirty="0" smtClean="0"/>
              <a:t>ФОНЕТИЧЕСКИЙ РАЗБОР</a:t>
            </a:r>
          </a:p>
          <a:p>
            <a:r>
              <a:rPr lang="ru-RU" dirty="0" smtClean="0"/>
              <a:t> </a:t>
            </a:r>
            <a:r>
              <a:rPr lang="ru-RU" dirty="0"/>
              <a:t>СЛОВ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r>
              <a:rPr lang="ru-RU" dirty="0"/>
              <a:t>МОРОЗ, ДЕНЬ, МАЯК</a:t>
            </a:r>
          </a:p>
        </p:txBody>
      </p:sp>
    </p:spTree>
    <p:extLst>
      <p:ext uri="{BB962C8B-B14F-4D97-AF65-F5344CB8AC3E}">
        <p14:creationId xmlns:p14="http://schemas.microsoft.com/office/powerpoint/2010/main" val="296562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8378" y="1413164"/>
            <a:ext cx="33500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4687" y="2436933"/>
            <a:ext cx="3192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устная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46966" y="2576670"/>
            <a:ext cx="2876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письменная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732415" y="2136371"/>
            <a:ext cx="2460567" cy="299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367549" y="2136371"/>
            <a:ext cx="2552007" cy="415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427315" y="3284556"/>
            <a:ext cx="0" cy="72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345427" y="3284556"/>
            <a:ext cx="8313" cy="72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28361" y="3349203"/>
            <a:ext cx="18703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звуки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80409" y="3940233"/>
            <a:ext cx="1346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Создать мем &quot;прикольные уши, страница с текстом, уши прикольные рисунки&quot; -  Картинки - Meme-arsenal.co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5" r="10937"/>
          <a:stretch/>
        </p:blipFill>
        <p:spPr bwMode="auto">
          <a:xfrm>
            <a:off x="984607" y="4690555"/>
            <a:ext cx="1039091" cy="154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8546" y="4799002"/>
            <a:ext cx="1096839" cy="1179308"/>
          </a:xfrm>
          <a:prstGeom prst="rect">
            <a:avLst/>
          </a:prstGeom>
        </p:spPr>
      </p:pic>
      <p:pic>
        <p:nvPicPr>
          <p:cNvPr id="1030" name="Picture 6" descr="Человечек с указкой - фото и картинки abrakadabra.fu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064" y="4690555"/>
            <a:ext cx="1284007" cy="128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резентация PowerPoi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7348" y="4799002"/>
            <a:ext cx="1241101" cy="11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947782" y="4800876"/>
            <a:ext cx="1175560" cy="11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7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27349"/>
          <a:stretch/>
        </p:blipFill>
        <p:spPr>
          <a:xfrm>
            <a:off x="926178" y="4603000"/>
            <a:ext cx="1176942" cy="14612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90109" y="1354975"/>
            <a:ext cx="4596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8676" y="2468880"/>
            <a:ext cx="4272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ГЛАСНЫЕ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СОСТОЯТ ИЗ ГОЛОСА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423265" y="2515046"/>
            <a:ext cx="39568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СОГЛАСНЫЕ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СОСТОЯТ ИЗ ШУМА И ГОЛОСА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9047" y="3699164"/>
            <a:ext cx="15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УДАРНЫЕ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143895" y="3789402"/>
            <a:ext cx="177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БЕЗУДАРНЫЕ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19498" y="4455622"/>
            <a:ext cx="338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[A] [</a:t>
            </a:r>
            <a:r>
              <a:rPr lang="ru-RU" sz="2400" b="1" dirty="0" smtClean="0"/>
              <a:t>О</a:t>
            </a:r>
            <a:r>
              <a:rPr lang="en-US" sz="2400" b="1" dirty="0" smtClean="0"/>
              <a:t>] [</a:t>
            </a:r>
            <a:r>
              <a:rPr lang="ru-RU" sz="2400" b="1" dirty="0" smtClean="0"/>
              <a:t>У</a:t>
            </a:r>
            <a:r>
              <a:rPr lang="en-US" sz="2400" b="1" dirty="0" smtClean="0"/>
              <a:t>] [</a:t>
            </a:r>
            <a:r>
              <a:rPr lang="ru-RU" sz="2400" b="1" dirty="0" smtClean="0"/>
              <a:t>Ы</a:t>
            </a:r>
            <a:r>
              <a:rPr lang="en-US" sz="2400" b="1" dirty="0" smtClean="0"/>
              <a:t>] [</a:t>
            </a:r>
            <a:r>
              <a:rPr lang="ru-RU" sz="2400" b="1" dirty="0" smtClean="0"/>
              <a:t>И</a:t>
            </a:r>
            <a:r>
              <a:rPr lang="en-US" sz="2400" b="1" dirty="0" smtClean="0"/>
              <a:t>] [</a:t>
            </a:r>
            <a:r>
              <a:rPr lang="ru-RU" sz="2400" b="1" dirty="0" smtClean="0"/>
              <a:t>Э</a:t>
            </a:r>
            <a:r>
              <a:rPr lang="en-US" sz="2400" b="1" dirty="0" smtClean="0"/>
              <a:t>]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08125" y="3699164"/>
            <a:ext cx="247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ТВЕРДЫЕ/МЯГКИЕ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285317" y="3736674"/>
            <a:ext cx="2352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ЗВОНКИЕ/ГЛУХИЕ</a:t>
            </a:r>
            <a:endParaRPr lang="ru-RU" sz="1600" dirty="0"/>
          </a:p>
        </p:txBody>
      </p:sp>
      <p:cxnSp>
        <p:nvCxnSpPr>
          <p:cNvPr id="14" name="Прямая со стрелкой 13"/>
          <p:cNvCxnSpPr>
            <a:stCxn id="4" idx="2"/>
          </p:cNvCxnSpPr>
          <p:nvPr/>
        </p:nvCxnSpPr>
        <p:spPr>
          <a:xfrm flipH="1">
            <a:off x="3782291" y="2062861"/>
            <a:ext cx="2506287" cy="339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</p:cNvCxnSpPr>
          <p:nvPr/>
        </p:nvCxnSpPr>
        <p:spPr>
          <a:xfrm>
            <a:off x="6288578" y="2062861"/>
            <a:ext cx="2157153" cy="452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319251" y="3312038"/>
            <a:ext cx="999607" cy="368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8336278" y="3296463"/>
            <a:ext cx="782783" cy="361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9254145" y="3270336"/>
            <a:ext cx="895695" cy="409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616036" y="3314760"/>
            <a:ext cx="1093124" cy="365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639291" y="4043306"/>
            <a:ext cx="8313" cy="396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3"/>
          <a:srcRect l="5072" r="16016" b="8529"/>
          <a:stretch/>
        </p:blipFill>
        <p:spPr>
          <a:xfrm>
            <a:off x="10149840" y="4563967"/>
            <a:ext cx="1018309" cy="150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6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778658"/>
              </p:ext>
            </p:extLst>
          </p:nvPr>
        </p:nvGraphicFramePr>
        <p:xfrm>
          <a:off x="856209" y="2394065"/>
          <a:ext cx="7963594" cy="3532909"/>
        </p:xfrm>
        <a:graphic>
          <a:graphicData uri="http://schemas.openxmlformats.org/drawingml/2006/table">
            <a:tbl>
              <a:tblPr/>
              <a:tblGrid>
                <a:gridCol w="931027">
                  <a:extLst>
                    <a:ext uri="{9D8B030D-6E8A-4147-A177-3AD203B41FA5}">
                      <a16:colId xmlns:a16="http://schemas.microsoft.com/office/drawing/2014/main" val="2221981833"/>
                    </a:ext>
                  </a:extLst>
                </a:gridCol>
                <a:gridCol w="889461">
                  <a:extLst>
                    <a:ext uri="{9D8B030D-6E8A-4147-A177-3AD203B41FA5}">
                      <a16:colId xmlns:a16="http://schemas.microsoft.com/office/drawing/2014/main" val="483247850"/>
                    </a:ext>
                  </a:extLst>
                </a:gridCol>
                <a:gridCol w="390699">
                  <a:extLst>
                    <a:ext uri="{9D8B030D-6E8A-4147-A177-3AD203B41FA5}">
                      <a16:colId xmlns:a16="http://schemas.microsoft.com/office/drawing/2014/main" val="134421567"/>
                    </a:ext>
                  </a:extLst>
                </a:gridCol>
                <a:gridCol w="473104">
                  <a:extLst>
                    <a:ext uri="{9D8B030D-6E8A-4147-A177-3AD203B41FA5}">
                      <a16:colId xmlns:a16="http://schemas.microsoft.com/office/drawing/2014/main" val="2072980285"/>
                    </a:ext>
                  </a:extLst>
                </a:gridCol>
                <a:gridCol w="383880">
                  <a:extLst>
                    <a:ext uri="{9D8B030D-6E8A-4147-A177-3AD203B41FA5}">
                      <a16:colId xmlns:a16="http://schemas.microsoft.com/office/drawing/2014/main" val="565086048"/>
                    </a:ext>
                  </a:extLst>
                </a:gridCol>
                <a:gridCol w="383880">
                  <a:extLst>
                    <a:ext uri="{9D8B030D-6E8A-4147-A177-3AD203B41FA5}">
                      <a16:colId xmlns:a16="http://schemas.microsoft.com/office/drawing/2014/main" val="3851877633"/>
                    </a:ext>
                  </a:extLst>
                </a:gridCol>
                <a:gridCol w="383880">
                  <a:extLst>
                    <a:ext uri="{9D8B030D-6E8A-4147-A177-3AD203B41FA5}">
                      <a16:colId xmlns:a16="http://schemas.microsoft.com/office/drawing/2014/main" val="4020114585"/>
                    </a:ext>
                  </a:extLst>
                </a:gridCol>
                <a:gridCol w="382448">
                  <a:extLst>
                    <a:ext uri="{9D8B030D-6E8A-4147-A177-3AD203B41FA5}">
                      <a16:colId xmlns:a16="http://schemas.microsoft.com/office/drawing/2014/main" val="3282061985"/>
                    </a:ext>
                  </a:extLst>
                </a:gridCol>
                <a:gridCol w="453375">
                  <a:extLst>
                    <a:ext uri="{9D8B030D-6E8A-4147-A177-3AD203B41FA5}">
                      <a16:colId xmlns:a16="http://schemas.microsoft.com/office/drawing/2014/main" val="3121009084"/>
                    </a:ext>
                  </a:extLst>
                </a:gridCol>
                <a:gridCol w="507076">
                  <a:extLst>
                    <a:ext uri="{9D8B030D-6E8A-4147-A177-3AD203B41FA5}">
                      <a16:colId xmlns:a16="http://schemas.microsoft.com/office/drawing/2014/main" val="1407307935"/>
                    </a:ext>
                  </a:extLst>
                </a:gridCol>
                <a:gridCol w="423949">
                  <a:extLst>
                    <a:ext uri="{9D8B030D-6E8A-4147-A177-3AD203B41FA5}">
                      <a16:colId xmlns:a16="http://schemas.microsoft.com/office/drawing/2014/main" val="684902880"/>
                    </a:ext>
                  </a:extLst>
                </a:gridCol>
                <a:gridCol w="432262">
                  <a:extLst>
                    <a:ext uri="{9D8B030D-6E8A-4147-A177-3AD203B41FA5}">
                      <a16:colId xmlns:a16="http://schemas.microsoft.com/office/drawing/2014/main" val="1248010607"/>
                    </a:ext>
                  </a:extLst>
                </a:gridCol>
                <a:gridCol w="399011">
                  <a:extLst>
                    <a:ext uri="{9D8B030D-6E8A-4147-A177-3AD203B41FA5}">
                      <a16:colId xmlns:a16="http://schemas.microsoft.com/office/drawing/2014/main" val="2582414398"/>
                    </a:ext>
                  </a:extLst>
                </a:gridCol>
                <a:gridCol w="374073">
                  <a:extLst>
                    <a:ext uri="{9D8B030D-6E8A-4147-A177-3AD203B41FA5}">
                      <a16:colId xmlns:a16="http://schemas.microsoft.com/office/drawing/2014/main" val="1523683627"/>
                    </a:ext>
                  </a:extLst>
                </a:gridCol>
                <a:gridCol w="415636">
                  <a:extLst>
                    <a:ext uri="{9D8B030D-6E8A-4147-A177-3AD203B41FA5}">
                      <a16:colId xmlns:a16="http://schemas.microsoft.com/office/drawing/2014/main" val="204860130"/>
                    </a:ext>
                  </a:extLst>
                </a:gridCol>
                <a:gridCol w="423949">
                  <a:extLst>
                    <a:ext uri="{9D8B030D-6E8A-4147-A177-3AD203B41FA5}">
                      <a16:colId xmlns:a16="http://schemas.microsoft.com/office/drawing/2014/main" val="2667114523"/>
                    </a:ext>
                  </a:extLst>
                </a:gridCol>
                <a:gridCol w="315884">
                  <a:extLst>
                    <a:ext uri="{9D8B030D-6E8A-4147-A177-3AD203B41FA5}">
                      <a16:colId xmlns:a16="http://schemas.microsoft.com/office/drawing/2014/main" val="2052593009"/>
                    </a:ext>
                  </a:extLst>
                </a:gridCol>
              </a:tblGrid>
              <a:tr h="9674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Твёрдые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звонкие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_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4432017"/>
                  </a:ext>
                </a:extLst>
              </a:tr>
              <a:tr h="8563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глухие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556211"/>
                  </a:ext>
                </a:extLst>
              </a:tr>
              <a:tr h="8527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Мягкие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звонкие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й'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57107"/>
                  </a:ext>
                </a:extLst>
              </a:tr>
              <a:tr h="8563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глухие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'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щ'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7" marR="9143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09391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63535" y="972589"/>
            <a:ext cx="6633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СОГЛАСНЫЕ ЗВУКИ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6305" y="1612669"/>
            <a:ext cx="25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-Стёпка, хочешь щец?</a:t>
            </a:r>
          </a:p>
          <a:p>
            <a:r>
              <a:rPr lang="ru-RU" dirty="0" smtClean="0"/>
              <a:t>-Фу!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868" y="2556269"/>
            <a:ext cx="1800000" cy="320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8349" y="1180407"/>
            <a:ext cx="9418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 письме звуки обозначаются буквами.</a:t>
            </a:r>
          </a:p>
          <a:p>
            <a:pPr algn="ctr"/>
            <a:r>
              <a:rPr lang="ru-RU" sz="2800" b="1" dirty="0" smtClean="0"/>
              <a:t>33 буквы</a:t>
            </a:r>
            <a:endParaRPr lang="ru-RU" sz="2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759825" y="1928553"/>
            <a:ext cx="1113906" cy="515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8007928" y="1882833"/>
            <a:ext cx="1011381" cy="561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041967" y="2281844"/>
            <a:ext cx="5542" cy="1392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71847" y="3044382"/>
            <a:ext cx="3632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Гласные буквы - 10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304414" y="3105937"/>
            <a:ext cx="2917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Согласные буквы - 21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16778" y="4944112"/>
            <a:ext cx="3532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Один ученик удивлялся: «Говорят, что букв 33. Гласных - 10, согласных – 21. А где еще 2?</a:t>
            </a:r>
            <a:endParaRPr lang="ru-RU" dirty="0"/>
          </a:p>
        </p:txBody>
      </p:sp>
      <p:pic>
        <p:nvPicPr>
          <p:cNvPr id="3074" name="Picture 2" descr="Смайлик гиф анимация картинки: Анимация к презентации. Обхватывает голову  руками. Непри... скачать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07928" y="4854329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788131" y="3873731"/>
            <a:ext cx="3725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Ь и Ъ звуков не обозначают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46472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1556" y="1163782"/>
            <a:ext cx="8262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ГЛАСНЫЕ БУКВЫ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936786"/>
              </p:ext>
            </p:extLst>
          </p:nvPr>
        </p:nvGraphicFramePr>
        <p:xfrm>
          <a:off x="2337720" y="2199332"/>
          <a:ext cx="8128001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57982">
                  <a:extLst>
                    <a:ext uri="{9D8B030D-6E8A-4147-A177-3AD203B41FA5}">
                      <a16:colId xmlns:a16="http://schemas.microsoft.com/office/drawing/2014/main" val="2888704496"/>
                    </a:ext>
                  </a:extLst>
                </a:gridCol>
                <a:gridCol w="1080654">
                  <a:extLst>
                    <a:ext uri="{9D8B030D-6E8A-4147-A177-3AD203B41FA5}">
                      <a16:colId xmlns:a16="http://schemas.microsoft.com/office/drawing/2014/main" val="1490389425"/>
                    </a:ext>
                  </a:extLst>
                </a:gridCol>
                <a:gridCol w="847899">
                  <a:extLst>
                    <a:ext uri="{9D8B030D-6E8A-4147-A177-3AD203B41FA5}">
                      <a16:colId xmlns:a16="http://schemas.microsoft.com/office/drawing/2014/main" val="1367619140"/>
                    </a:ext>
                  </a:extLst>
                </a:gridCol>
                <a:gridCol w="831272">
                  <a:extLst>
                    <a:ext uri="{9D8B030D-6E8A-4147-A177-3AD203B41FA5}">
                      <a16:colId xmlns:a16="http://schemas.microsoft.com/office/drawing/2014/main" val="2811628093"/>
                    </a:ext>
                  </a:extLst>
                </a:gridCol>
                <a:gridCol w="922713">
                  <a:extLst>
                    <a:ext uri="{9D8B030D-6E8A-4147-A177-3AD203B41FA5}">
                      <a16:colId xmlns:a16="http://schemas.microsoft.com/office/drawing/2014/main" val="4120216978"/>
                    </a:ext>
                  </a:extLst>
                </a:gridCol>
                <a:gridCol w="847898">
                  <a:extLst>
                    <a:ext uri="{9D8B030D-6E8A-4147-A177-3AD203B41FA5}">
                      <a16:colId xmlns:a16="http://schemas.microsoft.com/office/drawing/2014/main" val="604196401"/>
                    </a:ext>
                  </a:extLst>
                </a:gridCol>
                <a:gridCol w="839583">
                  <a:extLst>
                    <a:ext uri="{9D8B030D-6E8A-4147-A177-3AD203B41FA5}">
                      <a16:colId xmlns:a16="http://schemas.microsoft.com/office/drawing/2014/main" val="41434973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ЗВУКИ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[</a:t>
                      </a: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А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]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[</a:t>
                      </a: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0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]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[</a:t>
                      </a: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]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[</a:t>
                      </a: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Ы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]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[</a:t>
                      </a:r>
                      <a:r>
                        <a:rPr lang="ru-RU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]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[</a:t>
                      </a: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Э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]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775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 ТВЕРДЫХ СОГЛАСНЫХ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ы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34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 МЯГКИХ СОГЛАСНЫХ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Ё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ё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Ю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ю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 </a:t>
                      </a:r>
                      <a:r>
                        <a:rPr lang="ru-RU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170877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6109" y="4280339"/>
            <a:ext cx="9725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Например: </a:t>
            </a:r>
            <a:r>
              <a:rPr lang="ru-RU" sz="2400" b="1" dirty="0" smtClean="0"/>
              <a:t>ма</a:t>
            </a:r>
            <a:r>
              <a:rPr lang="ru-RU" dirty="0" smtClean="0"/>
              <a:t>ма, </a:t>
            </a:r>
            <a:r>
              <a:rPr lang="ru-RU" sz="2400" b="1" dirty="0" smtClean="0"/>
              <a:t>мя</a:t>
            </a:r>
            <a:r>
              <a:rPr lang="ru-RU" dirty="0" smtClean="0"/>
              <a:t>та, </a:t>
            </a:r>
            <a:r>
              <a:rPr lang="ru-RU" sz="2400" b="1" dirty="0" smtClean="0"/>
              <a:t>мо</a:t>
            </a:r>
            <a:r>
              <a:rPr lang="ru-RU" dirty="0" smtClean="0"/>
              <a:t>гу, </a:t>
            </a:r>
            <a:r>
              <a:rPr lang="ru-RU" sz="2400" b="1" dirty="0" smtClean="0"/>
              <a:t>мё</a:t>
            </a:r>
            <a:r>
              <a:rPr lang="ru-RU" dirty="0" smtClean="0"/>
              <a:t>д, </a:t>
            </a:r>
            <a:r>
              <a:rPr lang="ru-RU" sz="2400" b="1" dirty="0" smtClean="0"/>
              <a:t>му</a:t>
            </a:r>
            <a:r>
              <a:rPr lang="ru-RU" dirty="0" smtClean="0"/>
              <a:t>дрый, </a:t>
            </a:r>
            <a:r>
              <a:rPr lang="ru-RU" sz="2400" b="1" dirty="0" smtClean="0"/>
              <a:t>мю</a:t>
            </a:r>
            <a:r>
              <a:rPr lang="ru-RU" dirty="0" smtClean="0"/>
              <a:t>сли, </a:t>
            </a:r>
            <a:r>
              <a:rPr lang="ru-RU" sz="2400" b="1" dirty="0" smtClean="0"/>
              <a:t>мы</a:t>
            </a:r>
            <a:r>
              <a:rPr lang="ru-RU" dirty="0" smtClean="0"/>
              <a:t>сли, </a:t>
            </a:r>
            <a:r>
              <a:rPr lang="ru-RU" sz="2400" b="1" dirty="0" smtClean="0"/>
              <a:t>ми</a:t>
            </a:r>
            <a:r>
              <a:rPr lang="ru-RU" dirty="0" smtClean="0"/>
              <a:t>р, </a:t>
            </a:r>
            <a:r>
              <a:rPr lang="ru-RU" sz="2400" b="1" dirty="0" smtClean="0"/>
              <a:t>мэ</a:t>
            </a:r>
            <a:r>
              <a:rPr lang="ru-RU" dirty="0" smtClean="0"/>
              <a:t>р, </a:t>
            </a:r>
            <a:r>
              <a:rPr lang="ru-RU" sz="2400" b="1" dirty="0" smtClean="0"/>
              <a:t>ме</a:t>
            </a:r>
            <a:r>
              <a:rPr lang="ru-RU" dirty="0" smtClean="0"/>
              <a:t>лкий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6" y="3990110"/>
            <a:ext cx="1226517" cy="186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0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7891" y="1305098"/>
            <a:ext cx="7157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ОСОБЕННЫЕ БУКВЫ  Е, Ё, Ю, 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9294" y="2027001"/>
            <a:ext cx="3483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МЯГКИХ СОГЛАСНЫХ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9789" y="2634791"/>
            <a:ext cx="42478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УКАЗЫВАЮТ НА МЯГКОСТЬ</a:t>
            </a:r>
          </a:p>
          <a:p>
            <a:r>
              <a:rPr lang="ru-RU" dirty="0" smtClean="0"/>
              <a:t>ОБЗНАЧАЮТ ГЛАСНЫЕ </a:t>
            </a:r>
            <a:r>
              <a:rPr lang="en-US" dirty="0" smtClean="0"/>
              <a:t>[</a:t>
            </a:r>
            <a:r>
              <a:rPr lang="ru-RU" dirty="0" smtClean="0"/>
              <a:t> Э </a:t>
            </a:r>
            <a:r>
              <a:rPr lang="en-US" dirty="0" smtClean="0"/>
              <a:t>] [</a:t>
            </a:r>
            <a:r>
              <a:rPr lang="ru-RU" dirty="0" smtClean="0"/>
              <a:t> О </a:t>
            </a:r>
            <a:r>
              <a:rPr lang="en-US" dirty="0" smtClean="0"/>
              <a:t>] [</a:t>
            </a:r>
            <a:r>
              <a:rPr lang="ru-RU" dirty="0" smtClean="0"/>
              <a:t> У</a:t>
            </a:r>
            <a:r>
              <a:rPr lang="en-US" dirty="0" smtClean="0"/>
              <a:t>] [</a:t>
            </a:r>
            <a:r>
              <a:rPr lang="ru-RU" dirty="0" smtClean="0"/>
              <a:t> А 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2589" y="2483718"/>
            <a:ext cx="5735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{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82938" y="1993955"/>
            <a:ext cx="4089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НАЧАЛЕ СЛОВА, ПОСЛЕ ГЛАСНЫХ И Ъ и 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625243" y="2626478"/>
            <a:ext cx="515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{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049193" y="2692706"/>
            <a:ext cx="4264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ОБОЗНАЧАЮТ </a:t>
            </a:r>
            <a:r>
              <a:rPr lang="en-US" dirty="0" smtClean="0"/>
              <a:t>[</a:t>
            </a:r>
            <a:r>
              <a:rPr lang="ru-RU" dirty="0" smtClean="0"/>
              <a:t> Й</a:t>
            </a:r>
            <a:r>
              <a:rPr lang="en-US" dirty="0" smtClean="0"/>
              <a:t>’]</a:t>
            </a:r>
            <a:endParaRPr lang="ru-RU" dirty="0" smtClean="0"/>
          </a:p>
          <a:p>
            <a:r>
              <a:rPr lang="ru-RU" dirty="0" smtClean="0"/>
              <a:t>ОБОЗНАЧАЮТ ГЛАСНЫЕ </a:t>
            </a:r>
            <a:r>
              <a:rPr lang="en-US" dirty="0" smtClean="0"/>
              <a:t>[</a:t>
            </a:r>
            <a:r>
              <a:rPr lang="ru-RU" dirty="0" smtClean="0"/>
              <a:t> А</a:t>
            </a:r>
            <a:r>
              <a:rPr lang="en-US" dirty="0" smtClean="0"/>
              <a:t>][</a:t>
            </a:r>
            <a:r>
              <a:rPr lang="ru-RU" dirty="0" smtClean="0"/>
              <a:t>  О</a:t>
            </a:r>
            <a:r>
              <a:rPr lang="en-US" dirty="0" smtClean="0"/>
              <a:t>][</a:t>
            </a:r>
            <a:r>
              <a:rPr lang="ru-RU" dirty="0" smtClean="0"/>
              <a:t> Э 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ru-RU" dirty="0" smtClean="0"/>
              <a:t> У 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72589" y="3749040"/>
            <a:ext cx="484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НАПРИМЕР: ПЕНЬ, КОЗЁЛ, ПЮРЕ, ПЯТЬ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82937" y="3859165"/>
            <a:ext cx="4779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НАПРИМЕР: ЕЛЬ, ЁЛКА, ЮЛА, ЯКОРЬ, ПОЮ, ПОДЪЕЗД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882937" y="4788131"/>
            <a:ext cx="419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ЙОТИРОВАННЫЕ ГЛАСНЫЕ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Прямая со стрелкой 13"/>
          <p:cNvCxnSpPr>
            <a:stCxn id="2" idx="2"/>
          </p:cNvCxnSpPr>
          <p:nvPr/>
        </p:nvCxnSpPr>
        <p:spPr>
          <a:xfrm flipH="1">
            <a:off x="5112327" y="1705208"/>
            <a:ext cx="1334193" cy="288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2"/>
          </p:cNvCxnSpPr>
          <p:nvPr/>
        </p:nvCxnSpPr>
        <p:spPr>
          <a:xfrm>
            <a:off x="6446520" y="1705208"/>
            <a:ext cx="1342505" cy="288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294" y="4505496"/>
            <a:ext cx="162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1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29" y="3675178"/>
            <a:ext cx="1847850" cy="2466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8182" y="1246909"/>
            <a:ext cx="879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Определить количество букв и звуков в предложенных словах и заполнить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395244"/>
              </p:ext>
            </p:extLst>
          </p:nvPr>
        </p:nvGraphicFramePr>
        <p:xfrm>
          <a:off x="2181630" y="1904029"/>
          <a:ext cx="8128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47932252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583159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ru-RU" baseline="0" dirty="0" smtClean="0"/>
                        <a:t> = 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en-US" dirty="0" smtClean="0"/>
                        <a:t> &gt;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3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14904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83033" y="3532909"/>
            <a:ext cx="6974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ГУСЬ, УТКА, ЛЕБЕДЬ, РОЖЬ, ОВЁС, РОМАШКА, ПИОН, ТОПОЛЬ, КЛЁН, СИРЕНЬ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58589" y="4987636"/>
            <a:ext cx="8154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Объясните, почему в некоторых словах количество букв и звуков не совпадает?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078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8182" y="1246909"/>
            <a:ext cx="879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Определить количество букв и звуков в предложенных словах и заполнить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602877"/>
              </p:ext>
            </p:extLst>
          </p:nvPr>
        </p:nvGraphicFramePr>
        <p:xfrm>
          <a:off x="2181630" y="1904029"/>
          <a:ext cx="8128000" cy="1285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47932252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583159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ru-RU" baseline="0" dirty="0" smtClean="0"/>
                        <a:t> = 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Буквы</a:t>
                      </a:r>
                      <a:r>
                        <a:rPr lang="en-US" dirty="0" smtClean="0"/>
                        <a:t> &gt;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звуки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343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УТКА, ОВЁС, РОМАШКА, ПИОН, КЛЁН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ГУСЬ, ЛЕБЕДЬ, РОЖЬ, ТОПОЛЬ, СИРЕНЬ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14904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93076" y="3740727"/>
            <a:ext cx="8154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Объясните, почему в некоторых словах количество букв и звуков не совпадает?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942705" y="4908665"/>
            <a:ext cx="8038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Ь  не обозначает звука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884" y="3837997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9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782</TotalTime>
  <Words>798</Words>
  <Application>Microsoft Office PowerPoint</Application>
  <PresentationFormat>Широкоэкранный</PresentationFormat>
  <Paragraphs>179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Garamond</vt:lpstr>
      <vt:lpstr>Times New Roman</vt:lpstr>
      <vt:lpstr>Wingdings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</dc:creator>
  <cp:lastModifiedBy>4</cp:lastModifiedBy>
  <cp:revision>28</cp:revision>
  <dcterms:created xsi:type="dcterms:W3CDTF">2022-11-01T08:23:03Z</dcterms:created>
  <dcterms:modified xsi:type="dcterms:W3CDTF">2022-11-10T09:43:35Z</dcterms:modified>
</cp:coreProperties>
</file>