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1" r:id="rId2"/>
  </p:sldMasterIdLst>
  <p:notesMasterIdLst>
    <p:notesMasterId r:id="rId15"/>
  </p:notesMasterIdLst>
  <p:sldIdLst>
    <p:sldId id="285" r:id="rId3"/>
    <p:sldId id="288" r:id="rId4"/>
    <p:sldId id="258" r:id="rId5"/>
    <p:sldId id="292" r:id="rId6"/>
    <p:sldId id="293" r:id="rId7"/>
    <p:sldId id="296" r:id="rId8"/>
    <p:sldId id="271" r:id="rId9"/>
    <p:sldId id="295" r:id="rId10"/>
    <p:sldId id="286" r:id="rId11"/>
    <p:sldId id="283" r:id="rId12"/>
    <p:sldId id="297" r:id="rId13"/>
    <p:sldId id="284" r:id="rId14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ill Sans MT" pitchFamily="34" charset="0"/>
        <a:ea typeface="HGｺﾞｼｯｸE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ill Sans MT" pitchFamily="34" charset="0"/>
        <a:ea typeface="HGｺﾞｼｯｸE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ill Sans MT" pitchFamily="34" charset="0"/>
        <a:ea typeface="HGｺﾞｼｯｸE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ill Sans MT" pitchFamily="34" charset="0"/>
        <a:ea typeface="HGｺﾞｼｯｸE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ill Sans MT" pitchFamily="34" charset="0"/>
        <a:ea typeface="HGｺﾞｼｯｸE"/>
        <a:cs typeface="Arial" pitchFamily="34" charset="0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Gill Sans MT" pitchFamily="34" charset="0"/>
        <a:ea typeface="HGｺﾞｼｯｸE"/>
        <a:cs typeface="Arial" pitchFamily="34" charset="0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Gill Sans MT" pitchFamily="34" charset="0"/>
        <a:ea typeface="HGｺﾞｼｯｸE"/>
        <a:cs typeface="Arial" pitchFamily="34" charset="0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Gill Sans MT" pitchFamily="34" charset="0"/>
        <a:ea typeface="HGｺﾞｼｯｸE"/>
        <a:cs typeface="Arial" pitchFamily="34" charset="0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Gill Sans MT" pitchFamily="34" charset="0"/>
        <a:ea typeface="HGｺﾞｼｯｸE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319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000099"/>
    <a:srgbClr val="006600"/>
    <a:srgbClr val="660066"/>
    <a:srgbClr val="CC3300"/>
    <a:srgbClr val="FF9900"/>
    <a:srgbClr val="F94578"/>
    <a:srgbClr val="FB81A4"/>
    <a:srgbClr val="E30746"/>
    <a:srgbClr val="8D052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67" y="-514"/>
      </p:cViewPr>
      <p:guideLst>
        <p:guide orient="horz" pos="431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7D70B6-3B07-47D4-8809-A3FEA599650C}" type="doc">
      <dgm:prSet loTypeId="urn:microsoft.com/office/officeart/2005/8/layout/radial4" loCatId="relationship" qsTypeId="urn:microsoft.com/office/officeart/2005/8/quickstyle/3d4" qsCatId="3D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13D72CAE-C1A7-49BC-9BAE-84473B1D5FDF}">
      <dgm:prSet phldrT="[Текст]" custT="1"/>
      <dgm:spPr/>
      <dgm:t>
        <a:bodyPr/>
        <a:lstStyle/>
        <a:p>
          <a:r>
            <a:rPr lang="ru-RU" sz="1800" b="1" i="1" u="none" dirty="0" smtClean="0">
              <a:solidFill>
                <a:srgbClr val="FF9900"/>
              </a:solidFill>
            </a:rPr>
            <a:t>организация работы по преемственности</a:t>
          </a:r>
          <a:endParaRPr lang="ru-RU" sz="1800" b="1" i="1" u="none" dirty="0">
            <a:solidFill>
              <a:srgbClr val="FF9900"/>
            </a:solidFill>
          </a:endParaRPr>
        </a:p>
      </dgm:t>
    </dgm:pt>
    <dgm:pt modelId="{C4C5A15D-CA13-4854-8226-813355E5D70E}" type="parTrans" cxnId="{BC88BF76-A50A-4E24-99E6-C69873A43EDC}">
      <dgm:prSet/>
      <dgm:spPr/>
      <dgm:t>
        <a:bodyPr/>
        <a:lstStyle/>
        <a:p>
          <a:endParaRPr lang="ru-RU"/>
        </a:p>
      </dgm:t>
    </dgm:pt>
    <dgm:pt modelId="{9DBC6379-1785-4EC8-A69C-6DE5DC1D4CA3}" type="sibTrans" cxnId="{BC88BF76-A50A-4E24-99E6-C69873A43EDC}">
      <dgm:prSet/>
      <dgm:spPr/>
      <dgm:t>
        <a:bodyPr/>
        <a:lstStyle/>
        <a:p>
          <a:endParaRPr lang="ru-RU"/>
        </a:p>
      </dgm:t>
    </dgm:pt>
    <dgm:pt modelId="{E15092EC-6CA9-48B0-8094-41E50C90F981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rgbClr val="800000"/>
              </a:solidFill>
            </a:rPr>
            <a:t>методическая работа с педагогами</a:t>
          </a:r>
          <a:endParaRPr lang="ru-RU" sz="2000" b="1" i="1" dirty="0">
            <a:solidFill>
              <a:srgbClr val="800000"/>
            </a:solidFill>
          </a:endParaRPr>
        </a:p>
      </dgm:t>
    </dgm:pt>
    <dgm:pt modelId="{C9BD4EAA-CE2E-451B-AD04-5AE5EB09D66C}" type="parTrans" cxnId="{F757B33C-DBA7-4B7D-A22B-A66CF8BE87AC}">
      <dgm:prSet/>
      <dgm:spPr/>
      <dgm:t>
        <a:bodyPr/>
        <a:lstStyle/>
        <a:p>
          <a:endParaRPr lang="ru-RU"/>
        </a:p>
      </dgm:t>
    </dgm:pt>
    <dgm:pt modelId="{113C143A-9588-42B2-B1BC-D8729A5D3400}" type="sibTrans" cxnId="{F757B33C-DBA7-4B7D-A22B-A66CF8BE87AC}">
      <dgm:prSet/>
      <dgm:spPr/>
      <dgm:t>
        <a:bodyPr/>
        <a:lstStyle/>
        <a:p>
          <a:endParaRPr lang="ru-RU"/>
        </a:p>
      </dgm:t>
    </dgm:pt>
    <dgm:pt modelId="{E91D2EC1-1308-407B-8EAB-D3F23D269275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rgbClr val="800000"/>
              </a:solidFill>
            </a:rPr>
            <a:t>педагогическая работа с родителями</a:t>
          </a:r>
          <a:endParaRPr lang="ru-RU" sz="2000" b="1" i="1" dirty="0">
            <a:solidFill>
              <a:srgbClr val="800000"/>
            </a:solidFill>
          </a:endParaRPr>
        </a:p>
      </dgm:t>
    </dgm:pt>
    <dgm:pt modelId="{1F0FB1B0-B855-4C36-A817-65D529F69FE6}" type="parTrans" cxnId="{04A7C480-FC49-43D2-9A68-0D3C24FBD2AB}">
      <dgm:prSet/>
      <dgm:spPr/>
      <dgm:t>
        <a:bodyPr/>
        <a:lstStyle/>
        <a:p>
          <a:endParaRPr lang="ru-RU"/>
        </a:p>
      </dgm:t>
    </dgm:pt>
    <dgm:pt modelId="{3A820AEF-97EC-4EC9-A923-F6CEB0432E32}" type="sibTrans" cxnId="{04A7C480-FC49-43D2-9A68-0D3C24FBD2AB}">
      <dgm:prSet/>
      <dgm:spPr/>
      <dgm:t>
        <a:bodyPr/>
        <a:lstStyle/>
        <a:p>
          <a:endParaRPr lang="ru-RU"/>
        </a:p>
      </dgm:t>
    </dgm:pt>
    <dgm:pt modelId="{A4C96B48-6B20-429E-B92E-460F2E3AEACE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rgbClr val="800000"/>
              </a:solidFill>
            </a:rPr>
            <a:t>психолого-педагогическая работа с детьми</a:t>
          </a:r>
          <a:endParaRPr lang="ru-RU" sz="2000" b="1" i="1" dirty="0">
            <a:solidFill>
              <a:srgbClr val="800000"/>
            </a:solidFill>
          </a:endParaRPr>
        </a:p>
      </dgm:t>
    </dgm:pt>
    <dgm:pt modelId="{BD1D1BBC-F0DE-4E74-902B-5DEE0BC1B8D0}" type="sibTrans" cxnId="{EF252AB6-8D6D-4914-A537-287630275166}">
      <dgm:prSet/>
      <dgm:spPr/>
      <dgm:t>
        <a:bodyPr/>
        <a:lstStyle/>
        <a:p>
          <a:endParaRPr lang="ru-RU"/>
        </a:p>
      </dgm:t>
    </dgm:pt>
    <dgm:pt modelId="{00C7FAA5-B308-4825-8290-B436405C717C}" type="parTrans" cxnId="{EF252AB6-8D6D-4914-A537-287630275166}">
      <dgm:prSet/>
      <dgm:spPr/>
      <dgm:t>
        <a:bodyPr/>
        <a:lstStyle/>
        <a:p>
          <a:endParaRPr lang="ru-RU"/>
        </a:p>
      </dgm:t>
    </dgm:pt>
    <dgm:pt modelId="{F9791902-300F-48FA-91C5-1A46C1FDBEFB}" type="pres">
      <dgm:prSet presAssocID="{E47D70B6-3B07-47D4-8809-A3FEA599650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9397F9-8D28-4B05-892D-9B5252BE5157}" type="pres">
      <dgm:prSet presAssocID="{13D72CAE-C1A7-49BC-9BAE-84473B1D5FDF}" presName="centerShape" presStyleLbl="node0" presStyleIdx="0" presStyleCnt="1" custAng="0" custScaleX="184822"/>
      <dgm:spPr/>
      <dgm:t>
        <a:bodyPr/>
        <a:lstStyle/>
        <a:p>
          <a:endParaRPr lang="ru-RU"/>
        </a:p>
      </dgm:t>
    </dgm:pt>
    <dgm:pt modelId="{9E9015EF-1B8F-46C9-8C0D-356A953EE65F}" type="pres">
      <dgm:prSet presAssocID="{C9BD4EAA-CE2E-451B-AD04-5AE5EB09D66C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F158BC77-E8C6-4938-8616-6F1ADE04720E}" type="pres">
      <dgm:prSet presAssocID="{E15092EC-6CA9-48B0-8094-41E50C90F981}" presName="node" presStyleLbl="node1" presStyleIdx="0" presStyleCnt="3" custScaleX="1380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0D7BF4-9B74-4179-8DBF-8108EDC9CADD}" type="pres">
      <dgm:prSet presAssocID="{00C7FAA5-B308-4825-8290-B436405C717C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50B6D8E1-21F8-4177-8F7B-C14EABC6E2AF}" type="pres">
      <dgm:prSet presAssocID="{A4C96B48-6B20-429E-B92E-460F2E3AEACE}" presName="node" presStyleLbl="node1" presStyleIdx="1" presStyleCnt="3" custScaleX="1631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C3810A-D1C5-4160-8A31-B360E4DA621C}" type="pres">
      <dgm:prSet presAssocID="{1F0FB1B0-B855-4C36-A817-65D529F69FE6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225E9424-29D5-45A7-8499-16768DCBE9F8}" type="pres">
      <dgm:prSet presAssocID="{E91D2EC1-1308-407B-8EAB-D3F23D269275}" presName="node" presStyleLbl="node1" presStyleIdx="2" presStyleCnt="3" custScaleX="1336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31FF55-6312-4DEB-B8CA-6775793896B6}" type="presOf" srcId="{A4C96B48-6B20-429E-B92E-460F2E3AEACE}" destId="{50B6D8E1-21F8-4177-8F7B-C14EABC6E2AF}" srcOrd="0" destOrd="0" presId="urn:microsoft.com/office/officeart/2005/8/layout/radial4"/>
    <dgm:cxn modelId="{04A7C480-FC49-43D2-9A68-0D3C24FBD2AB}" srcId="{13D72CAE-C1A7-49BC-9BAE-84473B1D5FDF}" destId="{E91D2EC1-1308-407B-8EAB-D3F23D269275}" srcOrd="2" destOrd="0" parTransId="{1F0FB1B0-B855-4C36-A817-65D529F69FE6}" sibTransId="{3A820AEF-97EC-4EC9-A923-F6CEB0432E32}"/>
    <dgm:cxn modelId="{C42B67CF-387B-4979-BE49-83C61C295AEB}" type="presOf" srcId="{1F0FB1B0-B855-4C36-A817-65D529F69FE6}" destId="{37C3810A-D1C5-4160-8A31-B360E4DA621C}" srcOrd="0" destOrd="0" presId="urn:microsoft.com/office/officeart/2005/8/layout/radial4"/>
    <dgm:cxn modelId="{EF252AB6-8D6D-4914-A537-287630275166}" srcId="{13D72CAE-C1A7-49BC-9BAE-84473B1D5FDF}" destId="{A4C96B48-6B20-429E-B92E-460F2E3AEACE}" srcOrd="1" destOrd="0" parTransId="{00C7FAA5-B308-4825-8290-B436405C717C}" sibTransId="{BD1D1BBC-F0DE-4E74-902B-5DEE0BC1B8D0}"/>
    <dgm:cxn modelId="{8A6BD9D6-765A-401C-8C8A-1201E8F39AD5}" type="presOf" srcId="{C9BD4EAA-CE2E-451B-AD04-5AE5EB09D66C}" destId="{9E9015EF-1B8F-46C9-8C0D-356A953EE65F}" srcOrd="0" destOrd="0" presId="urn:microsoft.com/office/officeart/2005/8/layout/radial4"/>
    <dgm:cxn modelId="{77792864-1708-4372-92E9-8AC5D14D31C0}" type="presOf" srcId="{E91D2EC1-1308-407B-8EAB-D3F23D269275}" destId="{225E9424-29D5-45A7-8499-16768DCBE9F8}" srcOrd="0" destOrd="0" presId="urn:microsoft.com/office/officeart/2005/8/layout/radial4"/>
    <dgm:cxn modelId="{F3484B0B-A14D-4ABD-8C99-DF9F362FAF80}" type="presOf" srcId="{E15092EC-6CA9-48B0-8094-41E50C90F981}" destId="{F158BC77-E8C6-4938-8616-6F1ADE04720E}" srcOrd="0" destOrd="0" presId="urn:microsoft.com/office/officeart/2005/8/layout/radial4"/>
    <dgm:cxn modelId="{453A697B-D27E-4950-907B-428007441E49}" type="presOf" srcId="{00C7FAA5-B308-4825-8290-B436405C717C}" destId="{150D7BF4-9B74-4179-8DBF-8108EDC9CADD}" srcOrd="0" destOrd="0" presId="urn:microsoft.com/office/officeart/2005/8/layout/radial4"/>
    <dgm:cxn modelId="{C8D8D3B8-1B03-4B7E-8D75-AE32A7D06A89}" type="presOf" srcId="{13D72CAE-C1A7-49BC-9BAE-84473B1D5FDF}" destId="{339397F9-8D28-4B05-892D-9B5252BE5157}" srcOrd="0" destOrd="0" presId="urn:microsoft.com/office/officeart/2005/8/layout/radial4"/>
    <dgm:cxn modelId="{0B55E45A-B1A8-49B8-AA9F-CCF0F10226B1}" type="presOf" srcId="{E47D70B6-3B07-47D4-8809-A3FEA599650C}" destId="{F9791902-300F-48FA-91C5-1A46C1FDBEFB}" srcOrd="0" destOrd="0" presId="urn:microsoft.com/office/officeart/2005/8/layout/radial4"/>
    <dgm:cxn modelId="{F757B33C-DBA7-4B7D-A22B-A66CF8BE87AC}" srcId="{13D72CAE-C1A7-49BC-9BAE-84473B1D5FDF}" destId="{E15092EC-6CA9-48B0-8094-41E50C90F981}" srcOrd="0" destOrd="0" parTransId="{C9BD4EAA-CE2E-451B-AD04-5AE5EB09D66C}" sibTransId="{113C143A-9588-42B2-B1BC-D8729A5D3400}"/>
    <dgm:cxn modelId="{BC88BF76-A50A-4E24-99E6-C69873A43EDC}" srcId="{E47D70B6-3B07-47D4-8809-A3FEA599650C}" destId="{13D72CAE-C1A7-49BC-9BAE-84473B1D5FDF}" srcOrd="0" destOrd="0" parTransId="{C4C5A15D-CA13-4854-8226-813355E5D70E}" sibTransId="{9DBC6379-1785-4EC8-A69C-6DE5DC1D4CA3}"/>
    <dgm:cxn modelId="{9B567117-DCAB-4E15-8E18-18603746A4C1}" type="presParOf" srcId="{F9791902-300F-48FA-91C5-1A46C1FDBEFB}" destId="{339397F9-8D28-4B05-892D-9B5252BE5157}" srcOrd="0" destOrd="0" presId="urn:microsoft.com/office/officeart/2005/8/layout/radial4"/>
    <dgm:cxn modelId="{C2B9A793-71D6-4E2B-AF4E-640A77CECB4A}" type="presParOf" srcId="{F9791902-300F-48FA-91C5-1A46C1FDBEFB}" destId="{9E9015EF-1B8F-46C9-8C0D-356A953EE65F}" srcOrd="1" destOrd="0" presId="urn:microsoft.com/office/officeart/2005/8/layout/radial4"/>
    <dgm:cxn modelId="{6ABCC756-82D3-444B-A32A-5BA5DFDFDEB4}" type="presParOf" srcId="{F9791902-300F-48FA-91C5-1A46C1FDBEFB}" destId="{F158BC77-E8C6-4938-8616-6F1ADE04720E}" srcOrd="2" destOrd="0" presId="urn:microsoft.com/office/officeart/2005/8/layout/radial4"/>
    <dgm:cxn modelId="{5A0C81AA-7371-4C60-8A2E-58C4AAC23FA1}" type="presParOf" srcId="{F9791902-300F-48FA-91C5-1A46C1FDBEFB}" destId="{150D7BF4-9B74-4179-8DBF-8108EDC9CADD}" srcOrd="3" destOrd="0" presId="urn:microsoft.com/office/officeart/2005/8/layout/radial4"/>
    <dgm:cxn modelId="{B4E2268B-226C-4620-AAD6-7573CC3CAFCF}" type="presParOf" srcId="{F9791902-300F-48FA-91C5-1A46C1FDBEFB}" destId="{50B6D8E1-21F8-4177-8F7B-C14EABC6E2AF}" srcOrd="4" destOrd="0" presId="urn:microsoft.com/office/officeart/2005/8/layout/radial4"/>
    <dgm:cxn modelId="{AABD906E-5A1E-4225-B090-987938A9ABB0}" type="presParOf" srcId="{F9791902-300F-48FA-91C5-1A46C1FDBEFB}" destId="{37C3810A-D1C5-4160-8A31-B360E4DA621C}" srcOrd="5" destOrd="0" presId="urn:microsoft.com/office/officeart/2005/8/layout/radial4"/>
    <dgm:cxn modelId="{DEA4F3DB-0730-48EA-AA53-25B297F9BC39}" type="presParOf" srcId="{F9791902-300F-48FA-91C5-1A46C1FDBEFB}" destId="{225E9424-29D5-45A7-8499-16768DCBE9F8}" srcOrd="6" destOrd="0" presId="urn:microsoft.com/office/officeart/2005/8/layout/radial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33C47D7-2859-42A3-8471-08D7F041AD62}" type="datetimeFigureOut">
              <a:rPr lang="ja-JP" altLang="en-US"/>
              <a:pPr>
                <a:defRPr/>
              </a:pPr>
              <a:t>2022/3/18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5653D96-6AED-45EC-9258-2FF00341E2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25281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MS PGothic" pitchFamily="34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Gill Sans MT" pitchFamily="34" charset="0"/>
                <a:ea typeface="HGｺﾞｼｯｸE"/>
                <a:cs typeface="HGｺﾞｼｯｸE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Gill Sans MT" pitchFamily="34" charset="0"/>
                <a:ea typeface="HGｺﾞｼｯｸE"/>
                <a:cs typeface="HGｺﾞｼｯｸE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Gill Sans MT" pitchFamily="34" charset="0"/>
                <a:ea typeface="HGｺﾞｼｯｸE"/>
                <a:cs typeface="HGｺﾞｼｯｸE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Gill Sans MT" pitchFamily="34" charset="0"/>
                <a:ea typeface="HGｺﾞｼｯｸE"/>
                <a:cs typeface="HGｺﾞｼｯｸE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Gill Sans MT" pitchFamily="34" charset="0"/>
                <a:ea typeface="HGｺﾞｼｯｸE"/>
                <a:cs typeface="HGｺﾞｼｯｸE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ill Sans MT" pitchFamily="34" charset="0"/>
                <a:ea typeface="HGｺﾞｼｯｸE"/>
                <a:cs typeface="HGｺﾞｼｯｸE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ill Sans MT" pitchFamily="34" charset="0"/>
                <a:ea typeface="HGｺﾞｼｯｸE"/>
                <a:cs typeface="HGｺﾞｼｯｸE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ill Sans MT" pitchFamily="34" charset="0"/>
                <a:ea typeface="HGｺﾞｼｯｸE"/>
                <a:cs typeface="HGｺﾞｼｯｸE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ill Sans MT" pitchFamily="34" charset="0"/>
                <a:ea typeface="HGｺﾞｼｯｸE"/>
                <a:cs typeface="HGｺﾞｼｯｸE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24E0C90-0BE9-4D7A-8EAF-7C1FB66A8C3C}" type="slidenum">
              <a:rPr lang="ru-RU" alt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 altLang="ru-RU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6498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764B37-217F-4C3E-967A-63090152F793}" type="datetimeFigureOut">
              <a:rPr lang="ja-JP" altLang="en-US" smtClean="0"/>
              <a:pPr>
                <a:defRPr/>
              </a:pPr>
              <a:t>2022/3/18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1825BEAF-00A1-448D-97EA-547EB7D589E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46176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3B78EF-4F54-4A3A-89A2-C655D7729780}" type="datetimeFigureOut">
              <a:rPr lang="ja-JP" altLang="en-US" smtClean="0"/>
              <a:pPr>
                <a:defRPr/>
              </a:pPr>
              <a:t>2022/3/18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C9C221E3-2D25-4159-88F0-01793E87D3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421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3B78EF-4F54-4A3A-89A2-C655D7729780}" type="datetimeFigureOut">
              <a:rPr lang="ja-JP" altLang="en-US" smtClean="0"/>
              <a:pPr>
                <a:defRPr/>
              </a:pPr>
              <a:t>2022/3/18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C9C221E3-2D25-4159-88F0-01793E87D3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205496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3B78EF-4F54-4A3A-89A2-C655D7729780}" type="datetimeFigureOut">
              <a:rPr lang="ja-JP" altLang="en-US" smtClean="0"/>
              <a:pPr>
                <a:defRPr/>
              </a:pPr>
              <a:t>2022/3/18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C9C221E3-2D25-4159-88F0-01793E87D3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9565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3B78EF-4F54-4A3A-89A2-C655D7729780}" type="datetimeFigureOut">
              <a:rPr lang="ja-JP" altLang="en-US" smtClean="0"/>
              <a:pPr>
                <a:defRPr/>
              </a:pPr>
              <a:t>2022/3/18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C9C221E3-2D25-4159-88F0-01793E87D3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463721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3B78EF-4F54-4A3A-89A2-C655D7729780}" type="datetimeFigureOut">
              <a:rPr lang="ja-JP" altLang="en-US" smtClean="0"/>
              <a:pPr>
                <a:defRPr/>
              </a:pPr>
              <a:t>2022/3/18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C9C221E3-2D25-4159-88F0-01793E87D3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8291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5614AA-5378-4180-A6FE-1276A81E3FA3}" type="datetimeFigureOut">
              <a:rPr lang="ja-JP" altLang="en-US" smtClean="0"/>
              <a:pPr>
                <a:defRPr/>
              </a:pPr>
              <a:t>2022/3/18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0EE4CA-3B9A-4FCA-AC35-A24623C4F6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565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D45E8D-0EFB-4816-8F04-A5930B7E2A35}" type="datetimeFigureOut">
              <a:rPr lang="ja-JP" altLang="en-US" smtClean="0"/>
              <a:pPr>
                <a:defRPr/>
              </a:pPr>
              <a:t>2022/3/18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D9D0D4-774B-4AD5-9A90-490707B001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7798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ECB2AA-31CF-410D-A518-67B06F626651}" type="datetimeFigureOut">
              <a:rPr lang="ja-JP" altLang="en-US" smtClean="0"/>
              <a:pPr>
                <a:defRPr/>
              </a:pPr>
              <a:t>2022/3/18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CFD80F-44F3-45AA-8FED-BF3DFDE83B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6148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CBC30A-51E2-4939-AD39-0FB7F5D35F13}" type="datetimeFigureOut">
              <a:rPr lang="ja-JP" altLang="en-US" smtClean="0"/>
              <a:pPr>
                <a:defRPr/>
              </a:pPr>
              <a:t>2022/3/18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1C29DFC7-0C7A-4A53-A208-66344E6752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3280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2ADE1C-93D7-48CB-91AB-45D48AF52351}" type="datetimeFigureOut">
              <a:rPr lang="ja-JP" altLang="en-US" smtClean="0"/>
              <a:pPr>
                <a:defRPr/>
              </a:pPr>
              <a:t>2022/3/18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85F717DD-7658-41D0-A68B-D7EB7CE952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0481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789721-4ED2-426D-9ED0-1F752C91D0D6}" type="datetimeFigureOut">
              <a:rPr lang="ja-JP" altLang="en-US" smtClean="0"/>
              <a:pPr>
                <a:defRPr/>
              </a:pPr>
              <a:t>2022/3/18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693C1812-2DE1-4279-887D-0BD649C008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3815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36AE96-AA3A-4995-937C-B9B7C4AA6C6C}" type="datetimeFigureOut">
              <a:rPr lang="ja-JP" altLang="en-US" smtClean="0"/>
              <a:pPr>
                <a:defRPr/>
              </a:pPr>
              <a:t>2022/3/18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26443C-F0DB-406E-B2E1-86C691088B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8788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7C12E2-8778-4BA8-A39C-9B7362BE4F73}" type="datetimeFigureOut">
              <a:rPr lang="ja-JP" altLang="en-US" smtClean="0"/>
              <a:pPr>
                <a:defRPr/>
              </a:pPr>
              <a:t>2022/3/18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A04D7F-0851-4B07-B607-A883E69915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23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F31521-9439-4F15-8531-D072D2AC7C22}" type="datetimeFigureOut">
              <a:rPr lang="ja-JP" altLang="en-US" smtClean="0"/>
              <a:pPr>
                <a:defRPr/>
              </a:pPr>
              <a:t>2022/3/18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2F7B83-A78E-4F38-9ADA-5F63EF8CCF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9102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8C956B-0729-42F6-8425-25A226D5CC73}" type="datetimeFigureOut">
              <a:rPr lang="ja-JP" altLang="en-US" smtClean="0"/>
              <a:pPr>
                <a:defRPr/>
              </a:pPr>
              <a:t>2022/3/18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AF4EE51D-6D0F-45FA-B2FA-E8A0465D12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4689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A3B78EF-4F54-4A3A-89A2-C655D7729780}" type="datetimeFigureOut">
              <a:rPr lang="ja-JP" altLang="en-US" smtClean="0"/>
              <a:pPr>
                <a:defRPr/>
              </a:pPr>
              <a:t>2022/3/18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C9C221E3-2D25-4159-88F0-01793E87D3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5422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  <p:sldLayoutId id="2147483863" r:id="rId12"/>
    <p:sldLayoutId id="2147483864" r:id="rId13"/>
    <p:sldLayoutId id="2147483865" r:id="rId14"/>
    <p:sldLayoutId id="2147483866" r:id="rId15"/>
    <p:sldLayoutId id="2147483867" r:id="rId16"/>
  </p:sldLayoutIdLst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071538" y="764704"/>
            <a:ext cx="7858180" cy="573613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>« Обучение </a:t>
            </a:r>
            <a:r>
              <a:rPr lang="ru-RU" b="1" i="1" dirty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>никогда </a:t>
            </a:r>
            <a:r>
              <a:rPr lang="ru-RU" b="1" i="1" dirty="0" smtClean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>                              не </a:t>
            </a:r>
            <a:r>
              <a:rPr lang="ru-RU" b="1" i="1" dirty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>начинается с пустого места,</a:t>
            </a:r>
            <a:br>
              <a:rPr lang="ru-RU" b="1" i="1" dirty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</a:br>
            <a:r>
              <a:rPr lang="ru-RU" b="1" i="1" dirty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>а всегда опирается на определённую стадию развития,</a:t>
            </a:r>
            <a:br>
              <a:rPr lang="ru-RU" b="1" i="1" dirty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</a:br>
            <a:r>
              <a:rPr lang="ru-RU" b="1" i="1" dirty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>проделанную </a:t>
            </a:r>
            <a:r>
              <a:rPr lang="ru-RU" b="1" i="1" dirty="0" smtClean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>ребёнком»</a:t>
            </a:r>
            <a:r>
              <a:rPr lang="ru-RU" b="1" i="1" dirty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/>
            </a:r>
            <a:br>
              <a:rPr lang="ru-RU" b="1" i="1" dirty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</a:br>
            <a:r>
              <a:rPr lang="ru-RU" b="1" i="1" dirty="0" smtClean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/>
            </a:r>
            <a:br>
              <a:rPr lang="ru-RU" b="1" i="1" dirty="0" smtClean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</a:br>
            <a:r>
              <a:rPr lang="ru-RU" b="1" i="1" dirty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>	</a:t>
            </a:r>
            <a:r>
              <a:rPr lang="ru-RU" b="1" i="1" dirty="0" smtClean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>		Л.С</a:t>
            </a:r>
            <a:r>
              <a:rPr lang="ru-RU" b="1" i="1" dirty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>. </a:t>
            </a:r>
            <a:r>
              <a:rPr lang="ru-RU" b="1" i="1" dirty="0" err="1" smtClean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>Выготский</a:t>
            </a:r>
            <a:r>
              <a:rPr lang="ru-RU" b="1" i="1" dirty="0" smtClean="0">
                <a:solidFill>
                  <a:srgbClr val="660066"/>
                </a:solidFill>
                <a:latin typeface="Garamond" pitchFamily="18" charset="0"/>
                <a:cs typeface="Arial" pitchFamily="34" charset="0"/>
              </a:rPr>
              <a:t>.</a:t>
            </a:r>
            <a:r>
              <a:rPr lang="ru-RU" dirty="0">
                <a:solidFill>
                  <a:srgbClr val="80008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>
                <a:solidFill>
                  <a:srgbClr val="80008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80008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2"/>
          <p:cNvSpPr>
            <a:spLocks noChangeArrowheads="1"/>
          </p:cNvSpPr>
          <p:nvPr/>
        </p:nvSpPr>
        <p:spPr bwMode="auto">
          <a:xfrm>
            <a:off x="4211638" y="260350"/>
            <a:ext cx="471646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0099"/>
                </a:solidFill>
                <a:latin typeface="Garamond" pitchFamily="18" charset="0"/>
              </a:rPr>
              <a:t>Живите во имя своего ребенка, проявляйте к нему максимум внимания, переживайте за каждую неудачу малыша и радуйтесь даже самым маленьким его успехам. Будьте ему другом, тогда ребенок  доверит вам самое сокровенное.</a:t>
            </a:r>
          </a:p>
        </p:txBody>
      </p:sp>
      <p:sp>
        <p:nvSpPr>
          <p:cNvPr id="29699" name="Прямоугольник 3"/>
          <p:cNvSpPr>
            <a:spLocks noChangeArrowheads="1"/>
          </p:cNvSpPr>
          <p:nvPr/>
        </p:nvSpPr>
        <p:spPr bwMode="auto">
          <a:xfrm>
            <a:off x="468313" y="3652838"/>
            <a:ext cx="83518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6600"/>
                </a:solidFill>
                <a:latin typeface="Garamond" pitchFamily="18" charset="0"/>
              </a:rPr>
              <a:t>Учитесь вместе с ребенком, объединяйтесь с ним против трудностей, станьте союзником, а не противником или сторонним наблюдателем школьной жизни первоклассника. </a:t>
            </a:r>
          </a:p>
        </p:txBody>
      </p:sp>
      <p:sp>
        <p:nvSpPr>
          <p:cNvPr id="29700" name="Прямоугольник 4"/>
          <p:cNvSpPr>
            <a:spLocks noChangeArrowheads="1"/>
          </p:cNvSpPr>
          <p:nvPr/>
        </p:nvSpPr>
        <p:spPr bwMode="auto">
          <a:xfrm>
            <a:off x="468313" y="5559425"/>
            <a:ext cx="6670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Garamond" pitchFamily="18" charset="0"/>
              </a:rPr>
              <a:t>Верьте в ребенка, верьте в учителя</a:t>
            </a:r>
            <a:r>
              <a:rPr lang="ru-RU" dirty="0"/>
              <a:t>.</a:t>
            </a:r>
          </a:p>
        </p:txBody>
      </p:sp>
      <p:pic>
        <p:nvPicPr>
          <p:cNvPr id="6" name="Рисунок 5" descr="D:\Natalia\ЖОНКИНА ПИСАНИНА\1a5818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3725" y="4456113"/>
            <a:ext cx="2035175" cy="2005012"/>
          </a:xfrm>
          <a:prstGeom prst="rect">
            <a:avLst/>
          </a:prstGeom>
          <a:noFill/>
        </p:spPr>
      </p:pic>
      <p:pic>
        <p:nvPicPr>
          <p:cNvPr id="7" name="Picture 2" descr="D:\Natalia\ЖОНКИНА ПИСАНИНА\картинки\дети\ba84ec8f249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571480"/>
            <a:ext cx="2714644" cy="2432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>
            <a:off x="1619672" y="116632"/>
            <a:ext cx="7056784" cy="2016968"/>
          </a:xfrm>
          <a:prstGeom prst="horizontalScroll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Ожидаемые результаты: </a:t>
            </a:r>
          </a:p>
          <a:p>
            <a:pPr algn="ctr"/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портрет выпускника детского сада</a:t>
            </a:r>
            <a:endParaRPr lang="ru-RU" sz="24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800" b="1" dirty="0" smtClean="0"/>
              <a:t>Деятельный и активный</a:t>
            </a:r>
          </a:p>
          <a:p>
            <a:r>
              <a:rPr lang="ru-RU" sz="2800" b="1" dirty="0" smtClean="0"/>
              <a:t>Любознательный</a:t>
            </a:r>
          </a:p>
          <a:p>
            <a:r>
              <a:rPr lang="ru-RU" sz="2800" b="1" dirty="0" smtClean="0"/>
              <a:t>Инициативный</a:t>
            </a:r>
          </a:p>
          <a:p>
            <a:r>
              <a:rPr lang="ru-RU" sz="2800" b="1" dirty="0" smtClean="0"/>
              <a:t>Открытый внешнему миру, доброжелательный и отзывчивый</a:t>
            </a:r>
          </a:p>
          <a:p>
            <a:r>
              <a:rPr lang="ru-RU" sz="2800" b="1" dirty="0" smtClean="0"/>
              <a:t>Положительное отношение к себе, уверенность в своих силах</a:t>
            </a:r>
          </a:p>
          <a:p>
            <a:r>
              <a:rPr lang="ru-RU" sz="2800" b="1" dirty="0" smtClean="0"/>
              <a:t>Чувство собственного достоинства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20789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1"/>
          <p:cNvSpPr>
            <a:spLocks noChangeArrowheads="1"/>
          </p:cNvSpPr>
          <p:nvPr/>
        </p:nvSpPr>
        <p:spPr bwMode="auto">
          <a:xfrm>
            <a:off x="395536" y="0"/>
            <a:ext cx="781980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3200" b="1" i="1" dirty="0" smtClean="0">
                <a:solidFill>
                  <a:srgbClr val="000099"/>
                </a:solidFill>
                <a:latin typeface="Gabriola" pitchFamily="82" charset="0"/>
              </a:rPr>
              <a:t>«Дети – активные существа, деятельные мечтатели, стремящиеся к преобразованию. И если это так, то следует создать им организованную среду, только не такую, которая грозит им пальцем, напоминает о последствиях, читает мораль, а такую, которая организовывает и направляет их деятельность»</a:t>
            </a:r>
          </a:p>
          <a:p>
            <a:pPr algn="r"/>
            <a:r>
              <a:rPr lang="ru-RU" sz="3200" b="1" i="1" dirty="0" smtClean="0">
                <a:solidFill>
                  <a:srgbClr val="000099"/>
                </a:solidFill>
                <a:latin typeface="Gabriola" pitchFamily="82" charset="0"/>
              </a:rPr>
              <a:t>Ш.А. Амонашвили</a:t>
            </a:r>
            <a:endParaRPr lang="ru-RU" sz="3200" b="1" i="1" dirty="0">
              <a:solidFill>
                <a:srgbClr val="000099"/>
              </a:solidFill>
              <a:latin typeface="Gabriola" pitchFamily="82" charset="0"/>
            </a:endParaRPr>
          </a:p>
        </p:txBody>
      </p:sp>
      <p:pic>
        <p:nvPicPr>
          <p:cNvPr id="4098" name="Picture 2" descr="https://snlelekova.ucoz.net/_si/0/5805111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143248"/>
            <a:ext cx="5857916" cy="2945074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0298" y="3143248"/>
            <a:ext cx="5715040" cy="3030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9898"/>
            <a:ext cx="8053414" cy="356916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99"/>
                </a:solidFill>
              </a:rPr>
              <a:t>« ПРЕЕМСТВЕННОСТЬ ДОШКОЛЬНОГО И</a:t>
            </a:r>
            <a:br>
              <a:rPr lang="ru-RU" sz="3600" b="1" dirty="0" smtClean="0">
                <a:solidFill>
                  <a:srgbClr val="000099"/>
                </a:solidFill>
              </a:rPr>
            </a:br>
            <a:r>
              <a:rPr lang="ru-RU" sz="3600" b="1" dirty="0" smtClean="0">
                <a:solidFill>
                  <a:srgbClr val="000099"/>
                </a:solidFill>
              </a:rPr>
              <a:t>НАЧАЛЬНОГО ОБРАЗОВАНИЯ: СЛАГАЕМЫЕ УСПЕХА                   БУДУЩЕГО ПЕРВОКЛАССНИКА»</a:t>
            </a:r>
            <a:endParaRPr lang="ru-RU" sz="3600" b="1" dirty="0">
              <a:solidFill>
                <a:srgbClr val="000099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500570"/>
            <a:ext cx="7406640" cy="107157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https://snlelekova.ucoz.net/_si/0/5805111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4429132"/>
            <a:ext cx="3143272" cy="136479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16824" cy="3024336"/>
          </a:xfrm>
        </p:spPr>
        <p:txBody>
          <a:bodyPr>
            <a:normAutofit/>
          </a:bodyPr>
          <a:lstStyle/>
          <a:p>
            <a:r>
              <a:rPr lang="ru-RU" sz="2400" dirty="0">
                <a:effectLst/>
              </a:rPr>
              <a:t>Введение Федеральных Государственных Требований  (ФГТ) к структуре дошкольной программы и принятие новых Федеральных Государственных Образовательных Стандартов (ФГОС) начального школьного образования – важный этап преемственности детского сада и школы.</a:t>
            </a:r>
            <a:endParaRPr lang="ru-RU" sz="2400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714348" y="2857496"/>
            <a:ext cx="7929618" cy="3214710"/>
          </a:xfrm>
          <a:prstGeom prst="horizontalScroll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ФГОС – учить детей самостоятельно учиться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6744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357290" y="642918"/>
            <a:ext cx="7329510" cy="536437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</a:rPr>
              <a:t> </a:t>
            </a:r>
            <a:endParaRPr lang="ru-RU" sz="2800" b="1" dirty="0" smtClean="0">
              <a:solidFill>
                <a:srgbClr val="000099"/>
              </a:solidFill>
            </a:endParaRPr>
          </a:p>
          <a:p>
            <a:pPr>
              <a:lnSpc>
                <a:spcPct val="160000"/>
              </a:lnSpc>
            </a:pPr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Преемственность – это идущий в порядке последовательности процесс, основанный на переходе чего-либо непосредственно от одного к другому.   (Толковый словарь русского языка)</a:t>
            </a:r>
          </a:p>
          <a:p>
            <a:pPr>
              <a:lnSpc>
                <a:spcPct val="160000"/>
              </a:lnSpc>
              <a:buNone/>
            </a:pPr>
            <a:endParaRPr lang="ru-RU" sz="2800" b="1" i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60000"/>
              </a:lnSpc>
            </a:pPr>
            <a:r>
              <a:rPr lang="ru-RU" sz="28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Преемственность – это последовательная, непрерывная связь между различными ступенями в развитии качеств личности школьника, опора на его нравственный опыт, знания, умения, навыки, расширение и углубление их в последующие годы образования.</a:t>
            </a:r>
            <a:endParaRPr lang="ru-RU" sz="2800" b="1" dirty="0" smtClean="0">
              <a:solidFill>
                <a:srgbClr val="993300"/>
              </a:solidFill>
            </a:endParaRPr>
          </a:p>
          <a:p>
            <a:endParaRPr lang="ru-RU" sz="2600" dirty="0">
              <a:solidFill>
                <a:srgbClr val="CC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76672"/>
            <a:ext cx="7498080" cy="9409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Преемственность </a:t>
            </a:r>
            <a:b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по ступеням </a:t>
            </a:r>
            <a:r>
              <a:rPr lang="ru-RU" b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effectLst/>
                <a:latin typeface="Arial" pitchFamily="34" charset="0"/>
                <a:cs typeface="Arial" pitchFamily="34" charset="0"/>
              </a:rPr>
            </a:br>
            <a:endParaRPr lang="ru-RU" b="1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714488"/>
            <a:ext cx="7531770" cy="4604522"/>
          </a:xfrm>
        </p:spPr>
        <p:txBody>
          <a:bodyPr>
            <a:normAutofit/>
          </a:bodyPr>
          <a:lstStyle/>
          <a:p>
            <a:pPr marL="452628" indent="-342900"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6600"/>
                </a:solidFill>
              </a:rPr>
              <a:t>Дошкольная ступень </a:t>
            </a:r>
            <a:r>
              <a:rPr lang="ru-RU" sz="2400" dirty="0" smtClean="0">
                <a:solidFill>
                  <a:srgbClr val="006600"/>
                </a:solidFill>
              </a:rPr>
              <a:t>– </a:t>
            </a:r>
            <a:r>
              <a:rPr lang="ru-RU" sz="2400" dirty="0" smtClean="0">
                <a:solidFill>
                  <a:srgbClr val="006600"/>
                </a:solidFill>
              </a:rPr>
              <a:t>сохраняет </a:t>
            </a:r>
            <a:r>
              <a:rPr lang="ru-RU" sz="2400" dirty="0" err="1" smtClean="0">
                <a:solidFill>
                  <a:srgbClr val="006600"/>
                </a:solidFill>
              </a:rPr>
              <a:t>самоценность</a:t>
            </a:r>
            <a:r>
              <a:rPr lang="ru-RU" sz="2400" dirty="0" smtClean="0">
                <a:solidFill>
                  <a:srgbClr val="006600"/>
                </a:solidFill>
              </a:rPr>
              <a:t> дошкольного детства, формирует фундаментальные личностные качества ребёнка, сохраняя «радость детства».</a:t>
            </a:r>
          </a:p>
          <a:p>
            <a:pPr marL="452628" indent="-342900" algn="just">
              <a:buFont typeface="Wingdings" pitchFamily="2" charset="2"/>
              <a:buChar char="Ø"/>
            </a:pPr>
            <a:endParaRPr lang="ru-RU" sz="18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2628" indent="-342900"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660066"/>
                </a:solidFill>
              </a:rPr>
              <a:t>Начальная ступень школы </a:t>
            </a:r>
            <a:r>
              <a:rPr lang="ru-RU" sz="2400" dirty="0" smtClean="0">
                <a:solidFill>
                  <a:srgbClr val="660066"/>
                </a:solidFill>
              </a:rPr>
              <a:t>– подхватывает достижения ребёнка и развивает накопленный им потенциал до уровня понимания и осмысления.</a:t>
            </a:r>
          </a:p>
          <a:p>
            <a:pPr marL="452628" indent="-342900" algn="just">
              <a:buFont typeface="Wingdings" pitchFamily="2" charset="2"/>
              <a:buChar char="Ø"/>
            </a:pPr>
            <a:endParaRPr lang="ru-RU" sz="18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57200" y="986060"/>
            <a:ext cx="8229600" cy="619472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 smtClean="0">
                <a:solidFill>
                  <a:srgbClr val="000099"/>
                </a:solidFill>
              </a:rPr>
              <a:t>Формы осуществления преемственности</a:t>
            </a:r>
            <a:endParaRPr lang="ru-RU" sz="2800" b="1" dirty="0" smtClean="0">
              <a:solidFill>
                <a:srgbClr val="000099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>
            <a:off x="1079612" y="908720"/>
            <a:ext cx="7272808" cy="2329416"/>
          </a:xfrm>
          <a:prstGeom prst="horizontalScroll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Каждый ребенок идет в первый класс с надеждой на позитив. Все зависит от того, насколько ребенок был психологически подготовлен к школе. </a:t>
            </a:r>
            <a:endParaRPr lang="ru-RU" sz="24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079612" y="3501008"/>
            <a:ext cx="7056784" cy="307118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</a:rPr>
              <a:t>Психологическая готовность - это такое состояние ребенка, которое позволяет ему овладевать новыми знаниями, принимать новые требования и чувствовать себя успешным в общении с учителями и одноклассниками. </a:t>
            </a:r>
            <a:endParaRPr lang="ru-RU" sz="20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1171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6"/>
          <p:cNvSpPr txBox="1">
            <a:spLocks noGrp="1"/>
          </p:cNvSpPr>
          <p:nvPr>
            <p:ph type="title"/>
          </p:nvPr>
        </p:nvSpPr>
        <p:spPr>
          <a:xfrm>
            <a:off x="1656973" y="131886"/>
            <a:ext cx="5867355" cy="128089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ориентиры дошкольного образования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6"/>
          <p:cNvSpPr txBox="1">
            <a:spLocks/>
          </p:cNvSpPr>
          <p:nvPr/>
        </p:nvSpPr>
        <p:spPr>
          <a:xfrm>
            <a:off x="467544" y="1628800"/>
            <a:ext cx="2478293" cy="936105"/>
          </a:xfrm>
          <a:prstGeom prst="roundRect">
            <a:avLst/>
          </a:prstGeom>
          <a:solidFill>
            <a:schemeClr val="accent1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Инициативность и самостоятельность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6"/>
          <p:cNvSpPr txBox="1">
            <a:spLocks/>
          </p:cNvSpPr>
          <p:nvPr/>
        </p:nvSpPr>
        <p:spPr>
          <a:xfrm>
            <a:off x="3419872" y="1628801"/>
            <a:ext cx="2478293" cy="936104"/>
          </a:xfrm>
          <a:prstGeom prst="roundRect">
            <a:avLst/>
          </a:prstGeom>
          <a:solidFill>
            <a:schemeClr val="accent1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Уверенность в своих силах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 txBox="1">
            <a:spLocks/>
          </p:cNvSpPr>
          <p:nvPr/>
        </p:nvSpPr>
        <p:spPr>
          <a:xfrm>
            <a:off x="6300192" y="1628800"/>
            <a:ext cx="2478293" cy="936104"/>
          </a:xfrm>
          <a:prstGeom prst="roundRect">
            <a:avLst/>
          </a:prstGeom>
          <a:solidFill>
            <a:schemeClr val="accent1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Положительное отношение к себе и другим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6"/>
          <p:cNvSpPr txBox="1">
            <a:spLocks/>
          </p:cNvSpPr>
          <p:nvPr/>
        </p:nvSpPr>
        <p:spPr>
          <a:xfrm>
            <a:off x="1979712" y="2780928"/>
            <a:ext cx="2342006" cy="1188132"/>
          </a:xfrm>
          <a:prstGeom prst="roundRect">
            <a:avLst/>
          </a:prstGeom>
          <a:solidFill>
            <a:schemeClr val="accent1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Развитость воображения, фантазии, творчества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6"/>
          <p:cNvSpPr txBox="1">
            <a:spLocks/>
          </p:cNvSpPr>
          <p:nvPr/>
        </p:nvSpPr>
        <p:spPr>
          <a:xfrm>
            <a:off x="4860032" y="2780928"/>
            <a:ext cx="2478293" cy="1188132"/>
          </a:xfrm>
          <a:prstGeom prst="roundRect">
            <a:avLst/>
          </a:prstGeom>
          <a:solidFill>
            <a:schemeClr val="accent1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подчиняться социальным нормам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Текст 6"/>
          <p:cNvSpPr txBox="1">
            <a:spLocks/>
          </p:cNvSpPr>
          <p:nvPr/>
        </p:nvSpPr>
        <p:spPr>
          <a:xfrm>
            <a:off x="467544" y="4221088"/>
            <a:ext cx="2691721" cy="1224136"/>
          </a:xfrm>
          <a:prstGeom prst="roundRect">
            <a:avLst/>
          </a:prstGeom>
          <a:solidFill>
            <a:schemeClr val="accent1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Развитость крупной и мелкой моторики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Текст 6"/>
          <p:cNvSpPr txBox="1">
            <a:spLocks/>
          </p:cNvSpPr>
          <p:nvPr/>
        </p:nvSpPr>
        <p:spPr>
          <a:xfrm>
            <a:off x="3347864" y="4221088"/>
            <a:ext cx="2664295" cy="1224136"/>
          </a:xfrm>
          <a:prstGeom prst="roundRect">
            <a:avLst/>
          </a:prstGeom>
          <a:solidFill>
            <a:schemeClr val="accent1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любознательности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Текст 6"/>
          <p:cNvSpPr txBox="1">
            <a:spLocks/>
          </p:cNvSpPr>
          <p:nvPr/>
        </p:nvSpPr>
        <p:spPr>
          <a:xfrm>
            <a:off x="6193477" y="4221088"/>
            <a:ext cx="2691721" cy="1224135"/>
          </a:xfrm>
          <a:prstGeom prst="roundRect">
            <a:avLst/>
          </a:prstGeom>
          <a:solidFill>
            <a:schemeClr val="accent1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к волевым усилиям в разных видах деятельности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Текст 6"/>
          <p:cNvSpPr txBox="1">
            <a:spLocks/>
          </p:cNvSpPr>
          <p:nvPr/>
        </p:nvSpPr>
        <p:spPr>
          <a:xfrm>
            <a:off x="1656973" y="5589240"/>
            <a:ext cx="5681352" cy="792087"/>
          </a:xfrm>
          <a:prstGeom prst="roundRect">
            <a:avLst/>
          </a:prstGeom>
          <a:solidFill>
            <a:schemeClr val="accent1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к принятию собственных решений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3117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3648" y="332656"/>
            <a:ext cx="7124402" cy="4536504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«</a:t>
            </a:r>
            <a:r>
              <a:rPr lang="ru-RU" sz="3600" i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Быть готовым к школе –                       не значит уметь читать,                      писать и считать.                                  Быть готовым к школе –                    значит быть готовым                        всему этому научиться».</a:t>
            </a:r>
            <a:br>
              <a:rPr lang="ru-RU" sz="3600" i="1" dirty="0" smtClean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2800" i="1" dirty="0" smtClean="0">
                <a:latin typeface="Arial Black" panose="020B0A04020102020204" pitchFamily="34" charset="0"/>
              </a:rPr>
              <a:t/>
            </a:r>
            <a:br>
              <a:rPr lang="ru-RU" sz="2800" i="1" dirty="0" smtClean="0">
                <a:latin typeface="Arial Black" panose="020B0A04020102020204" pitchFamily="34" charset="0"/>
              </a:rPr>
            </a:br>
            <a:r>
              <a:rPr lang="ru-RU" sz="2800" b="1" i="1" u="sng" smtClean="0"/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Доктор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психологических наук</a:t>
            </a:r>
            <a:b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Леонид Абрамович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Венгер</a:t>
            </a:r>
            <a:endParaRPr lang="ru-RU" sz="28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5506D75-8B5A-4F6B-8116-D8C9F8D076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338</TotalTime>
  <Words>391</Words>
  <Application>Microsoft Office PowerPoint</Application>
  <PresentationFormat>Экран (4:3)</PresentationFormat>
  <Paragraphs>44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Легкий дым</vt:lpstr>
      <vt:lpstr>« Обучение никогда                               не начинается с пустого места, а всегда опирается на определённую стадию развития, проделанную ребёнком»     Л.С. Выготский. </vt:lpstr>
      <vt:lpstr>« ПРЕЕМСТВЕННОСТЬ ДОШКОЛЬНОГО И НАЧАЛЬНОГО ОБРАЗОВАНИЯ: СЛАГАЕМЫЕ УСПЕХА                   БУДУЩЕГО ПЕРВОКЛАССНИКА»</vt:lpstr>
      <vt:lpstr>Введение Федеральных Государственных Требований  (ФГТ) к структуре дошкольной программы и принятие новых Федеральных Государственных Образовательных Стандартов (ФГОС) начального школьного образования – важный этап преемственности детского сада и школы.</vt:lpstr>
      <vt:lpstr>Слайд 4</vt:lpstr>
      <vt:lpstr>Преемственность  по ступеням   </vt:lpstr>
      <vt:lpstr>Формы осуществления преемственности</vt:lpstr>
      <vt:lpstr>Слайд 7</vt:lpstr>
      <vt:lpstr>Целевые ориентиры дошкольного образования</vt:lpstr>
      <vt:lpstr>«Быть готовым к школе –                       не значит уметь читать,                      писать и считать.                                  Быть готовым к школе –                    значит быть готовым                        всему этому научиться».    Доктор психологических наук Леонид Абрамович Венгер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«Быть готовым к школе – не значит уметь читать, писать и считать. Быть готовым к школе – значит быть готовым всему этому научиться». Доктор психологических наук Леонид Абрамович Венгер</dc:title>
  <dc:creator>HP</dc:creator>
  <cp:lastModifiedBy>DNS</cp:lastModifiedBy>
  <cp:revision>45</cp:revision>
  <dcterms:created xsi:type="dcterms:W3CDTF">2014-02-23T07:45:13Z</dcterms:created>
  <dcterms:modified xsi:type="dcterms:W3CDTF">2022-03-18T05:58:51Z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TC103626579990</vt:lpwstr>
  </property>
</Properties>
</file>