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3" r:id="rId2"/>
    <p:sldId id="262" r:id="rId3"/>
    <p:sldId id="258" r:id="rId4"/>
    <p:sldId id="260" r:id="rId5"/>
    <p:sldId id="259" r:id="rId6"/>
    <p:sldId id="257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8E67B2-3072-4252-A87E-327667B1334D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E490B1-0375-4D50-846A-588B5095B0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Gill Sans MT" pitchFamily="34" charset="0"/>
                <a:ea typeface="HGｺﾞｼｯｸE"/>
                <a:cs typeface="HGｺﾞｼｯｸE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Gill Sans MT" pitchFamily="34" charset="0"/>
                <a:ea typeface="HGｺﾞｼｯｸE"/>
                <a:cs typeface="HGｺﾞｼｯｸE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Gill Sans MT" pitchFamily="34" charset="0"/>
                <a:ea typeface="HGｺﾞｼｯｸE"/>
                <a:cs typeface="HGｺﾞｼｯｸE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Gill Sans MT" pitchFamily="34" charset="0"/>
                <a:ea typeface="HGｺﾞｼｯｸE"/>
                <a:cs typeface="HGｺﾞｼｯｸE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Gill Sans MT" pitchFamily="34" charset="0"/>
                <a:ea typeface="HGｺﾞｼｯｸE"/>
                <a:cs typeface="HGｺﾞｼｯｸE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ill Sans MT" pitchFamily="34" charset="0"/>
                <a:ea typeface="HGｺﾞｼｯｸE"/>
                <a:cs typeface="HGｺﾞｼｯｸE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ill Sans MT" pitchFamily="34" charset="0"/>
                <a:ea typeface="HGｺﾞｼｯｸE"/>
                <a:cs typeface="HGｺﾞｼｯｸE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ill Sans MT" pitchFamily="34" charset="0"/>
                <a:ea typeface="HGｺﾞｼｯｸE"/>
                <a:cs typeface="HGｺﾞｼｯｸE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ill Sans MT" pitchFamily="34" charset="0"/>
                <a:ea typeface="HGｺﾞｼｯｸE"/>
                <a:cs typeface="HGｺﾞｼｯｸE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24E0C90-0BE9-4D7A-8EAF-7C1FB66A8C3C}" type="slidenum">
              <a:rPr lang="ru-RU" alt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 altLang="ru-RU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6498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071538" y="764704"/>
            <a:ext cx="7858180" cy="57361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  <a:t>« Обучение </a:t>
            </a:r>
            <a:r>
              <a:rPr lang="ru-RU" b="1" i="1" dirty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  <a:t>никогда </a:t>
            </a:r>
            <a:r>
              <a:rPr lang="ru-RU" b="1" i="1" dirty="0" smtClean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  <a:t>                              не </a:t>
            </a:r>
            <a:r>
              <a:rPr lang="ru-RU" b="1" i="1" dirty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  <a:t>начинается с пустого места,</a:t>
            </a:r>
            <a:br>
              <a:rPr lang="ru-RU" b="1" i="1" dirty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</a:br>
            <a:r>
              <a:rPr lang="ru-RU" b="1" i="1" dirty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  <a:t>а всегда опирается на определённую стадию развития,</a:t>
            </a:r>
            <a:br>
              <a:rPr lang="ru-RU" b="1" i="1" dirty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</a:br>
            <a:r>
              <a:rPr lang="ru-RU" b="1" i="1" dirty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  <a:t>проделанную </a:t>
            </a:r>
            <a:r>
              <a:rPr lang="ru-RU" b="1" i="1" dirty="0" smtClean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  <a:t>ребёнком»</a:t>
            </a:r>
            <a:r>
              <a:rPr lang="ru-RU" b="1" i="1" dirty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  <a:t/>
            </a:r>
            <a:br>
              <a:rPr lang="ru-RU" b="1" i="1" dirty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</a:br>
            <a:r>
              <a:rPr lang="ru-RU" b="1" i="1" dirty="0" smtClean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  <a:t/>
            </a:r>
            <a:br>
              <a:rPr lang="ru-RU" b="1" i="1" dirty="0" smtClean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</a:br>
            <a:r>
              <a:rPr lang="ru-RU" b="1" i="1" dirty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  <a:t>	</a:t>
            </a:r>
            <a:r>
              <a:rPr lang="ru-RU" b="1" i="1" dirty="0" smtClean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  <a:t>		Л.С</a:t>
            </a:r>
            <a:r>
              <a:rPr lang="ru-RU" b="1" i="1" dirty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  <a:t>. </a:t>
            </a:r>
            <a:r>
              <a:rPr lang="ru-RU" b="1" i="1" dirty="0" err="1" smtClean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  <a:t>Выготский</a:t>
            </a:r>
            <a:r>
              <a:rPr lang="ru-RU" b="1" i="1" dirty="0" smtClean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  <a:t>.</a:t>
            </a:r>
            <a:r>
              <a:rPr lang="ru-RU" dirty="0">
                <a:solidFill>
                  <a:srgbClr val="80008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>
                <a:solidFill>
                  <a:srgbClr val="800080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80008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59898"/>
            <a:ext cx="8053414" cy="356916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99"/>
                </a:solidFill>
              </a:rPr>
              <a:t>« ПРЕЕМСТВЕННОСТЬ ДОШКОЛЬНОГО И</a:t>
            </a:r>
            <a:br>
              <a:rPr lang="ru-RU" sz="3600" b="1" dirty="0" smtClean="0">
                <a:solidFill>
                  <a:srgbClr val="000099"/>
                </a:solidFill>
              </a:rPr>
            </a:br>
            <a:r>
              <a:rPr lang="ru-RU" sz="3600" b="1" dirty="0" smtClean="0">
                <a:solidFill>
                  <a:srgbClr val="000099"/>
                </a:solidFill>
              </a:rPr>
              <a:t>НАЧАЛЬНОГО ОБРАЗОВАНИЯ: СЛАГАЕМЫЕ УСПЕХА                   БУДУЩЕГО ПЕРВОКЛАССНИКА»</a:t>
            </a:r>
            <a:endParaRPr lang="ru-RU" sz="3600" b="1" dirty="0">
              <a:solidFill>
                <a:srgbClr val="000099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500570"/>
            <a:ext cx="7406640" cy="107157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https://snlelekova.ucoz.net/_si/0/5805111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4429132"/>
            <a:ext cx="3143272" cy="136479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DNS\Downloads\img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86874" cy="6590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DNS\Downloads\e00d0740cda7f6f34213b9f5a4c5134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8643998" cy="6500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DNS\Downloads\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858280" cy="6643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DNS\Downloads\0816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95250"/>
            <a:ext cx="7572427" cy="666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3648" y="332656"/>
            <a:ext cx="7124402" cy="4536504"/>
          </a:xfrm>
        </p:spPr>
        <p:txBody>
          <a:bodyPr>
            <a:normAutofit fontScale="90000"/>
          </a:bodyPr>
          <a:lstStyle/>
          <a:p>
            <a:r>
              <a:rPr lang="ru-RU" sz="2800" i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/>
            </a:r>
            <a:br>
              <a:rPr lang="ru-RU" sz="2800" i="1" dirty="0" smtClean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800" i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/>
            </a:r>
            <a:br>
              <a:rPr lang="ru-RU" sz="2800" i="1" dirty="0" smtClean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800" i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«</a:t>
            </a:r>
            <a:r>
              <a:rPr lang="ru-RU" sz="3600" i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Быть готовым к школе –                       не значит уметь читать,                      писать и считать.                                  Быть готовым к школе –                    значит быть готовым                        всему этому научиться».</a:t>
            </a:r>
            <a:br>
              <a:rPr lang="ru-RU" sz="3600" i="1" dirty="0" smtClean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800" i="1" dirty="0" smtClean="0">
                <a:latin typeface="Arial Black" panose="020B0A04020102020204" pitchFamily="34" charset="0"/>
              </a:rPr>
              <a:t/>
            </a:r>
            <a:br>
              <a:rPr lang="ru-RU" sz="2800" i="1" dirty="0" smtClean="0">
                <a:latin typeface="Arial Black" panose="020B0A04020102020204" pitchFamily="34" charset="0"/>
              </a:rPr>
            </a:br>
            <a:r>
              <a:rPr lang="ru-RU" sz="2800" b="1" i="1" u="sng" dirty="0" smtClean="0"/>
              <a:t>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Доктор психологических наук</a:t>
            </a:r>
            <a:b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Леонид Абрамович 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Венгер</a:t>
            </a:r>
            <a:endParaRPr lang="ru-RU" sz="28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14</Words>
  <PresentationFormat>Экран (4:3)</PresentationFormat>
  <Paragraphs>4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« Обучение никогда                               не начинается с пустого места, а всегда опирается на определённую стадию развития, проделанную ребёнком»     Л.С. Выготский. </vt:lpstr>
      <vt:lpstr>« ПРЕЕМСТВЕННОСТЬ ДОШКОЛЬНОГО И НАЧАЛЬНОГО ОБРАЗОВАНИЯ: СЛАГАЕМЫЕ УСПЕХА                   БУДУЩЕГО ПЕРВОКЛАССНИКА»</vt:lpstr>
      <vt:lpstr>Слайд 3</vt:lpstr>
      <vt:lpstr>Слайд 4</vt:lpstr>
      <vt:lpstr>Слайд 5</vt:lpstr>
      <vt:lpstr>Слайд 6</vt:lpstr>
      <vt:lpstr>  «Быть готовым к школе –                       не значит уметь читать,                      писать и считать.                                  Быть готовым к школе –                    значит быть готовым                        всему этому научиться».    Доктор психологических наук Леонид Абрамович Венгер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DNS</cp:lastModifiedBy>
  <cp:revision>5</cp:revision>
  <dcterms:created xsi:type="dcterms:W3CDTF">2022-05-13T08:53:12Z</dcterms:created>
  <dcterms:modified xsi:type="dcterms:W3CDTF">2022-05-15T11:09:15Z</dcterms:modified>
</cp:coreProperties>
</file>