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27"/>
  </p:notesMasterIdLst>
  <p:sldIdLst>
    <p:sldId id="256" r:id="rId2"/>
    <p:sldId id="258" r:id="rId3"/>
    <p:sldId id="264" r:id="rId4"/>
    <p:sldId id="265" r:id="rId5"/>
    <p:sldId id="263" r:id="rId6"/>
    <p:sldId id="260" r:id="rId7"/>
    <p:sldId id="261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89" r:id="rId16"/>
    <p:sldId id="290" r:id="rId17"/>
    <p:sldId id="291" r:id="rId18"/>
    <p:sldId id="292" r:id="rId19"/>
    <p:sldId id="293" r:id="rId20"/>
    <p:sldId id="318" r:id="rId21"/>
    <p:sldId id="319" r:id="rId22"/>
    <p:sldId id="320" r:id="rId23"/>
    <p:sldId id="321" r:id="rId24"/>
    <p:sldId id="322" r:id="rId25"/>
    <p:sldId id="323" r:id="rId26"/>
  </p:sldIdLst>
  <p:sldSz cx="9144000" cy="6858000" type="screen4x3"/>
  <p:notesSz cx="6858000" cy="994568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4660"/>
  </p:normalViewPr>
  <p:slideViewPr>
    <p:cSldViewPr>
      <p:cViewPr varScale="1">
        <p:scale>
          <a:sx n="74" d="100"/>
          <a:sy n="74" d="100"/>
        </p:scale>
        <p:origin x="13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BD9DF-018B-4510-943F-3437FF997D12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D277F-2F8C-4A5F-9126-6D5EB871A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45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852936"/>
            <a:ext cx="628295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77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62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07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852936"/>
            <a:ext cx="628295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54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3524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0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7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13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9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26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7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18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45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7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2" Type="http://schemas.openxmlformats.org/officeDocument/2006/relationships/image" Target="../media/image44.png"/><Relationship Id="rId17" Type="http://schemas.openxmlformats.org/officeDocument/2006/relationships/image" Target="../media/image48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16" Type="http://schemas.openxmlformats.org/officeDocument/2006/relationships/image" Target="../media/image47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9;&#1075;&#1086;&#1088;&#1072;&#1077;&#1084;&#1072;&#1103;%20&#1089;&#1091;&#1084;&#1084;&#1072;.mp3" TargetMode="External"/><Relationship Id="rId6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43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46.png"/><Relationship Id="rId10" Type="http://schemas.openxmlformats.org/officeDocument/2006/relationships/slideLayout" Target="../slideLayouts/slideLayout7.xml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slide" Target="slide2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50.png"/><Relationship Id="rId18" Type="http://schemas.openxmlformats.org/officeDocument/2006/relationships/image" Target="../media/image54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7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2" Type="http://schemas.openxmlformats.org/officeDocument/2006/relationships/image" Target="../media/image13.png"/><Relationship Id="rId17" Type="http://schemas.openxmlformats.org/officeDocument/2006/relationships/image" Target="../media/image53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16" Type="http://schemas.openxmlformats.org/officeDocument/2006/relationships/image" Target="../media/image52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49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51.png"/><Relationship Id="rId10" Type="http://schemas.openxmlformats.org/officeDocument/2006/relationships/slideLayout" Target="../slideLayouts/slideLayout7.xml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slide" Target="slide2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13.png"/><Relationship Id="rId18" Type="http://schemas.openxmlformats.org/officeDocument/2006/relationships/image" Target="../media/image59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image" Target="../media/image56.png"/><Relationship Id="rId17" Type="http://schemas.openxmlformats.org/officeDocument/2006/relationships/image" Target="../media/image58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57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1" Type="http://schemas.openxmlformats.org/officeDocument/2006/relationships/image" Target="../media/image55.png"/><Relationship Id="rId5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khsm_50-50%202.wav" TargetMode="External"/><Relationship Id="rId15" Type="http://schemas.openxmlformats.org/officeDocument/2006/relationships/image" Target="../media/image51.png"/><Relationship Id="rId10" Type="http://schemas.openxmlformats.org/officeDocument/2006/relationships/slideLayout" Target="../slideLayouts/slideLayout7.xml"/><Relationship Id="rId4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63.png"/><Relationship Id="rId3" Type="http://schemas.microsoft.com/office/2007/relationships/media" Target="file:///C:\Users\User\Desktop\&#1084;&#1080;&#1083;%20&#1088;\khsm_50-50%202.wav" TargetMode="External"/><Relationship Id="rId7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2" Type="http://schemas.openxmlformats.org/officeDocument/2006/relationships/image" Target="../media/image62.png"/><Relationship Id="rId17" Type="http://schemas.openxmlformats.org/officeDocument/2006/relationships/image" Target="../media/image66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65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61.png"/><Relationship Id="rId5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5" Type="http://schemas.openxmlformats.org/officeDocument/2006/relationships/image" Target="../media/image64.png"/><Relationship Id="rId10" Type="http://schemas.openxmlformats.org/officeDocument/2006/relationships/image" Target="../media/image60.png"/><Relationship Id="rId4" Type="http://schemas.openxmlformats.org/officeDocument/2006/relationships/audio" Target="file:///C:\Users\User\Desktop\&#1084;&#1080;&#1083;%20&#1088;\khsm_50-50%202.wav" TargetMode="Externa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69.png"/><Relationship Id="rId18" Type="http://schemas.openxmlformats.org/officeDocument/2006/relationships/image" Target="../media/image71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image" Target="../media/image68.png"/><Relationship Id="rId17" Type="http://schemas.openxmlformats.org/officeDocument/2006/relationships/image" Target="../media/image51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slide" Target="slide22.xml"/><Relationship Id="rId20" Type="http://schemas.openxmlformats.org/officeDocument/2006/relationships/image" Target="../media/image73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1" Type="http://schemas.openxmlformats.org/officeDocument/2006/relationships/image" Target="../media/image67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72.png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76.png"/><Relationship Id="rId18" Type="http://schemas.openxmlformats.org/officeDocument/2006/relationships/image" Target="../media/image79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2" Type="http://schemas.openxmlformats.org/officeDocument/2006/relationships/image" Target="../media/image75.png"/><Relationship Id="rId17" Type="http://schemas.openxmlformats.org/officeDocument/2006/relationships/image" Target="../media/image51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78.png"/><Relationship Id="rId20" Type="http://schemas.openxmlformats.org/officeDocument/2006/relationships/image" Target="../media/image81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74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slide" Target="slide22.xml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80.png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84;&#1080;&#1083;%20&#1088;\&#1090;&#1077;&#1083;&#1077;&#1092;&#1086;&#1085;%202.wav" TargetMode="External"/><Relationship Id="rId13" Type="http://schemas.openxmlformats.org/officeDocument/2006/relationships/image" Target="../media/image84.png"/><Relationship Id="rId18" Type="http://schemas.openxmlformats.org/officeDocument/2006/relationships/image" Target="../media/image87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2" Type="http://schemas.openxmlformats.org/officeDocument/2006/relationships/image" Target="../media/image83.png"/><Relationship Id="rId17" Type="http://schemas.openxmlformats.org/officeDocument/2006/relationships/image" Target="../media/image86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slide" Target="slide22.xml"/><Relationship Id="rId20" Type="http://schemas.openxmlformats.org/officeDocument/2006/relationships/image" Target="../media/image51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82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88.png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84;&#1080;&#1083;%20&#1088;\&#1090;&#1077;&#1083;&#1077;&#1092;&#1086;&#1085;%202.wav" TargetMode="External"/><Relationship Id="rId14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91.png"/><Relationship Id="rId18" Type="http://schemas.openxmlformats.org/officeDocument/2006/relationships/image" Target="../media/image93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2" Type="http://schemas.openxmlformats.org/officeDocument/2006/relationships/image" Target="../media/image90.png"/><Relationship Id="rId17" Type="http://schemas.openxmlformats.org/officeDocument/2006/relationships/image" Target="../media/image7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slide" Target="slide22.xml"/><Relationship Id="rId20" Type="http://schemas.openxmlformats.org/officeDocument/2006/relationships/image" Target="../media/image51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89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94.png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92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97.png"/><Relationship Id="rId18" Type="http://schemas.openxmlformats.org/officeDocument/2006/relationships/image" Target="../media/image100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84;&#1080;&#1083;%20&#1088;\&#1087;&#1086;&#1084;&#1086;&#1097;&#1100;%20&#1082;&#1083;&#1072;&#1089;&#1089;&#1072;%202.wav" TargetMode="External"/><Relationship Id="rId12" Type="http://schemas.openxmlformats.org/officeDocument/2006/relationships/image" Target="../media/image96.png"/><Relationship Id="rId17" Type="http://schemas.openxmlformats.org/officeDocument/2006/relationships/image" Target="../media/image99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slide" Target="slide22.xml"/><Relationship Id="rId20" Type="http://schemas.openxmlformats.org/officeDocument/2006/relationships/image" Target="../media/image51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84;&#1080;&#1083;%20&#1088;\&#1087;&#1086;&#1084;&#1086;&#1097;&#1100;%20&#1082;&#1083;&#1072;&#1089;&#1089;&#1072;%202.wav" TargetMode="External"/><Relationship Id="rId11" Type="http://schemas.openxmlformats.org/officeDocument/2006/relationships/image" Target="../media/image95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101.png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98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104.png"/><Relationship Id="rId18" Type="http://schemas.openxmlformats.org/officeDocument/2006/relationships/image" Target="../media/image107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7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image" Target="../media/image103.png"/><Relationship Id="rId17" Type="http://schemas.openxmlformats.org/officeDocument/2006/relationships/image" Target="../media/image106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slide" Target="slide23.xml"/><Relationship Id="rId20" Type="http://schemas.openxmlformats.org/officeDocument/2006/relationships/image" Target="../media/image109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1" Type="http://schemas.openxmlformats.org/officeDocument/2006/relationships/image" Target="../media/image102.png"/><Relationship Id="rId5" Type="http://schemas.openxmlformats.org/officeDocument/2006/relationships/audio" Target="file:///C:\Users\User\Desktop\&#1084;&#1080;&#1083;%20&#1088;\khsm_50-50%202.wav" TargetMode="Externa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108.png"/><Relationship Id="rId4" Type="http://schemas.microsoft.com/office/2007/relationships/media" Target="file:///C:\Users\User\Desktop\&#1084;&#1080;&#1083;%20&#1088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7;&#1088;&#1077;&#1079;&#1077;&#1085;&#1090;&#1072;&#1094;&#1080;&#1103;%20&#1082;&#1090;&#1086;%20&#1093;&#1086;&#1095;&#1077;&#1090;%20&#1089;&#1090;&#1072;&#1090;&#1100;%20&#1084;&#1080;&#1083;&#1083;&#1080;&#1086;&#1085;&#1077;&#1088;&#1086;&#1084;\&#1053;&#1086;&#1074;&#1072;&#1103;%20&#1087;&#1072;&#1087;&#1082;&#1072;\&#1091;&#1088;&#1086;&#1082;-&#1080;&#1075;&#1088;&#1072;%20&#1087;&#1086;%20&#1084;&#1072;&#1090;&#1077;&#1084;&#1072;&#1090;&#1080;&#1082;&#1077;,%206%20&#1082;&#1083;&#1072;&#1089;&#1089;\&#1079;&#1072;&#1089;&#1090;&#1072;&#1074;&#1082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1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6" Type="http://schemas.openxmlformats.org/officeDocument/2006/relationships/image" Target="../media/image111.png"/><Relationship Id="rId5" Type="http://schemas.openxmlformats.org/officeDocument/2006/relationships/image" Target="../media/image110.gif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slideLayout" Target="../slideLayouts/slideLayout7.xml"/><Relationship Id="rId7" Type="http://schemas.openxmlformats.org/officeDocument/2006/relationships/slide" Target="slide3.xml"/><Relationship Id="rId2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1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6" Type="http://schemas.openxmlformats.org/officeDocument/2006/relationships/image" Target="../media/image114.png"/><Relationship Id="rId5" Type="http://schemas.openxmlformats.org/officeDocument/2006/relationships/image" Target="../media/image113.gif"/><Relationship Id="rId4" Type="http://schemas.openxmlformats.org/officeDocument/2006/relationships/image" Target="../media/image112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slideLayout" Target="../slideLayouts/slideLayout7.xml"/><Relationship Id="rId7" Type="http://schemas.openxmlformats.org/officeDocument/2006/relationships/slide" Target="slide3.xml"/><Relationship Id="rId2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1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6" Type="http://schemas.openxmlformats.org/officeDocument/2006/relationships/image" Target="../media/image117.png"/><Relationship Id="rId5" Type="http://schemas.openxmlformats.org/officeDocument/2006/relationships/image" Target="../media/image113.gif"/><Relationship Id="rId4" Type="http://schemas.openxmlformats.org/officeDocument/2006/relationships/image" Target="../media/image116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1.png"/><Relationship Id="rId2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1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6" Type="http://schemas.openxmlformats.org/officeDocument/2006/relationships/image" Target="../media/image120.gif"/><Relationship Id="rId5" Type="http://schemas.openxmlformats.org/officeDocument/2006/relationships/image" Target="../media/image113.gif"/><Relationship Id="rId4" Type="http://schemas.openxmlformats.org/officeDocument/2006/relationships/image" Target="../media/image11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7;&#1088;&#1077;&#1079;&#1077;&#1085;&#1090;&#1072;&#1094;&#1080;&#1103;%20&#1082;&#1090;&#1086;%20&#1093;&#1086;&#1095;&#1077;&#1090;%20&#1089;&#1090;&#1072;&#1090;&#1100;%20&#1084;&#1080;&#1083;&#1083;&#1080;&#1086;&#1085;&#1077;&#1088;&#1086;&#1084;\&#1053;&#1086;&#1074;&#1072;&#1103;%20&#1087;&#1072;&#1087;&#1082;&#1072;\&#1091;&#1088;&#1086;&#1082;-&#1080;&#1075;&#1088;&#1072;%20&#1087;&#1086;%20&#1084;&#1072;&#1090;&#1077;&#1084;&#1072;&#1090;&#1080;&#1082;&#1077;,%206%20&#1082;&#1083;&#1072;&#1089;&#1089;\&#1079;&#1072;&#1089;&#1090;&#1072;&#1074;&#1082;&#1072;.mp3" TargetMode="External"/><Relationship Id="rId6" Type="http://schemas.openxmlformats.org/officeDocument/2006/relationships/image" Target="../media/image123.png"/><Relationship Id="rId5" Type="http://schemas.openxmlformats.org/officeDocument/2006/relationships/image" Target="../media/image120.gif"/><Relationship Id="rId4" Type="http://schemas.openxmlformats.org/officeDocument/2006/relationships/image" Target="../media/image113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pobedpix.com/tesey-i-ariadna-kartinki" TargetMode="External"/><Relationship Id="rId3" Type="http://schemas.openxmlformats.org/officeDocument/2006/relationships/hyperlink" Target="https://otvet.mail.ru/question/95333211" TargetMode="External"/><Relationship Id="rId7" Type="http://schemas.openxmlformats.org/officeDocument/2006/relationships/hyperlink" Target="http://900igr.net/datas/mkhk/Drevnegrecheskie-mify-o-bogakh/0040-040-Sizifov-trud.jpg" TargetMode="External"/><Relationship Id="rId2" Type="http://schemas.openxmlformats.org/officeDocument/2006/relationships/hyperlink" Target="https://infourok.ru/igrovie-zadaniya-s-frazeologizmami-308952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edsovet.su/load/723-1-0-48792" TargetMode="External"/><Relationship Id="rId5" Type="http://schemas.openxmlformats.org/officeDocument/2006/relationships/hyperlink" Target="https://urok.1sept.ru/articles/620176" TargetMode="External"/><Relationship Id="rId10" Type="http://schemas.openxmlformats.org/officeDocument/2006/relationships/hyperlink" Target="http://www.good-/" TargetMode="External"/><Relationship Id="rId4" Type="http://schemas.openxmlformats.org/officeDocument/2006/relationships/hyperlink" Target="https://multiurok.ru/files/ighrovyie-zadaniia-s-frazieologhizmami.html" TargetMode="External"/><Relationship Id="rId9" Type="http://schemas.openxmlformats.org/officeDocument/2006/relationships/hyperlink" Target="http://pixelbrush.ru/2013/08/19/house-and-lodge-dom-i-domik-nabor-elementov-dlya-kollazhey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7" Type="http://schemas.openxmlformats.org/officeDocument/2006/relationships/image" Target="../media/image7.png"/><Relationship Id="rId2" Type="http://schemas.openxmlformats.org/officeDocument/2006/relationships/audio" Target="file:///C:\Users\User\Desktop\&#1084;&#1080;&#1083;%20&#1088;\&#1087;&#1088;&#1080;&#1074;&#1077;&#1090;&#1089;&#1090;&#1074;&#1080;&#1077;.mp3" TargetMode="External"/><Relationship Id="rId1" Type="http://schemas.microsoft.com/office/2007/relationships/media" Target="file:///C:\Users\User\Desktop\&#1084;&#1080;&#1083;%20&#1088;\&#1087;&#1088;&#1080;&#1074;&#1077;&#1090;&#1089;&#1090;&#1074;&#1080;&#1077;.mp3" TargetMode="Externa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8;&#1080;&#1074;&#1077;&#1090;&#1089;&#1090;&#1074;&#1080;&#1077;%202.wa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21" Type="http://schemas.openxmlformats.org/officeDocument/2006/relationships/image" Target="../media/image17.png"/><Relationship Id="rId7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slide" Target="slide20.xml"/><Relationship Id="rId17" Type="http://schemas.openxmlformats.org/officeDocument/2006/relationships/image" Target="../media/image13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6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khsm_50-50%202.wav" TargetMode="External"/><Relationship Id="rId11" Type="http://schemas.openxmlformats.org/officeDocument/2006/relationships/slideLayout" Target="../slideLayouts/slideLayout7.xml"/><Relationship Id="rId5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khsm_50-50%202.wav" TargetMode="External"/><Relationship Id="rId15" Type="http://schemas.openxmlformats.org/officeDocument/2006/relationships/image" Target="../media/image11.png"/><Relationship Id="rId10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9" Type="http://schemas.openxmlformats.org/officeDocument/2006/relationships/image" Target="../media/image15.png"/><Relationship Id="rId4" Type="http://schemas.openxmlformats.org/officeDocument/2006/relationships/audio" Target="file:///C:\Users\home\Desktop\&#1084;&#1080;&#1083;&#1083;\&#1087;&#1088;&#1080;&#1074;&#1077;&#1090;&#1089;&#1090;&#1074;&#1080;&#1077;%201.wav" TargetMode="External"/><Relationship Id="rId9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13.png"/><Relationship Id="rId18" Type="http://schemas.openxmlformats.org/officeDocument/2006/relationships/image" Target="../media/image21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7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12" Type="http://schemas.openxmlformats.org/officeDocument/2006/relationships/slide" Target="slide20.xml"/><Relationship Id="rId17" Type="http://schemas.openxmlformats.org/officeDocument/2006/relationships/image" Target="../media/image20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6" Type="http://schemas.microsoft.com/office/2007/relationships/media" Target="file:///C:\Users\User\Desktop\&#1050;&#1086;&#1085;&#1082;&#1088;&#1089;%20%20&#1057;&#1083;&#1086;&#1074;&#1086;%20&#1095;&#1077;&#1088;&#1077;&#1079;%20&#1087;&#1088;&#1080;&#1079;&#1084;&#1091;\&#1087;&#1088;&#1080;&#1074;&#1077;&#1090;&#1089;&#1090;&#1074;&#1080;&#1077;%202.wav" TargetMode="External"/><Relationship Id="rId11" Type="http://schemas.openxmlformats.org/officeDocument/2006/relationships/image" Target="../media/image1.jpg"/><Relationship Id="rId5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khsm_50-50%202.wav" TargetMode="External"/><Relationship Id="rId15" Type="http://schemas.openxmlformats.org/officeDocument/2006/relationships/image" Target="../media/image18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22.png"/><Relationship Id="rId4" Type="http://schemas.microsoft.com/office/2007/relationships/media" Target="file:///C:\Users\User\Desktop\&#1050;&#1086;&#1085;&#1082;&#1088;&#1089;%20%20&#1057;&#1083;&#1086;&#1074;&#1086;%20&#1095;&#1077;&#1088;&#1077;&#1079;%20&#1087;&#1088;&#1080;&#1079;&#1084;&#1091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7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image" Target="../media/image13.png"/><Relationship Id="rId17" Type="http://schemas.openxmlformats.org/officeDocument/2006/relationships/image" Target="../media/image28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27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6" Type="http://schemas.microsoft.com/office/2007/relationships/media" Target="file:///C:\Users\User\Desktop\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1" Type="http://schemas.openxmlformats.org/officeDocument/2006/relationships/slide" Target="slide20.xml"/><Relationship Id="rId5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khsm_50-50%202.wav" TargetMode="External"/><Relationship Id="rId15" Type="http://schemas.openxmlformats.org/officeDocument/2006/relationships/image" Target="../media/image26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30.png"/><Relationship Id="rId4" Type="http://schemas.microsoft.com/office/2007/relationships/media" Target="file:///C:\Users\User\Desktop\&#1050;&#1086;&#1085;&#1082;&#1088;&#1089;%20%20&#1057;&#1083;&#1086;&#1074;&#1086;%20&#1095;&#1077;&#1088;&#1077;&#1079;%20&#1087;&#1088;&#1080;&#1079;&#1084;&#1091;\khsm_50-50%202.wav" TargetMode="External"/><Relationship Id="rId9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32.png"/><Relationship Id="rId18" Type="http://schemas.openxmlformats.org/officeDocument/2006/relationships/image" Target="../media/image36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7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16" Type="http://schemas.openxmlformats.org/officeDocument/2006/relationships/slide" Target="slide20.xml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6" Type="http://schemas.microsoft.com/office/2007/relationships/media" Target="file:///C:\Users\User\Desktop\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1" Type="http://schemas.openxmlformats.org/officeDocument/2006/relationships/image" Target="../media/image13.png"/><Relationship Id="rId5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khsm_50-50%202.wav" TargetMode="External"/><Relationship Id="rId15" Type="http://schemas.openxmlformats.org/officeDocument/2006/relationships/image" Target="../media/image34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37.png"/><Relationship Id="rId4" Type="http://schemas.microsoft.com/office/2007/relationships/media" Target="file:///C:\Users\User\Desktop\&#1050;&#1086;&#1085;&#1082;&#1088;&#1089;%20%20&#1057;&#1083;&#1086;&#1074;&#1086;%20&#1095;&#1077;&#1088;&#1077;&#1079;%20&#1087;&#1088;&#1080;&#1079;&#1084;&#1091;\khsm_50-50%202.wav" TargetMode="External"/><Relationship Id="rId9" Type="http://schemas.openxmlformats.org/officeDocument/2006/relationships/audio" Target="file:///C:\Users\User\Desktop\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3" Type="http://schemas.openxmlformats.org/officeDocument/2006/relationships/image" Target="../media/image39.png"/><Relationship Id="rId3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88;&#1072;&#1074;&#1080;&#1083;&#1100;&#1085;&#1099;&#1081;%20&#1086;&#1090;&#1074;&#1077;&#1090;.mp3" TargetMode="External"/><Relationship Id="rId7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2" Type="http://schemas.openxmlformats.org/officeDocument/2006/relationships/image" Target="../media/image38.png"/><Relationship Id="rId17" Type="http://schemas.openxmlformats.org/officeDocument/2006/relationships/image" Target="../media/image42.png"/><Relationship Id="rId2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5;&#1077;&#1087;&#1088;&#1072;&#1074;&#1080;&#1083;&#1100;&#1085;&#1099;&#1081;%20&#1086;&#1090;&#1074;&#1077;&#1090;.mp3" TargetMode="External"/><Relationship Id="rId16" Type="http://schemas.openxmlformats.org/officeDocument/2006/relationships/image" Target="../media/image41.pn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090;&#1072;&#1094;&#1080;&#1103;%20&#1050;&#1090;&#1086;%20&#1093;&#1086;&#1095;&#1077;&#1090;%20&#1089;&#1090;&#1072;&#1090;&#1100;%20&#1084;&#1080;&#1083;&#1083;&#1080;&#1086;&#1085;&#1077;&#1088;&#1086;&#1084;\&#1087;&#1077;&#1088;&#1077;&#1093;&#1086;&#1076;%20&#1082;%20&#1089;&#1083;&#1077;&#1076;%20&#1074;&#1086;&#1087;&#1088;&#1086;&#1089;&#1091;.mp3" TargetMode="External"/><Relationship Id="rId6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&#1087;&#1086;&#1084;&#1086;&#1097;&#1100;%20&#1082;&#1083;&#1072;&#1089;&#1089;&#1072;%202.wav" TargetMode="External"/><Relationship Id="rId11" Type="http://schemas.openxmlformats.org/officeDocument/2006/relationships/image" Target="../media/image13.png"/><Relationship Id="rId5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khsm_50-50%202.wav" TargetMode="External"/><Relationship Id="rId15" Type="http://schemas.openxmlformats.org/officeDocument/2006/relationships/image" Target="../media/image40.png"/><Relationship Id="rId10" Type="http://schemas.openxmlformats.org/officeDocument/2006/relationships/slideLayout" Target="../slideLayouts/slideLayout7.xml"/><Relationship Id="rId4" Type="http://schemas.microsoft.com/office/2007/relationships/media" Target="file:///C:\Users\User\Desktop\&#1059;&#1095;&#1080;&#1090;&#1077;&#1083;&#1100;%20&#1050;&#1086;&#1085;&#1082;&#1088;&#1089;%20%20&#1057;&#1083;&#1086;&#1074;&#1086;%20&#1095;&#1077;&#1088;&#1077;&#1079;%20&#1087;&#1088;&#1080;&#1079;&#1084;&#1091;\khsm_50-50%202.wav" TargetMode="External"/><Relationship Id="rId9" Type="http://schemas.openxmlformats.org/officeDocument/2006/relationships/audio" Target="file:///C:\Users\User\Desktop\&#1059;&#1095;&#1080;&#1090;&#1077;&#1083;&#1100;%20&#1050;&#1086;&#1085;&#1082;&#1088;&#1089;%20%20&#1057;&#1083;&#1086;&#1074;&#1086;%20&#1095;&#1077;&#1088;&#1077;&#1079;%20&#1087;&#1088;&#1080;&#1079;&#1084;&#1091;\&#1090;&#1077;&#1083;&#1077;&#1092;&#1086;&#1085;%202.wav" TargetMode="External"/><Relationship Id="rId14" Type="http://schemas.openxmlformats.org/officeDocument/2006/relationships/slide" Target="slide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620688"/>
            <a:ext cx="4752528" cy="482453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866900" algn="l"/>
                <a:tab pos="2969895" algn="ctr"/>
                <a:tab pos="3924300" algn="l"/>
              </a:tabLst>
            </a:pP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егиональный конкурс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«Слово через призму родного языка».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Интеллектуальная игра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«Кто хочет стать миллионером»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«Фразеология. Источники фразеологизмов. Культура речи»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(6 класс, после завершения изучения темы;</a:t>
            </a:r>
            <a:br>
              <a:rPr lang="ru-R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класс, задание 8, подготовка к ОГЭ;</a:t>
            </a:r>
            <a:br>
              <a:rPr lang="ru-R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класс, задание 25 (задание, связанные с умением находить  </a:t>
            </a:r>
            <a:br>
              <a:rPr lang="ru-R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фразеологические обороты, видеть их в тексте;</a:t>
            </a:r>
            <a:br>
              <a:rPr lang="ru-RU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6 - 9 классы, подготовка к ВПР)</a:t>
            </a:r>
            <a:br>
              <a:rPr lang="ru-RU" sz="18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42412" y="2338495"/>
            <a:ext cx="21431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бесструнная балалайка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90317" y="5170464"/>
            <a:ext cx="15763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В. медный лоб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02818" y="2559565"/>
            <a:ext cx="2071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Б. без руля и без ветрил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38674" y="4889233"/>
            <a:ext cx="192994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на уме</a:t>
            </a:r>
          </a:p>
          <a:p>
            <a:pPr algn="ctr" eaLnBrk="1" hangingPunct="1"/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несгораемая сум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06737" y="2090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66025" y="5221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13600" y="3305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01028" y="92419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32304" y="76847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858125" y="471488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5" name="Овал 14"/>
          <p:cNvSpPr/>
          <p:nvPr/>
        </p:nvSpPr>
        <p:spPr>
          <a:xfrm>
            <a:off x="2783711" y="144586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6" name="Овал 15"/>
          <p:cNvSpPr/>
          <p:nvPr/>
        </p:nvSpPr>
        <p:spPr>
          <a:xfrm>
            <a:off x="4385537" y="75808"/>
            <a:ext cx="1214438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6337300" y="75808"/>
            <a:ext cx="1214438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429625" y="6072188"/>
            <a:ext cx="500063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сведения 21">
            <a:hlinkClick r:id="rId14" action="ppaction://hlinksldjump" highlightClick="1"/>
          </p:cNvPr>
          <p:cNvSpPr/>
          <p:nvPr/>
        </p:nvSpPr>
        <p:spPr>
          <a:xfrm>
            <a:off x="214313" y="6143625"/>
            <a:ext cx="428625" cy="35718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зрыв: 8 точек 1"/>
          <p:cNvSpPr/>
          <p:nvPr/>
        </p:nvSpPr>
        <p:spPr>
          <a:xfrm>
            <a:off x="4610100" y="1484784"/>
            <a:ext cx="2941638" cy="3117379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1702143" y="1865022"/>
            <a:ext cx="2678112" cy="2737141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Взрыв: 8 точек 7"/>
          <p:cNvSpPr/>
          <p:nvPr/>
        </p:nvSpPr>
        <p:spPr>
          <a:xfrm>
            <a:off x="2271019" y="4335194"/>
            <a:ext cx="2941637" cy="239553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Прямоугольник: скругленные углы 27"/>
          <p:cNvSpPr/>
          <p:nvPr/>
        </p:nvSpPr>
        <p:spPr>
          <a:xfrm>
            <a:off x="7762533" y="244270"/>
            <a:ext cx="1184058" cy="5027774"/>
          </a:xfrm>
          <a:prstGeom prst="roundRect">
            <a:avLst/>
          </a:prstGeom>
          <a:noFill/>
          <a:effectLst>
            <a:glow rad="127000">
              <a:schemeClr val="tx1">
                <a:alpha val="73000"/>
              </a:schemeClr>
            </a:glow>
            <a:outerShdw blurRad="63500" dist="50800" dir="5400000" algn="ctr" rotWithShape="0">
              <a:schemeClr val="bg2">
                <a:lumMod val="60000"/>
                <a:lumOff val="40000"/>
                <a:alpha val="98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Взрыв: 8 точек 7"/>
          <p:cNvSpPr/>
          <p:nvPr/>
        </p:nvSpPr>
        <p:spPr>
          <a:xfrm>
            <a:off x="4884675" y="3983835"/>
            <a:ext cx="2941637" cy="239553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9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0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1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704A8D31-B651-71F2-B055-74189E8B7023}"/>
              </a:ext>
            </a:extLst>
          </p:cNvPr>
          <p:cNvSpPr/>
          <p:nvPr/>
        </p:nvSpPr>
        <p:spPr>
          <a:xfrm rot="16200000">
            <a:off x="-1708968" y="3059839"/>
            <a:ext cx="5215384" cy="1628063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6. «Характер человека» скрытый, хитрый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2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AF41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80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80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7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99728" y="2001240"/>
            <a:ext cx="17389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</a:t>
            </a:r>
          </a:p>
          <a:p>
            <a:pPr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первых порах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77173" y="4898233"/>
            <a:ext cx="21673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</a:t>
            </a:r>
          </a:p>
          <a:p>
            <a:pPr algn="ctr"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весь дух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0084" y="2174369"/>
            <a:ext cx="21431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Б. в два счета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74815" y="4440942"/>
            <a:ext cx="1857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Г. вдоль и поперек</a:t>
            </a:r>
          </a:p>
        </p:txBody>
      </p:sp>
      <p:pic>
        <p:nvPicPr>
          <p:cNvPr id="9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33910" y="554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68938" y="4984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24972" y="4071937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74273" y="3113469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13550" y="5246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43800" y="365125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5" name="Овал 14"/>
          <p:cNvSpPr/>
          <p:nvPr/>
        </p:nvSpPr>
        <p:spPr>
          <a:xfrm>
            <a:off x="2333228" y="100807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6" name="Овал 15"/>
          <p:cNvSpPr/>
          <p:nvPr/>
        </p:nvSpPr>
        <p:spPr>
          <a:xfrm>
            <a:off x="3952081" y="89695"/>
            <a:ext cx="1214438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5910263" y="76201"/>
            <a:ext cx="1214437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501063" y="6072188"/>
            <a:ext cx="428625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сведения 21">
            <a:hlinkClick r:id="rId14" action="ppaction://hlinksldjump" highlightClick="1"/>
          </p:cNvPr>
          <p:cNvSpPr/>
          <p:nvPr/>
        </p:nvSpPr>
        <p:spPr>
          <a:xfrm>
            <a:off x="214313" y="6000750"/>
            <a:ext cx="428625" cy="500063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411" name="Рисунок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89788" y="-58738"/>
            <a:ext cx="1622425" cy="54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зрыв: 8 точек 7"/>
          <p:cNvSpPr/>
          <p:nvPr/>
        </p:nvSpPr>
        <p:spPr>
          <a:xfrm>
            <a:off x="1187624" y="1293020"/>
            <a:ext cx="3343270" cy="2930525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Взрыв: 8 точек 22"/>
          <p:cNvSpPr/>
          <p:nvPr/>
        </p:nvSpPr>
        <p:spPr>
          <a:xfrm>
            <a:off x="4179888" y="1097757"/>
            <a:ext cx="3213100" cy="2643981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1817860" y="4091781"/>
            <a:ext cx="2627313" cy="2614613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Взрыв: 8 точек 26"/>
          <p:cNvSpPr/>
          <p:nvPr/>
        </p:nvSpPr>
        <p:spPr>
          <a:xfrm>
            <a:off x="4294189" y="3533775"/>
            <a:ext cx="3170237" cy="28067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9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67B8668-03B6-FF25-4895-A6A8BB879FA3}"/>
              </a:ext>
            </a:extLst>
          </p:cNvPr>
          <p:cNvSpPr/>
          <p:nvPr/>
        </p:nvSpPr>
        <p:spPr>
          <a:xfrm rot="16200000">
            <a:off x="-1912638" y="2856169"/>
            <a:ext cx="5622725" cy="1628063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/>
              <a:t>7. Близнецы: подбери синонимы «в первое время»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AF41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80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80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6" grpId="1"/>
      <p:bldP spid="7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70137" y="2149704"/>
            <a:ext cx="22145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 войти в колею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36478" y="4902200"/>
            <a:ext cx="2143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В. упасть духом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6531" y="2272951"/>
            <a:ext cx="2143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Б. заварить кашу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8222" y="4817713"/>
            <a:ext cx="2071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Г. на всех парусах	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40034" y="50552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2150" y="128656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72300" y="2719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42238" y="5405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715250" y="330200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4" name="Овал 13"/>
          <p:cNvSpPr/>
          <p:nvPr/>
        </p:nvSpPr>
        <p:spPr>
          <a:xfrm>
            <a:off x="2517791" y="108008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5" name="Овал 14"/>
          <p:cNvSpPr/>
          <p:nvPr/>
        </p:nvSpPr>
        <p:spPr>
          <a:xfrm>
            <a:off x="4414260" y="84138"/>
            <a:ext cx="1214438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6" name="Овал 15"/>
          <p:cNvSpPr/>
          <p:nvPr/>
        </p:nvSpPr>
        <p:spPr>
          <a:xfrm>
            <a:off x="6286501" y="84138"/>
            <a:ext cx="1214437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20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59463" y="57892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358188" y="6143625"/>
            <a:ext cx="571500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сведения 21">
            <a:hlinkClick r:id="rId14" action="ppaction://hlinksldjump" highlightClick="1"/>
          </p:cNvPr>
          <p:cNvSpPr/>
          <p:nvPr/>
        </p:nvSpPr>
        <p:spPr>
          <a:xfrm>
            <a:off x="214313" y="6072188"/>
            <a:ext cx="428625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435" name="Рисунок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0938" y="-15875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зрыв: 8 точек 2"/>
          <p:cNvSpPr/>
          <p:nvPr/>
        </p:nvSpPr>
        <p:spPr>
          <a:xfrm>
            <a:off x="4724400" y="1268761"/>
            <a:ext cx="2851150" cy="284604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Взрыв: 8 точек 7"/>
          <p:cNvSpPr/>
          <p:nvPr/>
        </p:nvSpPr>
        <p:spPr>
          <a:xfrm>
            <a:off x="1931888" y="1246244"/>
            <a:ext cx="3048099" cy="2930525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1755775" y="4015680"/>
            <a:ext cx="2985988" cy="264547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Взрыв: 8 точек 26"/>
          <p:cNvSpPr/>
          <p:nvPr/>
        </p:nvSpPr>
        <p:spPr>
          <a:xfrm>
            <a:off x="4930676" y="3815110"/>
            <a:ext cx="3048099" cy="284604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9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7AFB5DAA-EE16-632F-A5EB-016CD43A52FF}"/>
              </a:ext>
            </a:extLst>
          </p:cNvPr>
          <p:cNvSpPr/>
          <p:nvPr/>
        </p:nvSpPr>
        <p:spPr>
          <a:xfrm rot="16200000">
            <a:off x="-1912638" y="2856169"/>
            <a:ext cx="5622725" cy="1628063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8. Антонимы-фразеологизмы: воспрянуть духом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AF41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42678" y="2688878"/>
            <a:ext cx="2286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А. тянуть канитель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66181" y="4960391"/>
            <a:ext cx="2000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засучив рукава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61735" y="2004717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 держать в ежовых рукавицах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05400" y="5000625"/>
            <a:ext cx="2143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Г. на всех парусах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8125" y="366713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1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7937" y="81587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83225" y="91201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1044" y="229650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3338" y="4938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Овал 14"/>
          <p:cNvSpPr/>
          <p:nvPr/>
        </p:nvSpPr>
        <p:spPr>
          <a:xfrm>
            <a:off x="2239169" y="135731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7" name="Овал 16"/>
          <p:cNvSpPr/>
          <p:nvPr/>
        </p:nvSpPr>
        <p:spPr>
          <a:xfrm>
            <a:off x="4118768" y="84540"/>
            <a:ext cx="1214438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8" name="Овал 17"/>
          <p:cNvSpPr/>
          <p:nvPr/>
        </p:nvSpPr>
        <p:spPr>
          <a:xfrm>
            <a:off x="6066631" y="84540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429625" y="6215063"/>
            <a:ext cx="500063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Управляющая кнопка: сведения 22">
            <a:hlinkClick r:id="" action="ppaction://noaction" highlightClick="1"/>
          </p:cNvPr>
          <p:cNvSpPr/>
          <p:nvPr/>
        </p:nvSpPr>
        <p:spPr>
          <a:xfrm>
            <a:off x="142875" y="6215063"/>
            <a:ext cx="428625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зрыв: 8 точек 1"/>
          <p:cNvSpPr/>
          <p:nvPr/>
        </p:nvSpPr>
        <p:spPr>
          <a:xfrm>
            <a:off x="1475656" y="1752493"/>
            <a:ext cx="3026494" cy="289268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2222172" y="4261643"/>
            <a:ext cx="2345860" cy="2460625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Взрыв: 8 точек 7"/>
          <p:cNvSpPr/>
          <p:nvPr/>
        </p:nvSpPr>
        <p:spPr>
          <a:xfrm>
            <a:off x="4296966" y="941003"/>
            <a:ext cx="3475038" cy="3281612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Взрыв: 8 точек 15"/>
          <p:cNvSpPr/>
          <p:nvPr/>
        </p:nvSpPr>
        <p:spPr>
          <a:xfrm>
            <a:off x="4859337" y="4324350"/>
            <a:ext cx="3119438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63" name="Рисунок 2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0938" y="-15875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805363" y="2503643"/>
            <a:ext cx="304800" cy="304800"/>
          </a:xfrm>
          <a:prstGeom prst="rect">
            <a:avLst/>
          </a:prstGeom>
        </p:spPr>
      </p:pic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F98B0D21-8AED-0C91-3517-048AD575253E}"/>
              </a:ext>
            </a:extLst>
          </p:cNvPr>
          <p:cNvSpPr/>
          <p:nvPr/>
        </p:nvSpPr>
        <p:spPr>
          <a:xfrm rot="16200000">
            <a:off x="-2488004" y="2657238"/>
            <a:ext cx="6773459" cy="1628063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9.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Какой фразеологизм соответствует значению «делать что-то медленно, затягивать процесс»?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82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580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580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333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851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2599" y="2549053"/>
            <a:ext cx="2105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А. Ахиллесова пята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2598" y="5084293"/>
            <a:ext cx="206940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В. Геркулесовы столпы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46364" y="2525257"/>
            <a:ext cx="21431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Б. Сизифов меч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46713" y="5027613"/>
            <a:ext cx="22145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Г. Авгиевы конюшни</a:t>
            </a:r>
          </a:p>
        </p:txBody>
      </p:sp>
      <p:pic>
        <p:nvPicPr>
          <p:cNvPr id="9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5313" y="2897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42163" y="46545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03651" y="83534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14725" y="271224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786688" y="455613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14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78981" y="83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Овал 14"/>
          <p:cNvSpPr/>
          <p:nvPr/>
        </p:nvSpPr>
        <p:spPr>
          <a:xfrm>
            <a:off x="2608264" y="56538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6" name="Овал 15"/>
          <p:cNvSpPr/>
          <p:nvPr/>
        </p:nvSpPr>
        <p:spPr>
          <a:xfrm>
            <a:off x="4252466" y="101645"/>
            <a:ext cx="1214438" cy="9302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6161088" y="100246"/>
            <a:ext cx="1214438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429625" y="6215063"/>
            <a:ext cx="428625" cy="3571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сведения 21">
            <a:hlinkClick r:id="rId16" action="ppaction://hlinksldjump" highlightClick="1"/>
          </p:cNvPr>
          <p:cNvSpPr/>
          <p:nvPr/>
        </p:nvSpPr>
        <p:spPr>
          <a:xfrm>
            <a:off x="214313" y="6072188"/>
            <a:ext cx="357187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83" name="Рисунок 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00938" y="-15875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зрыв: 8 точек 2"/>
          <p:cNvSpPr/>
          <p:nvPr/>
        </p:nvSpPr>
        <p:spPr>
          <a:xfrm>
            <a:off x="2040729" y="1748945"/>
            <a:ext cx="2776538" cy="3100074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Взрыв: 8 точек 7"/>
          <p:cNvSpPr/>
          <p:nvPr/>
        </p:nvSpPr>
        <p:spPr>
          <a:xfrm>
            <a:off x="4724400" y="1586745"/>
            <a:ext cx="3094038" cy="2695874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1611632" y="4545673"/>
            <a:ext cx="3076502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Взрыв: 8 точек 26"/>
          <p:cNvSpPr/>
          <p:nvPr/>
        </p:nvSpPr>
        <p:spPr>
          <a:xfrm>
            <a:off x="4654549" y="4133849"/>
            <a:ext cx="3192463" cy="2530475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9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4798615" y="3763962"/>
            <a:ext cx="304800" cy="304800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9CFCECE-83FE-C627-7E05-544D9169473E}"/>
              </a:ext>
            </a:extLst>
          </p:cNvPr>
          <p:cNvSpPr/>
          <p:nvPr/>
        </p:nvSpPr>
        <p:spPr>
          <a:xfrm rot="16200000">
            <a:off x="-1701852" y="2771773"/>
            <a:ext cx="4892049" cy="1318952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10. Исправь ошибку!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2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7" grpId="0"/>
      <p:bldP spid="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279650" y="1371205"/>
            <a:ext cx="5000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</a:rPr>
              <a:t>Замените одним словом фразеологизм «мозолить глаза»</a:t>
            </a:r>
            <a:endParaRPr lang="ru-RU" altLang="ru-RU" sz="2400" b="1" dirty="0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75814" y="2715903"/>
            <a:ext cx="16208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А надоедать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41349" y="5020468"/>
            <a:ext cx="1924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В молчать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75465" y="2851618"/>
            <a:ext cx="1428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Б засыпать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33610" y="4833919"/>
            <a:ext cx="21939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Г бездельничать</a:t>
            </a:r>
          </a:p>
        </p:txBody>
      </p:sp>
      <p:pic>
        <p:nvPicPr>
          <p:cNvPr id="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44265" y="814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52875" y="61245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70738" y="199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80275" y="46974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913688" y="390525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4" name="Овал 13"/>
          <p:cNvSpPr/>
          <p:nvPr/>
        </p:nvSpPr>
        <p:spPr>
          <a:xfrm>
            <a:off x="2854136" y="133866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72000" y="159883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6" name="Овал 15"/>
          <p:cNvSpPr/>
          <p:nvPr/>
        </p:nvSpPr>
        <p:spPr>
          <a:xfrm>
            <a:off x="6370638" y="173177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501063" y="6143625"/>
            <a:ext cx="428625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Управляющая кнопка: сведения 20">
            <a:hlinkClick r:id="rId15" action="ppaction://hlinksldjump" highlightClick="1"/>
          </p:cNvPr>
          <p:cNvSpPr/>
          <p:nvPr/>
        </p:nvSpPr>
        <p:spPr>
          <a:xfrm>
            <a:off x="214313" y="6215063"/>
            <a:ext cx="357187" cy="357187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07100" y="791539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зрыв: 8 точек 1"/>
          <p:cNvSpPr/>
          <p:nvPr/>
        </p:nvSpPr>
        <p:spPr>
          <a:xfrm>
            <a:off x="2203450" y="1999260"/>
            <a:ext cx="2287588" cy="2425103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4545013" y="2087563"/>
            <a:ext cx="2968625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Взрыв: 8 точек 11"/>
          <p:cNvSpPr/>
          <p:nvPr/>
        </p:nvSpPr>
        <p:spPr>
          <a:xfrm>
            <a:off x="1701800" y="4073525"/>
            <a:ext cx="2389188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4821238" y="4092575"/>
            <a:ext cx="2925762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9511" name="Рисунок 2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00938" y="-15875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86039C9F-BC40-3A0D-0A60-05A8B96C9D46}"/>
              </a:ext>
            </a:extLst>
          </p:cNvPr>
          <p:cNvSpPr/>
          <p:nvPr/>
        </p:nvSpPr>
        <p:spPr>
          <a:xfrm rot="16200000">
            <a:off x="-1899959" y="2606736"/>
            <a:ext cx="5767388" cy="1312304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11. Замените одним словом фразеологизм «мозолить глаза»</a:t>
            </a:r>
          </a:p>
          <a:p>
            <a:pPr algn="ctr"/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8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76859" y="2503488"/>
            <a:ext cx="1855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А. коров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23561" y="4895503"/>
            <a:ext cx="2355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В. крыса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66085" y="2836068"/>
            <a:ext cx="2046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Б. кошек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24438" y="5060950"/>
            <a:ext cx="2165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Г. собак</a:t>
            </a:r>
          </a:p>
        </p:txBody>
      </p:sp>
      <p:pic>
        <p:nvPicPr>
          <p:cNvPr id="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27875" y="5810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61175" y="2813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69557" y="1220587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30550" y="3971131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858125" y="0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>
            <a:off x="2990590" y="113610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4" name="Овал 13"/>
          <p:cNvSpPr/>
          <p:nvPr/>
        </p:nvSpPr>
        <p:spPr>
          <a:xfrm>
            <a:off x="4689475" y="143318"/>
            <a:ext cx="1214438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406356" y="111742"/>
            <a:ext cx="1214437" cy="9302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16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38056" y="10772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358188" y="5929313"/>
            <a:ext cx="500062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Управляющая кнопка: сведения 20">
            <a:hlinkClick r:id="rId16" action="ppaction://hlinksldjump" highlightClick="1"/>
          </p:cNvPr>
          <p:cNvSpPr/>
          <p:nvPr/>
        </p:nvSpPr>
        <p:spPr>
          <a:xfrm>
            <a:off x="214313" y="5929313"/>
            <a:ext cx="357187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зрыв: 8 точек 1"/>
          <p:cNvSpPr/>
          <p:nvPr/>
        </p:nvSpPr>
        <p:spPr>
          <a:xfrm>
            <a:off x="1973263" y="1518721"/>
            <a:ext cx="2355850" cy="2519879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4328320" y="1548429"/>
            <a:ext cx="3121818" cy="3074371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Взрыв: 8 точек 22"/>
          <p:cNvSpPr/>
          <p:nvPr/>
        </p:nvSpPr>
        <p:spPr>
          <a:xfrm>
            <a:off x="1954212" y="4123531"/>
            <a:ext cx="2790825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4689475" y="4254500"/>
            <a:ext cx="3001963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Рисунок 26">
            <a:extLst>
              <a:ext uri="{FF2B5EF4-FFF2-40B4-BE49-F238E27FC236}">
                <a16:creationId xmlns:a16="http://schemas.microsoft.com/office/drawing/2014/main" id="{97413C44-F4DC-4591-B18A-493A4B74F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475538" y="-217841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FE919ED7-B0F4-6673-63E1-4D4F98431302}"/>
              </a:ext>
            </a:extLst>
          </p:cNvPr>
          <p:cNvSpPr/>
          <p:nvPr/>
        </p:nvSpPr>
        <p:spPr>
          <a:xfrm rot="16200000">
            <a:off x="-1899959" y="2606736"/>
            <a:ext cx="5767388" cy="1312304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12. Верни животное: вешать всех 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8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6" grpId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06475" y="1481138"/>
            <a:ext cx="5143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>
                <a:latin typeface="Arial" charset="0"/>
                <a:cs typeface="Arial" charset="0"/>
              </a:rPr>
              <a:t>Найди исконно русское слово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64447" y="2750903"/>
            <a:ext cx="182179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А.  надоедать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63032" y="4659293"/>
            <a:ext cx="16621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В. молчать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18599" y="2586085"/>
            <a:ext cx="23828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Б. засыпать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71527" y="4856073"/>
            <a:ext cx="22760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Г. бездельничать</a:t>
            </a:r>
          </a:p>
        </p:txBody>
      </p:sp>
      <p:pic>
        <p:nvPicPr>
          <p:cNvPr id="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65226" y="71514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8354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67575" y="25781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86625" y="530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629103"/>
              </p:ext>
            </p:extLst>
          </p:nvPr>
        </p:nvGraphicFramePr>
        <p:xfrm>
          <a:off x="7850540" y="312561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>
            <a:off x="2820194" y="53976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4" name="Овал 13"/>
          <p:cNvSpPr/>
          <p:nvPr/>
        </p:nvSpPr>
        <p:spPr>
          <a:xfrm>
            <a:off x="4491038" y="68081"/>
            <a:ext cx="1214437" cy="92868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355194" y="53975"/>
            <a:ext cx="1214437" cy="92868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16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04344" y="56277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29625" y="6143625"/>
            <a:ext cx="428625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Управляющая кнопка: сведения 20">
            <a:hlinkClick r:id="rId16" action="ppaction://hlinksldjump" highlightClick="1"/>
          </p:cNvPr>
          <p:cNvSpPr/>
          <p:nvPr/>
        </p:nvSpPr>
        <p:spPr>
          <a:xfrm>
            <a:off x="214313" y="6215063"/>
            <a:ext cx="357187" cy="357187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зрыв: 8 точек 1"/>
          <p:cNvSpPr/>
          <p:nvPr/>
        </p:nvSpPr>
        <p:spPr>
          <a:xfrm>
            <a:off x="1893460" y="2205527"/>
            <a:ext cx="2654002" cy="233680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4713288" y="1495244"/>
            <a:ext cx="2846387" cy="2891019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Взрыв: 8 точек 22"/>
          <p:cNvSpPr/>
          <p:nvPr/>
        </p:nvSpPr>
        <p:spPr>
          <a:xfrm>
            <a:off x="2195736" y="4062982"/>
            <a:ext cx="2517552" cy="250926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4443768" y="4288630"/>
            <a:ext cx="3225951" cy="2335213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Рисунок 26">
            <a:extLst>
              <a:ext uri="{FF2B5EF4-FFF2-40B4-BE49-F238E27FC236}">
                <a16:creationId xmlns:a16="http://schemas.microsoft.com/office/drawing/2014/main" id="{C028FC94-EA68-4532-A26C-E61747606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59675" y="0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EFB69F64-DD01-7E2B-D2A3-15B8B903414B}"/>
              </a:ext>
            </a:extLst>
          </p:cNvPr>
          <p:cNvSpPr/>
          <p:nvPr/>
        </p:nvSpPr>
        <p:spPr>
          <a:xfrm rot="16200000">
            <a:off x="-1899959" y="2606736"/>
            <a:ext cx="5767388" cy="1312304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13. Замените одним словом фразеологизм «мозолить глаза»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8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7" grpId="0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5813" y="2172992"/>
            <a:ext cx="20850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А.  бежать сломя голову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90901" y="5165725"/>
            <a:ext cx="2143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В.  на своих двоих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05565" y="2421144"/>
            <a:ext cx="18397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Б. все уши прожужжать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33166" y="4943847"/>
            <a:ext cx="20716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 dirty="0">
                <a:latin typeface="Arial" charset="0"/>
                <a:cs typeface="Arial" charset="0"/>
              </a:rPr>
              <a:t>Г. не моргнув глазом</a:t>
            </a:r>
          </a:p>
        </p:txBody>
      </p:sp>
      <p:pic>
        <p:nvPicPr>
          <p:cNvPr id="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84988" y="25527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5102" y="5366209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86784" y="81549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29113" y="6072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12681" y="878067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20401"/>
              </p:ext>
            </p:extLst>
          </p:nvPr>
        </p:nvGraphicFramePr>
        <p:xfrm>
          <a:off x="7775399" y="266700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4" name="Овал 13"/>
          <p:cNvSpPr/>
          <p:nvPr/>
        </p:nvSpPr>
        <p:spPr>
          <a:xfrm>
            <a:off x="2615406" y="153194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62341" y="123825"/>
            <a:ext cx="1214437" cy="9302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6" name="Овал 15"/>
          <p:cNvSpPr/>
          <p:nvPr/>
        </p:nvSpPr>
        <p:spPr>
          <a:xfrm>
            <a:off x="6365081" y="73898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29625" y="6072188"/>
            <a:ext cx="500063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Управляющая кнопка: сведения 20">
            <a:hlinkClick r:id="rId16" action="ppaction://hlinksldjump" highlightClick="1"/>
          </p:cNvPr>
          <p:cNvSpPr/>
          <p:nvPr/>
        </p:nvSpPr>
        <p:spPr>
          <a:xfrm>
            <a:off x="214313" y="6072188"/>
            <a:ext cx="500062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зрыв: 8 точек 1"/>
          <p:cNvSpPr/>
          <p:nvPr/>
        </p:nvSpPr>
        <p:spPr>
          <a:xfrm>
            <a:off x="2178050" y="1203852"/>
            <a:ext cx="2325748" cy="2880271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1863725" y="4148138"/>
            <a:ext cx="2770188" cy="255666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Взрыв: 8 точек 22"/>
          <p:cNvSpPr/>
          <p:nvPr/>
        </p:nvSpPr>
        <p:spPr>
          <a:xfrm>
            <a:off x="5162480" y="1526671"/>
            <a:ext cx="2611192" cy="273843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4945062" y="4075112"/>
            <a:ext cx="3140075" cy="2516187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Рисунок 26">
            <a:extLst>
              <a:ext uri="{FF2B5EF4-FFF2-40B4-BE49-F238E27FC236}">
                <a16:creationId xmlns:a16="http://schemas.microsoft.com/office/drawing/2014/main" id="{CA6ECC8D-7577-4B1D-A680-49362D42C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00938" y="-15875"/>
            <a:ext cx="16224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20B12D7C-CB9B-C361-B6CA-F222547F2B3C}"/>
              </a:ext>
            </a:extLst>
          </p:cNvPr>
          <p:cNvSpPr/>
          <p:nvPr/>
        </p:nvSpPr>
        <p:spPr>
          <a:xfrm rot="16200000">
            <a:off x="-2348619" y="2555168"/>
            <a:ext cx="6734177" cy="1871485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14. Логическая задача.	Из каких фразеологизмов можно заключить, что у человека не пара ног, рук, ушей, глаз, а много?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8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79662" y="2198783"/>
            <a:ext cx="18573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А. больной вопрос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67013" y="4670689"/>
            <a:ext cx="284964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В. неразрешимый вопрос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67703" y="2299025"/>
            <a:ext cx="207168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Б. серьезный вопрос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21567" y="4781996"/>
            <a:ext cx="245119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Г. вопрос, повисший в воздухе</a:t>
            </a:r>
          </a:p>
        </p:txBody>
      </p:sp>
      <p:pic>
        <p:nvPicPr>
          <p:cNvPr id="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35452" y="4786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29563" y="5643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37783" y="5904471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07598" y="4048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512737"/>
              </p:ext>
            </p:extLst>
          </p:nvPr>
        </p:nvGraphicFramePr>
        <p:xfrm>
          <a:off x="7847719" y="214313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4" name="Овал 13"/>
          <p:cNvSpPr/>
          <p:nvPr/>
        </p:nvSpPr>
        <p:spPr>
          <a:xfrm>
            <a:off x="2767013" y="105491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5" name="Овал 14"/>
          <p:cNvSpPr/>
          <p:nvPr/>
        </p:nvSpPr>
        <p:spPr>
          <a:xfrm>
            <a:off x="4483952" y="105491"/>
            <a:ext cx="1214437" cy="9286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6" name="Овал 15"/>
          <p:cNvSpPr/>
          <p:nvPr/>
        </p:nvSpPr>
        <p:spPr>
          <a:xfrm>
            <a:off x="6362317" y="73025"/>
            <a:ext cx="1214438" cy="9302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20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033798" y="881779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501063" y="5786438"/>
            <a:ext cx="428625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сведения 21">
            <a:hlinkClick r:id="rId16" action="ppaction://hlinksldjump" highlightClick="1"/>
          </p:cNvPr>
          <p:cNvSpPr/>
          <p:nvPr/>
        </p:nvSpPr>
        <p:spPr>
          <a:xfrm>
            <a:off x="539552" y="6250725"/>
            <a:ext cx="500063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зрыв: 8 точек 1"/>
          <p:cNvSpPr/>
          <p:nvPr/>
        </p:nvSpPr>
        <p:spPr>
          <a:xfrm>
            <a:off x="1980032" y="1263549"/>
            <a:ext cx="2917090" cy="3025059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Взрыв: 8 точек 2"/>
          <p:cNvSpPr/>
          <p:nvPr/>
        </p:nvSpPr>
        <p:spPr>
          <a:xfrm>
            <a:off x="4724400" y="1287618"/>
            <a:ext cx="2852738" cy="3328832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Взрыв: 8 точек 12"/>
          <p:cNvSpPr/>
          <p:nvPr/>
        </p:nvSpPr>
        <p:spPr>
          <a:xfrm>
            <a:off x="2144273" y="4172307"/>
            <a:ext cx="3602374" cy="2529759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5573924" y="4264539"/>
            <a:ext cx="3132456" cy="252975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5848408" y="854075"/>
            <a:ext cx="304800" cy="3048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758511E-58C4-4B52-B93F-ED5BCA02657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428324" y="-211293"/>
            <a:ext cx="1627773" cy="5456393"/>
          </a:xfrm>
          <a:prstGeom prst="rect">
            <a:avLst/>
          </a:prstGeom>
        </p:spPr>
      </p:pic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21CC90ED-8ED8-B6B8-621E-0E5F169D4B35}"/>
              </a:ext>
            </a:extLst>
          </p:cNvPr>
          <p:cNvSpPr/>
          <p:nvPr/>
        </p:nvSpPr>
        <p:spPr>
          <a:xfrm rot="16200000">
            <a:off x="-1927497" y="2474464"/>
            <a:ext cx="5876617" cy="1593000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/>
              <a:t>15 Логическая задача.	Может ли вопрос заболеть?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E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8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80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-158626"/>
            <a:ext cx="7101979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Отборочный тур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«Кто хочет стать миллионером»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56376" y="6048533"/>
            <a:ext cx="1074985" cy="8004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заставка.mp3">
            <a:hlinkClick r:id="" action="ppaction://media"/>
            <a:extLst>
              <a:ext uri="{FF2B5EF4-FFF2-40B4-BE49-F238E27FC236}">
                <a16:creationId xmlns:a16="http://schemas.microsoft.com/office/drawing/2014/main" id="{D0E89359-2104-5CFA-C8AA-982DB288A81F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8199" y="303039"/>
            <a:ext cx="749697" cy="74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DF88765-8337-492B-A88D-E77617006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373" y="2420888"/>
            <a:ext cx="5045675" cy="43883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5705132-E00E-8F7E-3B1C-1A76E91EC0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3204" y="3000533"/>
            <a:ext cx="4572000" cy="304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3068960"/>
            <a:ext cx="5396865" cy="258532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ЖАЛЬ, НО ВЫ НИЧЕГО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НЕ ЗАРАБОТАЛИ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500063" y="6215063"/>
            <a:ext cx="357187" cy="428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3013" name="Рисунок 5" descr="276214518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60918"/>
            <a:ext cx="14176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риветствие 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5053533" y="23479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1" descr="28146161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8388" y="2571750"/>
            <a:ext cx="2035175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43042" y="4429132"/>
            <a:ext cx="659174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latin typeface="+mn-lt"/>
              </a:rPr>
              <a:t>ПОВТОРИ ТЕОРИЮ!</a:t>
            </a:r>
          </a:p>
        </p:txBody>
      </p:sp>
      <p:pic>
        <p:nvPicPr>
          <p:cNvPr id="44036" name="Рисунок 3" descr="0_8b3ce_16273933_orig (1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Рисунок 4" descr="0_8b3ce_16273933_ori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Рисунок 5" descr="0e1ac06ba333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0" y="428625"/>
            <a:ext cx="10969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7" action="ppaction://hlinksldjump" highlightClick="1"/>
          </p:cNvPr>
          <p:cNvSpPr/>
          <p:nvPr/>
        </p:nvSpPr>
        <p:spPr>
          <a:xfrm>
            <a:off x="357188" y="5929313"/>
            <a:ext cx="428625" cy="5000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приветствие 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804079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1" descr="55202770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425" y="2638425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00298" y="4714884"/>
            <a:ext cx="4770024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FF00"/>
                </a:solidFill>
                <a:latin typeface="+mn-lt"/>
                <a:cs typeface="Arial" pitchFamily="34" charset="0"/>
              </a:rPr>
              <a:t>ХОРОШО!</a:t>
            </a:r>
          </a:p>
        </p:txBody>
      </p:sp>
      <p:pic>
        <p:nvPicPr>
          <p:cNvPr id="45060" name="Рисунок 3" descr="0_8b3ce_16273933_orig (1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31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Рисунок 4" descr="0_8b3ce_16273933_ori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Рисунок 5" descr="141c0c0c802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3" y="285750"/>
            <a:ext cx="135731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7" action="ppaction://hlinksldjump" highlightClick="1"/>
          </p:cNvPr>
          <p:cNvSpPr/>
          <p:nvPr/>
        </p:nvSpPr>
        <p:spPr>
          <a:xfrm>
            <a:off x="285750" y="6000750"/>
            <a:ext cx="500063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приветствие 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021285" y="42485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4786322"/>
            <a:ext cx="6143086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1430"/>
                <a:solidFill>
                  <a:srgbClr val="FF0000"/>
                </a:solidFill>
                <a:latin typeface="+mn-lt"/>
                <a:cs typeface="Arial" pitchFamily="34" charset="0"/>
              </a:rPr>
              <a:t>ОТЛИЧНО!</a:t>
            </a:r>
          </a:p>
        </p:txBody>
      </p:sp>
      <p:pic>
        <p:nvPicPr>
          <p:cNvPr id="46083" name="Рисунок 3" descr="47067860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9813" y="2428875"/>
            <a:ext cx="2278062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Рисунок 4" descr="0_8b3ce_16273933_ori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38" y="357188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Рисунок 7" descr="0_8b3ca_ceeef2e3_orig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428625"/>
            <a:ext cx="19050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Рисунок 8" descr="dc947bb86945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88" y="0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омой 9">
            <a:hlinkClick r:id="" action="ppaction://hlinkshowjump?jump=nextslide" highlightClick="1"/>
          </p:cNvPr>
          <p:cNvSpPr/>
          <p:nvPr/>
        </p:nvSpPr>
        <p:spPr>
          <a:xfrm>
            <a:off x="285750" y="6143625"/>
            <a:ext cx="428625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приветствие 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86438" y="35935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4786322"/>
            <a:ext cx="6143086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1430"/>
                <a:solidFill>
                  <a:srgbClr val="FF0000"/>
                </a:solidFill>
                <a:latin typeface="+mn-lt"/>
                <a:cs typeface="Arial" pitchFamily="34" charset="0"/>
              </a:rPr>
              <a:t>молодец</a:t>
            </a:r>
          </a:p>
        </p:txBody>
      </p:sp>
      <p:pic>
        <p:nvPicPr>
          <p:cNvPr id="46083" name="Рисунок 3" descr="47067860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813" y="2428875"/>
            <a:ext cx="2278062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Рисунок 4" descr="0_8b3ce_16273933_ori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357188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Рисунок 7" descr="0_8b3ca_ceeef2e3_ori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428625"/>
            <a:ext cx="19050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3577431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омой 9">
            <a:hlinkClick r:id="" action="ppaction://noaction" highlightClick="1"/>
          </p:cNvPr>
          <p:cNvSpPr/>
          <p:nvPr/>
        </p:nvSpPr>
        <p:spPr>
          <a:xfrm>
            <a:off x="285750" y="6143625"/>
            <a:ext cx="428625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4E725D-F8B6-7E65-208A-D7711B48B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646841"/>
          </a:xfrm>
        </p:spPr>
        <p:txBody>
          <a:bodyPr>
            <a:normAutofit fontScale="90000"/>
          </a:bodyPr>
          <a:lstStyle/>
          <a:p>
            <a:r>
              <a:rPr lang="ru-RU" dirty="0"/>
              <a:t>Источники: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47294E-40FE-2A43-C50F-FA0AD6FB3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9752" y="692695"/>
            <a:ext cx="6804248" cy="611944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https://infourok.ru/igrovie-zadaniya-s-frazeologizmami-3089521.html</a:t>
            </a:r>
            <a:endParaRPr lang="ru-RU" dirty="0"/>
          </a:p>
          <a:p>
            <a:r>
              <a:rPr lang="en-US" dirty="0">
                <a:hlinkClick r:id="rId3"/>
              </a:rPr>
              <a:t>https://otvet.mail.ru/question/95333211</a:t>
            </a:r>
            <a:endParaRPr lang="ru-RU" dirty="0"/>
          </a:p>
          <a:p>
            <a:r>
              <a:rPr lang="en-US" dirty="0">
                <a:hlinkClick r:id="rId4"/>
              </a:rPr>
              <a:t>https://multiurok.ru/files/ighrovyie-zadaniia-s-frazieologhizmami.html</a:t>
            </a:r>
            <a:endParaRPr lang="ru-RU" dirty="0"/>
          </a:p>
          <a:p>
            <a:r>
              <a:rPr lang="en-US" dirty="0">
                <a:hlinkClick r:id="rId5"/>
              </a:rPr>
              <a:t>https://urok.1sept.ru/articles/620176</a:t>
            </a:r>
            <a:endParaRPr lang="ru-RU" dirty="0"/>
          </a:p>
          <a:p>
            <a:r>
              <a:rPr lang="en-US" dirty="0">
                <a:hlinkClick r:id="rId6"/>
              </a:rPr>
              <a:t>https://pedsovet.su/load/723-1-0-48792</a:t>
            </a:r>
            <a:endParaRPr lang="ru-RU" dirty="0"/>
          </a:p>
          <a:p>
            <a:r>
              <a:rPr lang="en-US" dirty="0">
                <a:hlinkClick r:id="rId7"/>
              </a:rPr>
              <a:t>http://900igr.net/datas/mkhk/Drevnegrecheskie-mify-o-bogakh/0040-040-Sizifov-trud.jpg</a:t>
            </a:r>
            <a:endParaRPr lang="ru-RU" dirty="0"/>
          </a:p>
          <a:p>
            <a:r>
              <a:rPr lang="en-US" dirty="0">
                <a:hlinkClick r:id="rId8"/>
              </a:rPr>
              <a:t>http://pobedpix.com/tesey-i-ariadna-kartinki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>
                <a:hlinkClick r:id="rId9"/>
              </a:rPr>
              <a:t>http://pixelbrush.ru/2013/08/19/house-and-lodge-dom-i-domik-nabor-elementov-dlya-kollazhey.html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>
                <a:hlinkClick r:id="rId10"/>
              </a:rPr>
              <a:t>http://www.good-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80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35602" y="6278915"/>
            <a:ext cx="500063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везда: а"/>
          <p:cNvSpPr/>
          <p:nvPr/>
        </p:nvSpPr>
        <p:spPr>
          <a:xfrm>
            <a:off x="2339752" y="299755"/>
            <a:ext cx="2856556" cy="3138255"/>
          </a:xfrm>
          <a:prstGeom prst="star6">
            <a:avLst/>
          </a:prstGeom>
          <a:noFill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А) бить баклуши</a:t>
            </a:r>
            <a:endParaRPr lang="ru-RU" dirty="0"/>
          </a:p>
        </p:txBody>
      </p:sp>
      <p:sp>
        <p:nvSpPr>
          <p:cNvPr id="3" name="Звезда: б"/>
          <p:cNvSpPr/>
          <p:nvPr/>
        </p:nvSpPr>
        <p:spPr>
          <a:xfrm>
            <a:off x="4860032" y="1052736"/>
            <a:ext cx="3635375" cy="3148012"/>
          </a:xfrm>
          <a:prstGeom prst="star6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ru-RU" alt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положа руку на сердце,</a:t>
            </a:r>
            <a:endParaRPr lang="ru-RU" dirty="0"/>
          </a:p>
        </p:txBody>
      </p:sp>
      <p:sp>
        <p:nvSpPr>
          <p:cNvPr id="4" name="Звезда: в"/>
          <p:cNvSpPr/>
          <p:nvPr/>
        </p:nvSpPr>
        <p:spPr>
          <a:xfrm>
            <a:off x="2112963" y="3140968"/>
            <a:ext cx="3579812" cy="2851150"/>
          </a:xfrm>
          <a:prstGeom prst="star6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мыльная пена, медвежья берлога, железная дорога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Звезда: г"/>
          <p:cNvSpPr/>
          <p:nvPr/>
        </p:nvSpPr>
        <p:spPr>
          <a:xfrm>
            <a:off x="5241132" y="3854604"/>
            <a:ext cx="3744416" cy="2852936"/>
          </a:xfrm>
          <a:prstGeom prst="star6">
            <a:avLst>
              <a:gd name="adj" fmla="val 28868"/>
              <a:gd name="h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Г) каменный дом, медвежья услуга, серебряные струны;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183" name="Рисунок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0979" y="0"/>
            <a:ext cx="14192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приветствие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" name="приветствие 2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7221785" y="286227"/>
            <a:ext cx="304800" cy="304800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B1491933-B12C-F592-01D4-CB960803BC71}"/>
              </a:ext>
            </a:extLst>
          </p:cNvPr>
          <p:cNvSpPr/>
          <p:nvPr/>
        </p:nvSpPr>
        <p:spPr>
          <a:xfrm rot="16200000">
            <a:off x="-1716907" y="2375977"/>
            <a:ext cx="5937557" cy="2426978"/>
          </a:xfrm>
          <a:prstGeom prst="round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Назовите антоним фразеологизма «спустя рукава»: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404664"/>
            <a:ext cx="5904656" cy="492442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Игра</a:t>
            </a:r>
          </a:p>
          <a:p>
            <a:pPr algn="ctr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Пусть все добрые надежды, возлагаемые </a:t>
            </a:r>
          </a:p>
          <a:p>
            <a:pPr algn="ctr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на это интереснейшее мероприятие оправдаются, </a:t>
            </a:r>
          </a:p>
          <a:p>
            <a:pPr algn="ctr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приобретенный опыт однажды сослужит вам отличную службу!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86750" y="6286500"/>
            <a:ext cx="500063" cy="3571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69274" y="1911853"/>
            <a:ext cx="2214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225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>
              <a:lnSpc>
                <a:spcPts val="1225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/>
              <a:t>Беречь как зеницу ока</a:t>
            </a:r>
            <a:endParaRPr lang="ru-RU" altLang="ru-RU" b="1" dirty="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34481" y="4563753"/>
            <a:ext cx="21431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/>
              <a:t>Смотреть сквозь очки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67275" y="2325688"/>
            <a:ext cx="15335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Б </a:t>
            </a:r>
          </a:p>
          <a:p>
            <a:pPr algn="ctr"/>
            <a:r>
              <a:rPr lang="ru-RU" b="1" dirty="0"/>
              <a:t>Проглотить вкусняшку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14233" y="5062919"/>
            <a:ext cx="20716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pPr algn="ctr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/>
              <a:t>До мозга умный</a:t>
            </a:r>
          </a:p>
          <a:p>
            <a:pPr algn="ctr"/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b="1" dirty="0">
                <a:latin typeface="Arial" charset="0"/>
                <a:cs typeface="Arial" charset="0"/>
              </a:rPr>
              <a:t> 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96188" y="1301750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2770436" y="13128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25" y="6286500"/>
            <a:ext cx="571500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сведения 12">
            <a:hlinkClick r:id="rId12" action="ppaction://hlinksldjump" highlightClick="1"/>
          </p:cNvPr>
          <p:cNvSpPr/>
          <p:nvPr/>
        </p:nvSpPr>
        <p:spPr>
          <a:xfrm>
            <a:off x="214313" y="6072188"/>
            <a:ext cx="500062" cy="50006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30576" y="360588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46213" y="4722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24625" y="3117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75438" y="4529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Овал пом. кл"/>
          <p:cNvSpPr/>
          <p:nvPr/>
        </p:nvSpPr>
        <p:spPr>
          <a:xfrm>
            <a:off x="4909757" y="13495"/>
            <a:ext cx="1216025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23" name="Овал звонок"/>
          <p:cNvSpPr/>
          <p:nvPr/>
        </p:nvSpPr>
        <p:spPr>
          <a:xfrm>
            <a:off x="7184266" y="75808"/>
            <a:ext cx="1216025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26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267200" y="1684716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зрыв: 8 точек 2"/>
          <p:cNvSpPr/>
          <p:nvPr/>
        </p:nvSpPr>
        <p:spPr>
          <a:xfrm>
            <a:off x="1607064" y="1096682"/>
            <a:ext cx="3106737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Взрыв: 8 точек 9"/>
          <p:cNvSpPr/>
          <p:nvPr/>
        </p:nvSpPr>
        <p:spPr>
          <a:xfrm>
            <a:off x="4532313" y="1825625"/>
            <a:ext cx="2447925" cy="248443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Взрыв: 8 точек 13"/>
          <p:cNvSpPr/>
          <p:nvPr/>
        </p:nvSpPr>
        <p:spPr>
          <a:xfrm>
            <a:off x="2485628" y="4122853"/>
            <a:ext cx="2174875" cy="2511425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Взрыв: 8 точек 19"/>
          <p:cNvSpPr/>
          <p:nvPr/>
        </p:nvSpPr>
        <p:spPr>
          <a:xfrm>
            <a:off x="4506773" y="4298271"/>
            <a:ext cx="3014663" cy="2411412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Прямоугольник: скругленные углы 29"/>
          <p:cNvSpPr/>
          <p:nvPr/>
        </p:nvSpPr>
        <p:spPr>
          <a:xfrm>
            <a:off x="7584796" y="1108885"/>
            <a:ext cx="1184058" cy="5027774"/>
          </a:xfrm>
          <a:prstGeom prst="roundRect">
            <a:avLst/>
          </a:prstGeom>
          <a:noFill/>
          <a:effectLst>
            <a:glow rad="127000">
              <a:schemeClr val="tx1">
                <a:alpha val="73000"/>
              </a:schemeClr>
            </a:glow>
            <a:outerShdw blurRad="63500" dist="50800" dir="5400000" algn="ctr" rotWithShape="0">
              <a:schemeClr val="bg2">
                <a:lumMod val="60000"/>
                <a:lumOff val="40000"/>
                <a:alpha val="98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" name="приветствие 1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8" name="khsm_50-50 2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4354373" y="429883"/>
            <a:ext cx="304800" cy="304800"/>
          </a:xfrm>
          <a:prstGeom prst="rect">
            <a:avLst/>
          </a:prstGeom>
        </p:spPr>
      </p:pic>
      <p:pic>
        <p:nvPicPr>
          <p:cNvPr id="39" name="помощь класса 2.wav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6427897" y="236146"/>
            <a:ext cx="304800" cy="304800"/>
          </a:xfrm>
          <a:prstGeom prst="rect">
            <a:avLst/>
          </a:prstGeom>
        </p:spPr>
      </p:pic>
      <p:pic>
        <p:nvPicPr>
          <p:cNvPr id="40" name="телефон 2.wav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21" cstate="print"/>
          <a:stretch>
            <a:fillRect/>
          </a:stretch>
        </p:blipFill>
        <p:spPr>
          <a:xfrm>
            <a:off x="8464899" y="214313"/>
            <a:ext cx="304800" cy="304800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EBA110F-E3BE-0320-8E2E-1FEA2DFA5FC3}"/>
              </a:ext>
            </a:extLst>
          </p:cNvPr>
          <p:cNvSpPr/>
          <p:nvPr/>
        </p:nvSpPr>
        <p:spPr>
          <a:xfrm rot="16200000">
            <a:off x="-1739493" y="2581681"/>
            <a:ext cx="5337505" cy="1643509"/>
          </a:xfrm>
          <a:prstGeom prst="roundRect">
            <a:avLst/>
          </a:prstGeom>
          <a:solidFill>
            <a:schemeClr val="accent1">
              <a:alpha val="70000"/>
            </a:schemeClr>
          </a:solidFill>
          <a:effectLst>
            <a:glow rad="127000">
              <a:schemeClr val="accent1">
                <a:alpha val="9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b="1" i="0" dirty="0">
                <a:effectLst/>
                <a:ea typeface="Times New Roman" panose="02020603050405020304" pitchFamily="18" charset="0"/>
              </a:rPr>
              <a:t>1</a:t>
            </a:r>
            <a:r>
              <a:rPr lang="ru-RU" sz="2800" b="1" i="0" dirty="0">
                <a:effectLst/>
                <a:ea typeface="Times New Roman" panose="02020603050405020304" pitchFamily="18" charset="0"/>
              </a:rPr>
              <a:t>. Найди верный фразеологизм, поясни его значение</a:t>
            </a:r>
            <a:r>
              <a:rPr lang="ru-RU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17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080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26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80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80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58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776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33332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8516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73368" y="2058988"/>
            <a:ext cx="23574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 err="1">
                <a:latin typeface="Arial" charset="0"/>
                <a:cs typeface="Arial" charset="0"/>
              </a:rPr>
              <a:t>А.Соловей</a:t>
            </a:r>
            <a:endParaRPr lang="ru-RU" altLang="ru-RU" sz="2400" b="1" dirty="0"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00474" y="4702750"/>
            <a:ext cx="2284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 err="1">
                <a:latin typeface="Arial" charset="0"/>
                <a:cs typeface="Arial" charset="0"/>
              </a:rPr>
              <a:t>В.</a:t>
            </a:r>
            <a:r>
              <a:rPr lang="ru-RU" altLang="ru-RU" sz="2800" b="1" dirty="0" err="1">
                <a:latin typeface="Arial" charset="0"/>
                <a:cs typeface="Arial" charset="0"/>
              </a:rPr>
              <a:t>курица</a:t>
            </a:r>
            <a:endParaRPr lang="ru-RU" altLang="ru-RU" sz="2800" b="1" dirty="0"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43803" y="2819381"/>
            <a:ext cx="20716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 err="1">
                <a:latin typeface="Arial" charset="0"/>
                <a:cs typeface="Arial" charset="0"/>
              </a:rPr>
              <a:t>Б.утка</a:t>
            </a:r>
            <a:endParaRPr lang="ru-RU" altLang="ru-RU" sz="2800" b="1" dirty="0"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65750" y="5165725"/>
            <a:ext cx="22145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 err="1">
                <a:latin typeface="Arial" charset="0"/>
                <a:cs typeface="Arial" charset="0"/>
              </a:rPr>
              <a:t>Г.петух</a:t>
            </a:r>
            <a:endParaRPr lang="ru-RU" altLang="ru-RU" sz="2800" b="1" dirty="0">
              <a:latin typeface="Arial" charset="0"/>
              <a:cs typeface="Arial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875" y="6143625"/>
            <a:ext cx="500063" cy="3571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сведения 12">
            <a:hlinkClick r:id="rId12" action="ppaction://hlinksldjump" highlightClick="1"/>
          </p:cNvPr>
          <p:cNvSpPr/>
          <p:nvPr/>
        </p:nvSpPr>
        <p:spPr>
          <a:xfrm>
            <a:off x="428625" y="6143625"/>
            <a:ext cx="428625" cy="35718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56238" y="19065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2400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27450" y="6322219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94413" y="35433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79975" y="54594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7800975" y="525463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0" name="Овал 19"/>
          <p:cNvSpPr/>
          <p:nvPr/>
        </p:nvSpPr>
        <p:spPr>
          <a:xfrm>
            <a:off x="1918042" y="177619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21" name="Овал 20"/>
          <p:cNvSpPr/>
          <p:nvPr/>
        </p:nvSpPr>
        <p:spPr>
          <a:xfrm>
            <a:off x="4129365" y="61119"/>
            <a:ext cx="1214438" cy="92868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22" name="Овал 21"/>
          <p:cNvSpPr/>
          <p:nvPr/>
        </p:nvSpPr>
        <p:spPr>
          <a:xfrm>
            <a:off x="5831925" y="83542"/>
            <a:ext cx="1214437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" name="Прямоугольник: скругленные углы 1"/>
          <p:cNvSpPr/>
          <p:nvPr/>
        </p:nvSpPr>
        <p:spPr>
          <a:xfrm>
            <a:off x="7650079" y="337163"/>
            <a:ext cx="1184058" cy="4761074"/>
          </a:xfrm>
          <a:prstGeom prst="roundRect">
            <a:avLst/>
          </a:prstGeom>
          <a:noFill/>
          <a:effectLst>
            <a:glow rad="127000">
              <a:schemeClr val="tx1">
                <a:alpha val="73000"/>
              </a:schemeClr>
            </a:glow>
            <a:outerShdw blurRad="63500" dist="50800" dir="5400000" algn="ctr" rotWithShape="0">
              <a:schemeClr val="bg2">
                <a:lumMod val="60000"/>
                <a:lumOff val="40000"/>
                <a:alpha val="98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Взрыв: 8 точек 2"/>
          <p:cNvSpPr/>
          <p:nvPr/>
        </p:nvSpPr>
        <p:spPr>
          <a:xfrm>
            <a:off x="4594142" y="1890713"/>
            <a:ext cx="3106737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Взрыв: 8 точек 9"/>
          <p:cNvSpPr/>
          <p:nvPr/>
        </p:nvSpPr>
        <p:spPr>
          <a:xfrm>
            <a:off x="2184867" y="3543300"/>
            <a:ext cx="2775926" cy="3030992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Взрыв: 8 точек 10"/>
          <p:cNvSpPr/>
          <p:nvPr/>
        </p:nvSpPr>
        <p:spPr>
          <a:xfrm>
            <a:off x="4745037" y="4151293"/>
            <a:ext cx="3106738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3580652" y="337163"/>
            <a:ext cx="304800" cy="304800"/>
          </a:xfrm>
          <a:prstGeom prst="rect">
            <a:avLst/>
          </a:prstGeom>
        </p:spPr>
      </p:pic>
      <p:pic>
        <p:nvPicPr>
          <p:cNvPr id="27" name="приветствие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5343803" y="249237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20" cstate="print"/>
          <a:stretch>
            <a:fillRect/>
          </a:stretch>
        </p:blipFill>
        <p:spPr>
          <a:xfrm>
            <a:off x="7075301" y="220663"/>
            <a:ext cx="304800" cy="304800"/>
          </a:xfrm>
          <a:prstGeom prst="rect">
            <a:avLst/>
          </a:prstGeom>
        </p:spPr>
      </p:pic>
      <p:sp>
        <p:nvSpPr>
          <p:cNvPr id="30" name="Взрыв: 8 точек 2"/>
          <p:cNvSpPr/>
          <p:nvPr/>
        </p:nvSpPr>
        <p:spPr>
          <a:xfrm>
            <a:off x="1828842" y="989807"/>
            <a:ext cx="3106737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A16071C-ED2E-1959-AC64-061DF850718E}"/>
              </a:ext>
            </a:extLst>
          </p:cNvPr>
          <p:cNvSpPr/>
          <p:nvPr/>
        </p:nvSpPr>
        <p:spPr>
          <a:xfrm rot="16200000">
            <a:off x="-1830661" y="2065429"/>
            <a:ext cx="5816109" cy="2040488"/>
          </a:xfrm>
          <a:prstGeom prst="roundRect">
            <a:avLst/>
          </a:prstGeom>
          <a:solidFill>
            <a:schemeClr val="accent1">
              <a:alpha val="70000"/>
            </a:schemeClr>
          </a:solidFill>
          <a:effectLst>
            <a:glow rad="127000">
              <a:schemeClr val="accent1">
                <a:alpha val="9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>
              <a:buAutoNum type="arabicPeriod" startAt="2"/>
            </a:pPr>
            <a:r>
              <a:rPr lang="ru-RU" sz="3200" b="1" dirty="0"/>
              <a:t>«Поймай птицу» Восстановить фразы названиями птиц: </a:t>
            </a:r>
          </a:p>
          <a:p>
            <a:pPr algn="ctr"/>
            <a:r>
              <a:rPr lang="ru-RU" sz="3200" b="1" dirty="0"/>
              <a:t>мокрая …..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80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2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80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58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showWhenStopped="0"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77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609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851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  <p:bldP spid="8" grpId="2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75261" y="1806984"/>
            <a:ext cx="20541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тресогузкой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63389" y="4702175"/>
            <a:ext cx="21431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Б </a:t>
            </a:r>
          </a:p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кочетом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05550" y="2119088"/>
            <a:ext cx="1766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 соловьем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21580" y="4638241"/>
            <a:ext cx="235743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 dirty="0">
                <a:latin typeface="Arial" charset="0"/>
              </a:rPr>
              <a:t>Г</a:t>
            </a:r>
          </a:p>
          <a:p>
            <a:pPr algn="ctr" eaLnBrk="1" hangingPunct="1"/>
            <a:r>
              <a:rPr lang="ru-RU" altLang="ru-RU" sz="2800" b="1" dirty="0">
                <a:latin typeface="Arial" charset="0"/>
              </a:rPr>
              <a:t> дроздом</a:t>
            </a:r>
          </a:p>
          <a:p>
            <a:pPr eaLnBrk="1" hangingPunct="1"/>
            <a:endParaRPr lang="ru-RU" altLang="ru-RU" sz="2000" b="1" dirty="0">
              <a:latin typeface="Arial" charset="0"/>
              <a:cs typeface="Arial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15313" y="6286500"/>
            <a:ext cx="428625" cy="3571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Управляющая кнопка: сведения 10">
            <a:hlinkClick r:id="rId11" action="ppaction://hlinksldjump" highlightClick="1"/>
          </p:cNvPr>
          <p:cNvSpPr/>
          <p:nvPr/>
        </p:nvSpPr>
        <p:spPr>
          <a:xfrm>
            <a:off x="357188" y="6286500"/>
            <a:ext cx="428625" cy="35718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67200" y="12985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75590" y="346398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62040" y="404538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9488" y="28543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133975" y="49418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858125" y="409575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8" name="Овал 17"/>
          <p:cNvSpPr/>
          <p:nvPr/>
        </p:nvSpPr>
        <p:spPr>
          <a:xfrm>
            <a:off x="2507222" y="74651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9" name="Овал 18"/>
          <p:cNvSpPr/>
          <p:nvPr/>
        </p:nvSpPr>
        <p:spPr>
          <a:xfrm>
            <a:off x="4089522" y="61912"/>
            <a:ext cx="1214438" cy="92868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20" name="Овал 19"/>
          <p:cNvSpPr/>
          <p:nvPr/>
        </p:nvSpPr>
        <p:spPr>
          <a:xfrm>
            <a:off x="5884069" y="73063"/>
            <a:ext cx="1214437" cy="93027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sp>
        <p:nvSpPr>
          <p:cNvPr id="2" name="Прямоугольник: скругленные углы 1"/>
          <p:cNvSpPr/>
          <p:nvPr/>
        </p:nvSpPr>
        <p:spPr>
          <a:xfrm>
            <a:off x="7762533" y="244270"/>
            <a:ext cx="1184058" cy="5027774"/>
          </a:xfrm>
          <a:prstGeom prst="roundRect">
            <a:avLst/>
          </a:prstGeom>
          <a:noFill/>
          <a:effectLst>
            <a:glow rad="127000">
              <a:schemeClr val="tx1">
                <a:alpha val="73000"/>
              </a:schemeClr>
            </a:glow>
            <a:outerShdw blurRad="63500" dist="50800" dir="5400000" algn="ctr" rotWithShape="0">
              <a:schemeClr val="bg2">
                <a:lumMod val="60000"/>
                <a:lumOff val="40000"/>
                <a:alpha val="98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3694550" y="373856"/>
            <a:ext cx="304800" cy="304800"/>
          </a:xfrm>
          <a:prstGeom prst="rect">
            <a:avLst/>
          </a:prstGeom>
        </p:spPr>
      </p:pic>
      <p:pic>
        <p:nvPicPr>
          <p:cNvPr id="27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5484304" y="448469"/>
            <a:ext cx="304800" cy="304800"/>
          </a:xfrm>
          <a:prstGeom prst="rect">
            <a:avLst/>
          </a:prstGeom>
        </p:spPr>
      </p:pic>
      <p:pic>
        <p:nvPicPr>
          <p:cNvPr id="28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7097045" y="373856"/>
            <a:ext cx="304800" cy="304800"/>
          </a:xfrm>
          <a:prstGeom prst="rect">
            <a:avLst/>
          </a:prstGeom>
        </p:spPr>
      </p:pic>
      <p:sp>
        <p:nvSpPr>
          <p:cNvPr id="29" name="Взрыв: 8 точек 7"/>
          <p:cNvSpPr/>
          <p:nvPr/>
        </p:nvSpPr>
        <p:spPr>
          <a:xfrm>
            <a:off x="2456745" y="3924638"/>
            <a:ext cx="2372622" cy="2689091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Взрыв: 8 точек 7"/>
          <p:cNvSpPr/>
          <p:nvPr/>
        </p:nvSpPr>
        <p:spPr>
          <a:xfrm>
            <a:off x="4799816" y="1298575"/>
            <a:ext cx="2941637" cy="2827125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Взрыв: 8 точек 7"/>
          <p:cNvSpPr/>
          <p:nvPr/>
        </p:nvSpPr>
        <p:spPr>
          <a:xfrm>
            <a:off x="4958198" y="3783806"/>
            <a:ext cx="2941637" cy="2829924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Взрыв: 8 точек 7"/>
          <p:cNvSpPr/>
          <p:nvPr/>
        </p:nvSpPr>
        <p:spPr>
          <a:xfrm>
            <a:off x="2456745" y="1111344"/>
            <a:ext cx="2423254" cy="29407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F312B51-ECA4-E000-9BBD-D40FC7DEA3FB}"/>
              </a:ext>
            </a:extLst>
          </p:cNvPr>
          <p:cNvSpPr/>
          <p:nvPr/>
        </p:nvSpPr>
        <p:spPr>
          <a:xfrm rot="16200000">
            <a:off x="-1641829" y="2287704"/>
            <a:ext cx="5644829" cy="1966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3.	Восстановить фразы названиями птиц: заливаться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80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80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26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BF37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80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7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15268" y="2104157"/>
            <a:ext cx="22145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неразрывно</a:t>
            </a:r>
            <a:endParaRPr lang="ru-RU" altLang="ru-RU" sz="1600" b="1" dirty="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79224" y="5032375"/>
            <a:ext cx="22145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225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Б. крепко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99000" y="2393098"/>
            <a:ext cx="2500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 сильно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60714" y="5212535"/>
            <a:ext cx="2214563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225"/>
              </a:lnSpc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Г. прочно</a:t>
            </a: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43875" y="6143625"/>
            <a:ext cx="571500" cy="3571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886700" y="561975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12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22549" y="149077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2432524" y="93125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4" name="Овал 13"/>
          <p:cNvSpPr/>
          <p:nvPr/>
        </p:nvSpPr>
        <p:spPr>
          <a:xfrm>
            <a:off x="4290847" y="82437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059656" y="41049"/>
            <a:ext cx="1214438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19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77898" y="37767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4105" y="62769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94513" y="2962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91350" y="5434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Управляющая кнопка: сведения 22">
            <a:hlinkClick r:id="rId16" action="ppaction://hlinksldjump" highlightClick="1"/>
          </p:cNvPr>
          <p:cNvSpPr/>
          <p:nvPr/>
        </p:nvSpPr>
        <p:spPr>
          <a:xfrm>
            <a:off x="285750" y="6215063"/>
            <a:ext cx="571500" cy="42862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: скругленные углы 1"/>
          <p:cNvSpPr/>
          <p:nvPr/>
        </p:nvSpPr>
        <p:spPr>
          <a:xfrm>
            <a:off x="7762533" y="244270"/>
            <a:ext cx="1184058" cy="5027774"/>
          </a:xfrm>
          <a:prstGeom prst="roundRect">
            <a:avLst/>
          </a:prstGeom>
          <a:noFill/>
          <a:effectLst>
            <a:glow rad="127000">
              <a:schemeClr val="tx1">
                <a:alpha val="73000"/>
              </a:schemeClr>
            </a:glow>
            <a:outerShdw blurRad="63500" dist="50800" dir="5400000" algn="ctr" rotWithShape="0">
              <a:schemeClr val="bg2">
                <a:lumMod val="60000"/>
                <a:lumOff val="40000"/>
                <a:alpha val="98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Взрыв: 8 точек 2"/>
          <p:cNvSpPr/>
          <p:nvPr/>
        </p:nvSpPr>
        <p:spPr>
          <a:xfrm>
            <a:off x="1746074" y="1427277"/>
            <a:ext cx="3106737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Взрыв: 8 точек 7"/>
          <p:cNvSpPr/>
          <p:nvPr/>
        </p:nvSpPr>
        <p:spPr>
          <a:xfrm>
            <a:off x="4572000" y="1674813"/>
            <a:ext cx="3106738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Взрыв: 8 точек 8"/>
          <p:cNvSpPr/>
          <p:nvPr/>
        </p:nvSpPr>
        <p:spPr>
          <a:xfrm>
            <a:off x="1736579" y="3856945"/>
            <a:ext cx="3106738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Взрыв: 8 точек 26"/>
          <p:cNvSpPr/>
          <p:nvPr/>
        </p:nvSpPr>
        <p:spPr>
          <a:xfrm>
            <a:off x="4547789" y="4119563"/>
            <a:ext cx="3106737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4002454" y="458788"/>
            <a:ext cx="304800" cy="304800"/>
          </a:xfrm>
          <a:prstGeom prst="rect">
            <a:avLst/>
          </a:prstGeom>
        </p:spPr>
      </p:pic>
      <p:pic>
        <p:nvPicPr>
          <p:cNvPr id="28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8" cstate="print"/>
          <a:stretch>
            <a:fillRect/>
          </a:stretch>
        </p:blipFill>
        <p:spPr>
          <a:xfrm>
            <a:off x="5674065" y="405069"/>
            <a:ext cx="304800" cy="304800"/>
          </a:xfrm>
          <a:prstGeom prst="rect">
            <a:avLst/>
          </a:prstGeom>
        </p:spPr>
      </p:pic>
      <p:pic>
        <p:nvPicPr>
          <p:cNvPr id="29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7296150" y="321973"/>
            <a:ext cx="304800" cy="304800"/>
          </a:xfrm>
          <a:prstGeom prst="rect">
            <a:avLst/>
          </a:prstGeom>
        </p:spPr>
      </p:pic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3660DD9E-018D-4E65-E558-0255CC04A645}"/>
              </a:ext>
            </a:extLst>
          </p:cNvPr>
          <p:cNvSpPr/>
          <p:nvPr/>
        </p:nvSpPr>
        <p:spPr>
          <a:xfrm rot="16200000">
            <a:off x="-1979427" y="2498809"/>
            <a:ext cx="5699315" cy="1345641"/>
          </a:xfrm>
          <a:prstGeom prst="roundRect">
            <a:avLst/>
          </a:prstGeom>
          <a:effectLst>
            <a:glow rad="127000">
              <a:schemeClr val="accent1">
                <a:alpha val="6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4.Раскрой цифру! </a:t>
            </a:r>
          </a:p>
          <a:p>
            <a:pPr algn="ctr"/>
            <a:r>
              <a:rPr lang="ru-RU" sz="2800" b="1" dirty="0"/>
              <a:t>Одной веревкой связаны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77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826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AF41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580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580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580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3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6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93311" y="1776838"/>
            <a:ext cx="2214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>
                <a:latin typeface="Arial" charset="0"/>
                <a:cs typeface="Arial" charset="0"/>
              </a:rPr>
              <a:t> А </a:t>
            </a:r>
          </a:p>
          <a:p>
            <a:pPr algn="ctr" eaLnBrk="1" hangingPunct="1"/>
            <a:r>
              <a:rPr lang="ru-RU" altLang="ru-RU" sz="2000" b="1" dirty="0">
                <a:latin typeface="Arial" charset="0"/>
                <a:cs typeface="Arial" charset="0"/>
              </a:rPr>
              <a:t>СКРЫТЫЙ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90456" y="4450117"/>
            <a:ext cx="22145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>
                <a:latin typeface="Arial" charset="0"/>
                <a:cs typeface="Arial" charset="0"/>
              </a:rPr>
              <a:t> Б</a:t>
            </a:r>
          </a:p>
          <a:p>
            <a:pPr algn="ctr" eaLnBrk="1" hangingPunct="1"/>
            <a:r>
              <a:rPr lang="ru-RU" altLang="ru-RU" sz="2000" b="1" dirty="0">
                <a:latin typeface="Arial" charset="0"/>
                <a:cs typeface="Arial" charset="0"/>
              </a:rPr>
              <a:t> ТАЙНЫЙ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17805" y="2063820"/>
            <a:ext cx="2000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>
                <a:latin typeface="Arial" charset="0"/>
                <a:cs typeface="Arial" charset="0"/>
              </a:rPr>
              <a:t>В НАДЕЖНЫЙ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81587" y="4743520"/>
            <a:ext cx="20716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>
                <a:latin typeface="Arial" charset="0"/>
                <a:cs typeface="Arial" charset="0"/>
              </a:rPr>
              <a:t>Г ПЕЧАЛЬНЫЙ</a:t>
            </a:r>
          </a:p>
        </p:txBody>
      </p:sp>
      <p:pic>
        <p:nvPicPr>
          <p:cNvPr id="9" name="переход к след вопро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61702" y="131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8125" y="525463"/>
          <a:ext cx="128587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2" marR="91442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2741517" y="113508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50:50</a:t>
            </a:r>
          </a:p>
        </p:txBody>
      </p:sp>
      <p:sp>
        <p:nvSpPr>
          <p:cNvPr id="12" name="Овал 11"/>
          <p:cNvSpPr/>
          <p:nvPr/>
        </p:nvSpPr>
        <p:spPr>
          <a:xfrm>
            <a:off x="4422804" y="104208"/>
            <a:ext cx="1214437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ПОМОЩЬ КЛАССА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6104091" y="139701"/>
            <a:ext cx="1214438" cy="928687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latin typeface="Arial" pitchFamily="34" charset="0"/>
                <a:cs typeface="Arial" pitchFamily="34" charset="0"/>
              </a:rPr>
              <a:t>ЗВОНОК ДРУГУ</a:t>
            </a:r>
          </a:p>
        </p:txBody>
      </p:sp>
      <p:pic>
        <p:nvPicPr>
          <p:cNvPr id="1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52139" y="356561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89700" y="2971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96615" y="597628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75795" y="6128684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8501063" y="6143625"/>
            <a:ext cx="357187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Управляющая кнопка: сведения 21">
            <a:hlinkClick r:id="rId14" action="ppaction://hlinksldjump" highlightClick="1"/>
          </p:cNvPr>
          <p:cNvSpPr/>
          <p:nvPr/>
        </p:nvSpPr>
        <p:spPr>
          <a:xfrm>
            <a:off x="142875" y="6000750"/>
            <a:ext cx="428625" cy="500063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: скругленные углы 1"/>
          <p:cNvSpPr/>
          <p:nvPr/>
        </p:nvSpPr>
        <p:spPr>
          <a:xfrm>
            <a:off x="7762533" y="244270"/>
            <a:ext cx="1184058" cy="5027774"/>
          </a:xfrm>
          <a:prstGeom prst="roundRect">
            <a:avLst/>
          </a:prstGeom>
          <a:noFill/>
          <a:effectLst>
            <a:glow rad="127000">
              <a:schemeClr val="tx1">
                <a:alpha val="73000"/>
              </a:schemeClr>
            </a:glow>
            <a:outerShdw blurRad="63500" dist="50800" dir="5400000" algn="ctr" rotWithShape="0">
              <a:schemeClr val="bg2">
                <a:lumMod val="60000"/>
                <a:lumOff val="40000"/>
                <a:alpha val="98000"/>
              </a:scheme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Взрыв: 8 точек 2"/>
          <p:cNvSpPr/>
          <p:nvPr/>
        </p:nvSpPr>
        <p:spPr>
          <a:xfrm>
            <a:off x="4730112" y="1163638"/>
            <a:ext cx="3106738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Взрыв: 8 точек 7"/>
          <p:cNvSpPr/>
          <p:nvPr/>
        </p:nvSpPr>
        <p:spPr>
          <a:xfrm>
            <a:off x="2093914" y="3429000"/>
            <a:ext cx="2468562" cy="2983348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Взрыв: 8 точек 24"/>
          <p:cNvSpPr/>
          <p:nvPr/>
        </p:nvSpPr>
        <p:spPr>
          <a:xfrm>
            <a:off x="1936843" y="970757"/>
            <a:ext cx="3106737" cy="2584450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Взрыв: 8 точек 26"/>
          <p:cNvSpPr/>
          <p:nvPr/>
        </p:nvSpPr>
        <p:spPr>
          <a:xfrm>
            <a:off x="4602899" y="3666330"/>
            <a:ext cx="3106737" cy="2983347"/>
          </a:xfrm>
          <a:prstGeom prst="irregularSeal1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" name="khsm_50-50 2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15" cstate="print"/>
          <a:stretch>
            <a:fillRect/>
          </a:stretch>
        </p:blipFill>
        <p:spPr>
          <a:xfrm>
            <a:off x="4101759" y="416151"/>
            <a:ext cx="304800" cy="304800"/>
          </a:xfrm>
          <a:prstGeom prst="rect">
            <a:avLst/>
          </a:prstGeom>
        </p:spPr>
      </p:pic>
      <p:pic>
        <p:nvPicPr>
          <p:cNvPr id="31" name="помощь класса 2.wav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16" cstate="print"/>
          <a:stretch>
            <a:fillRect/>
          </a:stretch>
        </p:blipFill>
        <p:spPr>
          <a:xfrm>
            <a:off x="5812631" y="422276"/>
            <a:ext cx="304800" cy="304800"/>
          </a:xfrm>
          <a:prstGeom prst="rect">
            <a:avLst/>
          </a:prstGeom>
        </p:spPr>
      </p:pic>
      <p:pic>
        <p:nvPicPr>
          <p:cNvPr id="32" name="телефон 2.wav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7417310" y="373856"/>
            <a:ext cx="304800" cy="304800"/>
          </a:xfrm>
          <a:prstGeom prst="rect">
            <a:avLst/>
          </a:prstGeom>
        </p:spPr>
      </p:pic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59BA1768-5E44-292B-DE6B-D5E3F5FE8046}"/>
              </a:ext>
            </a:extLst>
          </p:cNvPr>
          <p:cNvSpPr/>
          <p:nvPr/>
        </p:nvSpPr>
        <p:spPr>
          <a:xfrm rot="16200000">
            <a:off x="-1621993" y="2458749"/>
            <a:ext cx="5215384" cy="1628063"/>
          </a:xfrm>
          <a:prstGeom prst="roundRect">
            <a:avLst/>
          </a:prstGeom>
          <a:effectLst>
            <a:glow rad="127000">
              <a:schemeClr val="accent1">
                <a:alpha val="76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5. Раскрой цифру!</a:t>
            </a:r>
          </a:p>
          <a:p>
            <a:pPr algn="ctr"/>
            <a:r>
              <a:rPr lang="ru-RU" sz="3200" b="1" dirty="0"/>
              <a:t> За семью печатями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77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80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826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AF41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58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580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33332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8515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6" grpId="1"/>
      <p:bldP spid="7" grpId="0"/>
      <p:bldP spid="7" grpId="1"/>
    </p:bld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4307</TotalTime>
  <Words>1190</Words>
  <Application>Microsoft Office PowerPoint</Application>
  <PresentationFormat>Экран (4:3)</PresentationFormat>
  <Paragraphs>621</Paragraphs>
  <Slides>25</Slides>
  <Notes>1</Notes>
  <HiddenSlides>4</HiddenSlides>
  <MMClips>128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Тема Office</vt:lpstr>
      <vt:lpstr>  Региональный конкурс  «Слово через призму родного языка».  Интеллектуальная игра «Кто хочет стать миллионером»  «Фразеология. Источники фразеологизмов. Культура речи»  (6 класс, после завершения изучения темы; 9 класс, задание 8, подготовка к ОГЭ; 11 класс, задание 25 (задание, связанные с умением находить   фразеологические обороты, видеть их в тексте; 6 - 9 классы, подготовка к ВПР)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 Фисивная</dc:creator>
  <cp:lastModifiedBy>Любовь Фисивная</cp:lastModifiedBy>
  <cp:revision>238</cp:revision>
  <dcterms:created xsi:type="dcterms:W3CDTF">2015-07-11T10:40:53Z</dcterms:created>
  <dcterms:modified xsi:type="dcterms:W3CDTF">2022-11-03T16:17:11Z</dcterms:modified>
</cp:coreProperties>
</file>