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314" r:id="rId2"/>
    <p:sldId id="256" r:id="rId3"/>
    <p:sldId id="258" r:id="rId4"/>
    <p:sldId id="287" r:id="rId5"/>
    <p:sldId id="304" r:id="rId6"/>
    <p:sldId id="288" r:id="rId7"/>
    <p:sldId id="306" r:id="rId8"/>
    <p:sldId id="284" r:id="rId9"/>
    <p:sldId id="313" r:id="rId10"/>
    <p:sldId id="303" r:id="rId11"/>
    <p:sldId id="30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86437" autoAdjust="0"/>
  </p:normalViewPr>
  <p:slideViewPr>
    <p:cSldViewPr>
      <p:cViewPr varScale="1">
        <p:scale>
          <a:sx n="97" d="100"/>
          <a:sy n="97" d="100"/>
        </p:scale>
        <p:origin x="-114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+mn-lt"/>
              </a:rPr>
              <a:t>Технология</a:t>
            </a: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ru-RU" dirty="0" smtClean="0">
                <a:latin typeface="+mn-lt"/>
              </a:rPr>
              <a:t>«Детский совет»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21088"/>
            <a:ext cx="8287072" cy="23762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МБДОУ «Детский сад №45», г. Новороссийск</a:t>
            </a:r>
          </a:p>
          <a:p>
            <a:endParaRPr lang="ru-RU" dirty="0" smtClean="0"/>
          </a:p>
          <a:p>
            <a:r>
              <a:rPr lang="ru-RU" dirty="0" smtClean="0"/>
              <a:t>Воспитатель : Сидорова Людмила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48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Роль взрослых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640960" cy="51845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 ведении детского совета взрослый – </a:t>
            </a:r>
            <a:r>
              <a:rPr lang="ru-RU" sz="2400" b="1" dirty="0" smtClean="0"/>
              <a:t>модератор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Взрослые основывают свою деятельность на понимании и признании потенциальных способностей, возможностей и прав ребенка на свободу, самостоятельное познание окружающего мира во всем его многообразии; </a:t>
            </a:r>
          </a:p>
          <a:p>
            <a:r>
              <a:rPr lang="ru-RU" sz="2400" dirty="0" smtClean="0"/>
              <a:t>Предоставляют детям достаточную свободу для реализации их собственных замыслов; </a:t>
            </a:r>
          </a:p>
          <a:p>
            <a:r>
              <a:rPr lang="ru-RU" sz="2400" dirty="0" smtClean="0"/>
              <a:t>Воспитатель вместе с другими участниками образовательного процесса создает в группе необходимые условия, помогает детям найти и использовать разнообразные источники информации.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686800" cy="570391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 «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Детский совет» </a:t>
            </a:r>
            <a:r>
              <a:rPr lang="ru-RU" sz="2400" dirty="0" smtClean="0"/>
              <a:t>позволяет детям участвовать в планировании, стать полноправными участниками образовательного процесса, научиться планировать свою деятельность на день, а в старшем дошкольном возрасте на неделю вперед.</a:t>
            </a:r>
            <a:endParaRPr lang="ru-RU" sz="2400" dirty="0"/>
          </a:p>
        </p:txBody>
      </p:sp>
      <p:pic>
        <p:nvPicPr>
          <p:cNvPr id="4098" name="Picture 2" descr="C:\Users\Kristina\Desktop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30978"/>
            <a:ext cx="4433901" cy="33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124744"/>
            <a:ext cx="88204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Сейчас в мире происходит очень много изменений. Мы понимаем, что нам очень важно меняться самим, менять стиль деятельности и, конечно, в-первую очередь мы должны помочь нашим воспитанникам войти в современный мир, подготовить ребенка к сознательно жизни в свободном обществе в духе понимания, мира, равноправия. </a:t>
            </a:r>
          </a:p>
          <a:p>
            <a:endParaRPr lang="ru-RU" sz="2400" b="1" dirty="0"/>
          </a:p>
          <a:p>
            <a:r>
              <a:rPr lang="ru-RU" sz="2400" b="1" dirty="0" smtClean="0"/>
              <a:t>Здесь на помощь на помощь нам приходят ФГОС, которые предусматривают инновационные технологии работы с дошкольниками. Одной из таких технологий и является детский совет. В данной презентации я хочу поделиться как проходит «Детский совет» в подготовительной группе «Птички».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Структура детского совета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12776"/>
            <a:ext cx="8517632" cy="18002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Единственно верной структуры НЕТ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. 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Детский совет НЕ занятие.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Участие в нем НЕ может быть принуждением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  <a:p>
            <a:endParaRPr lang="ru-RU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564904"/>
            <a:ext cx="86832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Жестких рамок </a:t>
            </a:r>
            <a:r>
              <a:rPr lang="ru-RU" dirty="0"/>
              <a:t>нет. Все будет зависеть от того, насколько всем хорошо вместе, насколько детский совет идет живо и весело, насколько обсуждаемая тема интересна и </a:t>
            </a:r>
            <a:r>
              <a:rPr lang="ru-RU" dirty="0" smtClean="0"/>
              <a:t>важна и что составляет главную задачу: </a:t>
            </a:r>
            <a:r>
              <a:rPr lang="ru-RU" dirty="0"/>
              <a:t>выбор темы </a:t>
            </a:r>
            <a:r>
              <a:rPr lang="ru-RU" dirty="0" smtClean="0"/>
              <a:t>недели </a:t>
            </a:r>
            <a:r>
              <a:rPr lang="ru-RU" dirty="0"/>
              <a:t>или текущее самоопределение детей в делах и действиях дня.</a:t>
            </a:r>
          </a:p>
        </p:txBody>
      </p:sp>
      <p:pic>
        <p:nvPicPr>
          <p:cNvPr id="1026" name="Picture 2" descr="C:\Users\Kristina\Desktop\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396403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ristina\Desktop\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34052"/>
            <a:ext cx="3968523" cy="223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Задачи детского совета 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373616" cy="5904656"/>
          </a:xfrm>
        </p:spPr>
        <p:txBody>
          <a:bodyPr>
            <a:normAutofit/>
          </a:bodyPr>
          <a:lstStyle/>
          <a:p>
            <a:pPr algn="just">
              <a:buClr>
                <a:schemeClr val="accent3">
                  <a:lumMod val="75000"/>
                </a:schemeClr>
              </a:buClr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оздать положительный эмоциональный настрой на весь день - «задать тон»</a:t>
            </a:r>
          </a:p>
          <a:p>
            <a:pPr algn="just">
              <a:buClr>
                <a:schemeClr val="accent3">
                  <a:lumMod val="75000"/>
                </a:schemeClr>
              </a:buClr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Создать условия для межличностного и познавательно-делового общения детей и взрослых. </a:t>
            </a:r>
          </a:p>
          <a:p>
            <a:pPr algn="just">
              <a:buClr>
                <a:schemeClr val="accent3">
                  <a:lumMod val="75000"/>
                </a:schemeClr>
              </a:buClr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Учить выбирать из личного опыта наиболее значимые, интересные события, рассказывать о них кратко, но последовательно и логично. </a:t>
            </a:r>
          </a:p>
          <a:p>
            <a:pPr algn="just">
              <a:buClr>
                <a:schemeClr val="accent3">
                  <a:lumMod val="75000"/>
                </a:schemeClr>
              </a:buClr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Учить отстаивать свою точку зрения. </a:t>
            </a:r>
          </a:p>
          <a:p>
            <a:pPr algn="just">
              <a:buClr>
                <a:schemeClr val="accent3">
                  <a:lumMod val="75000"/>
                </a:schemeClr>
              </a:buClr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Выбрать тему нового проекта / подвести итоги проекта. </a:t>
            </a:r>
          </a:p>
          <a:p>
            <a:pPr algn="just">
              <a:buClr>
                <a:schemeClr val="accent3">
                  <a:lumMod val="75000"/>
                </a:schemeClr>
              </a:buClr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Разработать план действий. </a:t>
            </a:r>
          </a:p>
          <a:p>
            <a:pPr algn="just">
              <a:buClr>
                <a:schemeClr val="accent3">
                  <a:lumMod val="75000"/>
                </a:schemeClr>
              </a:buClr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Учить детей делать осознанный ответственный выбор. </a:t>
            </a:r>
          </a:p>
          <a:p>
            <a:pPr algn="just">
              <a:buClr>
                <a:schemeClr val="accent3">
                  <a:lumMod val="75000"/>
                </a:schemeClr>
              </a:buClr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Развивать умение договариваться о совместной деятельности, распределять роли и обязанности.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836712"/>
            <a:ext cx="8208912" cy="77787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Права и возможности ребенка</a:t>
            </a:r>
            <a:b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групповом сборе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Детский совет </a:t>
            </a:r>
            <a:r>
              <a:rPr lang="ru-RU" altLang="ru-RU" sz="2800" b="1" dirty="0" smtClean="0">
                <a:solidFill>
                  <a:srgbClr val="003300"/>
                </a:solidFill>
                <a:cs typeface="Times New Roman" pitchFamily="18" charset="0"/>
              </a:rPr>
              <a:t>- это не занятие</a:t>
            </a:r>
            <a:r>
              <a:rPr lang="ru-RU" altLang="ru-RU" sz="2800" dirty="0" smtClean="0">
                <a:solidFill>
                  <a:srgbClr val="003300"/>
                </a:solidFill>
                <a:cs typeface="Times New Roman" pitchFamily="18" charset="0"/>
              </a:rPr>
              <a:t>, </a:t>
            </a:r>
          </a:p>
          <a:p>
            <a:pPr algn="just" eaLnBrk="1" hangingPunct="1">
              <a:buFontTx/>
              <a:buNone/>
            </a:pPr>
            <a:r>
              <a:rPr lang="ru-RU" altLang="ru-RU" sz="2400" dirty="0" smtClean="0">
                <a:solidFill>
                  <a:srgbClr val="003300"/>
                </a:solidFill>
                <a:cs typeface="Times New Roman" pitchFamily="18" charset="0"/>
              </a:rPr>
              <a:t>          поэтому ребенок сам решает принять ему</a:t>
            </a:r>
          </a:p>
          <a:p>
            <a:pPr algn="just" eaLnBrk="1" hangingPunct="1">
              <a:buFontTx/>
              <a:buNone/>
            </a:pPr>
            <a:r>
              <a:rPr lang="ru-RU" altLang="ru-RU" sz="2400" dirty="0" smtClean="0">
                <a:solidFill>
                  <a:srgbClr val="003300"/>
                </a:solidFill>
                <a:cs typeface="Times New Roman" pitchFamily="18" charset="0"/>
              </a:rPr>
              <a:t>           участие в групповом сборе или заняться </a:t>
            </a:r>
          </a:p>
          <a:p>
            <a:pPr algn="just" eaLnBrk="1" hangingPunct="1">
              <a:buFontTx/>
              <a:buNone/>
            </a:pPr>
            <a:r>
              <a:rPr lang="ru-RU" altLang="ru-RU" sz="2400" dirty="0" smtClean="0">
                <a:solidFill>
                  <a:srgbClr val="003300"/>
                </a:solidFill>
                <a:cs typeface="Times New Roman" pitchFamily="18" charset="0"/>
              </a:rPr>
              <a:t>                         другим видом деятельности</a:t>
            </a:r>
          </a:p>
          <a:p>
            <a:pPr algn="just" eaLnBrk="1" hangingPunct="1">
              <a:buFontTx/>
              <a:buNone/>
            </a:pPr>
            <a:endParaRPr lang="ru-RU" altLang="ru-RU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Принципы, на которых строится работа с детьми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68313" y="5013176"/>
            <a:ext cx="2016125" cy="1152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/>
            <a:r>
              <a:rPr lang="ru-RU" altLang="ru-RU" sz="1800" b="1">
                <a:solidFill>
                  <a:srgbClr val="003300"/>
                </a:solidFill>
              </a:rPr>
              <a:t>Свобода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070161" y="4984601"/>
            <a:ext cx="2376487" cy="1152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/>
            <a:r>
              <a:rPr lang="ru-RU" altLang="ru-RU" sz="1800" b="1" dirty="0">
                <a:solidFill>
                  <a:srgbClr val="003300"/>
                </a:solidFill>
              </a:rPr>
              <a:t>Самостоятельность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6120606" y="4929460"/>
            <a:ext cx="2376487" cy="1152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/>
            <a:r>
              <a:rPr lang="ru-RU" altLang="ru-RU" sz="1800" b="1">
                <a:solidFill>
                  <a:srgbClr val="003300"/>
                </a:solidFill>
              </a:rPr>
              <a:t>Совместная работа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2555875" y="5157788"/>
            <a:ext cx="433388" cy="485775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5508625" y="5157788"/>
            <a:ext cx="433388" cy="485775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6393" name="AutoShape 13"/>
          <p:cNvSpPr>
            <a:spLocks noChangeArrowheads="1"/>
          </p:cNvSpPr>
          <p:nvPr/>
        </p:nvSpPr>
        <p:spPr bwMode="auto">
          <a:xfrm>
            <a:off x="7019925" y="4353198"/>
            <a:ext cx="288925" cy="576262"/>
          </a:xfrm>
          <a:prstGeom prst="down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6394" name="AutoShape 14"/>
          <p:cNvSpPr>
            <a:spLocks noChangeArrowheads="1"/>
          </p:cNvSpPr>
          <p:nvPr/>
        </p:nvSpPr>
        <p:spPr bwMode="auto">
          <a:xfrm>
            <a:off x="4140200" y="4353198"/>
            <a:ext cx="288925" cy="576262"/>
          </a:xfrm>
          <a:prstGeom prst="down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6395" name="AutoShape 15"/>
          <p:cNvSpPr>
            <a:spLocks noChangeArrowheads="1"/>
          </p:cNvSpPr>
          <p:nvPr/>
        </p:nvSpPr>
        <p:spPr bwMode="auto">
          <a:xfrm>
            <a:off x="1403350" y="4365104"/>
            <a:ext cx="288925" cy="576262"/>
          </a:xfrm>
          <a:prstGeom prst="down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  <p:bldP spid="4103" grpId="0" animBg="1"/>
      <p:bldP spid="4105" grpId="0" animBg="1"/>
      <p:bldP spid="4106" grpId="0" animBg="1"/>
      <p:bldP spid="41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7" y="836712"/>
            <a:ext cx="8229600" cy="50405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Длительность проведения детского совета 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97360"/>
            <a:ext cx="8964488" cy="57606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r>
              <a:rPr lang="ru-RU" sz="1400" dirty="0" smtClean="0"/>
              <a:t>В целом детский совет может длиться, в зависимости от возрастной группы и ситуации, </a:t>
            </a:r>
            <a:br>
              <a:rPr lang="ru-RU" sz="1400" dirty="0" smtClean="0"/>
            </a:br>
            <a:r>
              <a:rPr lang="ru-RU" sz="1400" b="1" i="1" dirty="0" smtClean="0"/>
              <a:t>от 5 до 20 минут. Он проводится, как в утреннее, так и вечернее время.</a:t>
            </a:r>
          </a:p>
          <a:p>
            <a:pPr marL="0" indent="0" algn="ctr">
              <a:buNone/>
            </a:pPr>
            <a:r>
              <a:rPr lang="ru-RU" sz="2000" b="1" i="1" dirty="0"/>
              <a:t> </a:t>
            </a:r>
            <a:r>
              <a:rPr lang="ru-RU" sz="2000" b="1" i="1" dirty="0" smtClean="0"/>
              <a:t>         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Структура «Детского совета»</a:t>
            </a:r>
          </a:p>
          <a:p>
            <a:pPr marL="228600" indent="-228600">
              <a:buAutoNum type="arabicPeriod"/>
            </a:pPr>
            <a:r>
              <a:rPr lang="ru-RU" sz="1200" b="1" i="1" dirty="0" smtClean="0"/>
              <a:t>Для </a:t>
            </a:r>
            <a:r>
              <a:rPr lang="ru-RU" sz="1200" b="1" i="1" dirty="0"/>
              <a:t>проведения «Детского совета» мы сперва выбираем удобное для всех место</a:t>
            </a:r>
            <a:r>
              <a:rPr lang="ru-RU" sz="1200" b="1" i="1" dirty="0" smtClean="0"/>
              <a:t>. Берем мягкие подушечки, на которых сидят дети.</a:t>
            </a:r>
          </a:p>
          <a:p>
            <a:pPr marL="228600" indent="-228600">
              <a:buAutoNum type="arabicPeriod"/>
            </a:pPr>
            <a:r>
              <a:rPr lang="ru-RU" sz="1200" b="1" i="1" dirty="0" smtClean="0"/>
              <a:t>По сигналу позывного колокольчика все дети собираются вместе.</a:t>
            </a:r>
          </a:p>
          <a:p>
            <a:pPr marL="228600" indent="-228600">
              <a:buAutoNum type="arabicPeriod"/>
            </a:pPr>
            <a:r>
              <a:rPr lang="ru-RU" sz="1200" b="1" i="1" dirty="0" smtClean="0"/>
              <a:t>Приветствие </a:t>
            </a:r>
            <a:r>
              <a:rPr lang="ru-RU" sz="1200" b="1" i="1" dirty="0"/>
              <a:t>( пожелания, комплименты, подарки). </a:t>
            </a:r>
            <a:r>
              <a:rPr lang="ru-RU" sz="1200" b="1" i="1" dirty="0" smtClean="0"/>
              <a:t>Часто мы используем микрофон, т.к. это очень нравится детям.</a:t>
            </a:r>
            <a:endParaRPr lang="ru-RU" sz="1200" b="1" i="1" dirty="0"/>
          </a:p>
          <a:p>
            <a:pPr marL="228600" indent="-228600">
              <a:buAutoNum type="arabicPeriod"/>
            </a:pPr>
            <a:r>
              <a:rPr lang="ru-RU" sz="1200" b="1" i="1" dirty="0" smtClean="0"/>
              <a:t>Игра </a:t>
            </a:r>
            <a:r>
              <a:rPr lang="ru-RU" sz="1200" b="1" i="1" dirty="0"/>
              <a:t>(тренинг, пение, слушание). </a:t>
            </a:r>
            <a:endParaRPr lang="ru-RU" sz="1200" b="1" i="1" dirty="0" smtClean="0"/>
          </a:p>
          <a:p>
            <a:pPr marL="228600" indent="-228600">
              <a:buAutoNum type="arabicPeriod"/>
            </a:pPr>
            <a:r>
              <a:rPr lang="ru-RU" sz="1200" b="1" i="1" dirty="0" smtClean="0"/>
              <a:t>Обмен </a:t>
            </a:r>
            <a:r>
              <a:rPr lang="ru-RU" sz="1200" b="1" i="1" dirty="0"/>
              <a:t>новостями. </a:t>
            </a:r>
            <a:r>
              <a:rPr lang="ru-RU" sz="1200" b="1" i="1" dirty="0" smtClean="0"/>
              <a:t>Для того, чтобы дети не перебивали друг друга у нас есть специальный «Мишка-</a:t>
            </a:r>
            <a:r>
              <a:rPr lang="ru-RU" sz="1200" b="1" i="1" dirty="0" err="1" smtClean="0"/>
              <a:t>говорушка</a:t>
            </a:r>
            <a:r>
              <a:rPr lang="ru-RU" sz="1200" b="1" i="1" dirty="0" smtClean="0"/>
              <a:t>» (воспитатель передает мишку и тогда ребенок начинает делиться информацией).</a:t>
            </a:r>
          </a:p>
          <a:p>
            <a:pPr marL="228600" indent="-228600">
              <a:buAutoNum type="arabicPeriod"/>
            </a:pPr>
            <a:r>
              <a:rPr lang="ru-RU" sz="1200" b="1" i="1" dirty="0" smtClean="0"/>
              <a:t>Планирование </a:t>
            </a:r>
            <a:r>
              <a:rPr lang="ru-RU" sz="1200" b="1" i="1" dirty="0"/>
              <a:t>дня (выбор темы проекта, презентация центров, формулирование идей, выбор деятельности</a:t>
            </a:r>
            <a:r>
              <a:rPr lang="ru-RU" sz="1200" b="1" i="1" dirty="0" smtClean="0"/>
              <a:t>).</a:t>
            </a:r>
          </a:p>
          <a:p>
            <a:pPr marL="228600" indent="-228600">
              <a:buAutoNum type="arabicPeriod"/>
            </a:pPr>
            <a:r>
              <a:rPr lang="ru-RU" sz="1200" b="1" i="1" dirty="0" smtClean="0"/>
              <a:t>Подведение </a:t>
            </a:r>
            <a:r>
              <a:rPr lang="ru-RU" sz="1200" b="1" i="1" dirty="0"/>
              <a:t>итогов (работы в центре, проекта, дня). </a:t>
            </a:r>
            <a:r>
              <a:rPr lang="ru-RU" sz="1200" b="1" i="1" dirty="0" smtClean="0"/>
              <a:t/>
            </a:r>
            <a:br>
              <a:rPr lang="ru-RU" sz="1200" b="1" i="1" dirty="0" smtClean="0"/>
            </a:br>
            <a:endParaRPr lang="ru-RU" sz="1200" b="1" i="1" dirty="0" smtClean="0"/>
          </a:p>
          <a:p>
            <a:pPr marL="0" indent="0">
              <a:buNone/>
            </a:pPr>
            <a:r>
              <a:rPr lang="ru-RU" sz="1200" b="1" i="1" dirty="0" smtClean="0"/>
              <a:t>Пальчиковая гимнастика                            Игра «Скажи комплимент»                            «Мишка-</a:t>
            </a:r>
            <a:r>
              <a:rPr lang="ru-RU" sz="1200" b="1" i="1" dirty="0" err="1" smtClean="0"/>
              <a:t>говорушка</a:t>
            </a:r>
            <a:r>
              <a:rPr lang="ru-RU" sz="1200" b="1" i="1" dirty="0" smtClean="0"/>
              <a:t>» в действии</a:t>
            </a:r>
            <a:endParaRPr lang="ru-RU" sz="1200" b="1" i="1" dirty="0"/>
          </a:p>
          <a:p>
            <a:endParaRPr lang="ru-RU" sz="2200" b="1" i="1" dirty="0">
              <a:latin typeface="+mj-lt"/>
            </a:endParaRPr>
          </a:p>
          <a:p>
            <a:endParaRPr lang="ru-RU" sz="2200" b="1" i="1" dirty="0" smtClean="0">
              <a:latin typeface="+mj-lt"/>
            </a:endParaRPr>
          </a:p>
        </p:txBody>
      </p:sp>
      <p:pic>
        <p:nvPicPr>
          <p:cNvPr id="2050" name="Picture 2" descr="C:\Users\Kristina\Desktop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38267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ristina\Desktop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350" y="4811899"/>
            <a:ext cx="2808421" cy="202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ristina\Desktop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11899"/>
            <a:ext cx="2654686" cy="202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435280" cy="792088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ИГРА                                                 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ОБМЕН     НОВОСТЯМИ 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endParaRPr lang="ru-RU" altLang="ru-RU" sz="2800" b="1" dirty="0" smtClean="0">
              <a:solidFill>
                <a:schemeClr val="tx2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124744"/>
            <a:ext cx="4038600" cy="5230181"/>
          </a:xfrm>
        </p:spPr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r>
              <a:rPr lang="ru-RU" sz="3800" dirty="0"/>
              <a:t>Игры используются как </a:t>
            </a:r>
            <a:r>
              <a:rPr lang="ru-RU" sz="3800" b="1" i="1" dirty="0"/>
              <a:t>игры, для общей радости и удовольствия, а не учебно-тренировочных действий. </a:t>
            </a:r>
            <a:endParaRPr lang="ru-RU" sz="3800" dirty="0"/>
          </a:p>
          <a:p>
            <a:pPr marL="0" indent="0">
              <a:buNone/>
            </a:pPr>
            <a:r>
              <a:rPr lang="ru-RU" sz="3800" dirty="0"/>
              <a:t>Что это может быть? Любые игры, не требующие большой подвижности. </a:t>
            </a:r>
            <a:endParaRPr lang="ru-RU" sz="3800" dirty="0" smtClean="0"/>
          </a:p>
          <a:p>
            <a:pPr marL="0" indent="0">
              <a:buNone/>
            </a:pPr>
            <a:endParaRPr lang="ru-RU" sz="3800" dirty="0"/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пальчиковые</a:t>
            </a:r>
            <a:r>
              <a:rPr lang="ru-RU" sz="3800" b="1" i="1" dirty="0"/>
              <a:t> </a:t>
            </a:r>
            <a:endParaRPr lang="ru-RU" sz="3800" dirty="0"/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элементы тренинга</a:t>
            </a:r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словесные</a:t>
            </a:r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элементы тренинга</a:t>
            </a:r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 err="1"/>
              <a:t>психогимнастика</a:t>
            </a:r>
            <a:endParaRPr lang="ru-RU" sz="3800" dirty="0"/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игры-шутки</a:t>
            </a:r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игры-цепочки</a:t>
            </a:r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игры-фантазии</a:t>
            </a:r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пение</a:t>
            </a:r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загадки</a:t>
            </a:r>
          </a:p>
          <a:p>
            <a:pPr lvl="0"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скороговорки и т.д.</a:t>
            </a:r>
          </a:p>
          <a:p>
            <a:pPr marL="609600" indent="-609600" eaLnBrk="1" hangingPunct="1">
              <a:buFontTx/>
              <a:buAutoNum type="arabicPeriod"/>
            </a:pPr>
            <a:endParaRPr lang="ru-RU" altLang="ru-RU" sz="2800" b="1" dirty="0" smtClean="0">
              <a:solidFill>
                <a:srgbClr val="003300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endParaRPr lang="ru-RU" altLang="ru-RU" dirty="0" smtClean="0">
              <a:solidFill>
                <a:srgbClr val="00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6310301"/>
          </a:xfrm>
        </p:spPr>
        <p:txBody>
          <a:bodyPr>
            <a:normAutofit fontScale="47500" lnSpcReduction="20000"/>
          </a:bodyPr>
          <a:lstStyle/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это </a:t>
            </a:r>
            <a:r>
              <a:rPr lang="ru-RU" sz="3800" dirty="0" smtClean="0"/>
              <a:t>возможность рассказать </a:t>
            </a:r>
            <a:r>
              <a:rPr lang="ru-RU" sz="3800" dirty="0"/>
              <a:t>другим то, «что еще никто, кроме меня не знает», 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 smtClean="0"/>
              <a:t>поделиться </a:t>
            </a:r>
            <a:r>
              <a:rPr lang="ru-RU" sz="3800" dirty="0"/>
              <a:t>своими наблюдениями, похвастаться интересными событиями. 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т</a:t>
            </a:r>
            <a:r>
              <a:rPr lang="ru-RU" sz="3800" dirty="0" smtClean="0"/>
              <a:t>емы </a:t>
            </a:r>
            <a:r>
              <a:rPr lang="ru-RU" sz="3800" dirty="0"/>
              <a:t>новостей могут быть и свободными, и «заданными</a:t>
            </a:r>
            <a:r>
              <a:rPr lang="ru-RU" sz="3800" dirty="0" smtClean="0"/>
              <a:t>»</a:t>
            </a:r>
            <a:endParaRPr lang="ru-RU" sz="3800" dirty="0"/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н</a:t>
            </a:r>
            <a:r>
              <a:rPr lang="ru-RU" sz="3800" dirty="0" smtClean="0"/>
              <a:t>апример</a:t>
            </a:r>
            <a:r>
              <a:rPr lang="ru-RU" sz="3800" dirty="0"/>
              <a:t>, в понедельник традиционно проводятся «Новости выходного дня». 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п</a:t>
            </a:r>
            <a:r>
              <a:rPr lang="ru-RU" sz="3800" dirty="0" smtClean="0"/>
              <a:t>осле </a:t>
            </a:r>
            <a:r>
              <a:rPr lang="ru-RU" sz="3800" dirty="0"/>
              <a:t>новости, рассказанной ребенком, другие могут задать ему вопросы.</a:t>
            </a:r>
          </a:p>
          <a:p>
            <a:pPr marL="0" indent="0">
              <a:buNone/>
            </a:pPr>
            <a:r>
              <a:rPr lang="ru-RU" sz="3800" b="1" dirty="0"/>
              <a:t>Новости: 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не регламентируются (только по одной короткой новости</a:t>
            </a:r>
            <a:r>
              <a:rPr lang="ru-RU" sz="3800" dirty="0" smtClean="0"/>
              <a:t>)</a:t>
            </a:r>
            <a:endParaRPr lang="ru-RU" sz="3800" dirty="0"/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не вытягиваются насильно 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не запрещаются 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ru-RU" sz="3800" dirty="0"/>
              <a:t>н</a:t>
            </a:r>
            <a:r>
              <a:rPr lang="ru-RU" sz="3800" dirty="0" smtClean="0"/>
              <a:t>овости принимаются как </a:t>
            </a:r>
            <a:r>
              <a:rPr lang="ru-RU" sz="3800" dirty="0"/>
              <a:t>факт.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306" y="1132692"/>
            <a:ext cx="5976664" cy="668234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          </a:t>
            </a: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Планирование дня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+mn-lt"/>
              </a:rPr>
              <a:t>Выбор темы проекта, презентация центров, формулирование идей, выбор деятельности</a:t>
            </a:r>
            <a:r>
              <a:rPr lang="ru-RU" sz="2000" b="1" i="1" dirty="0">
                <a:latin typeface="+mn-lt"/>
              </a:rPr>
              <a:t>.</a:t>
            </a:r>
            <a:r>
              <a:rPr lang="ru-RU" sz="2000" b="1" i="1" dirty="0" smtClean="0">
                <a:latin typeface="+mn-lt"/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645" y="1006521"/>
            <a:ext cx="3456384" cy="92057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27585" y="4902605"/>
            <a:ext cx="53285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«МОДЕЛЬ ТРЕХ ВОПРОСОВ»</a:t>
            </a:r>
          </a:p>
          <a:p>
            <a:r>
              <a:rPr lang="ru-RU" dirty="0" smtClean="0"/>
              <a:t>На </a:t>
            </a:r>
            <a:r>
              <a:rPr lang="ru-RU" dirty="0"/>
              <a:t>детском совете ставим три </a:t>
            </a:r>
            <a:r>
              <a:rPr lang="ru-RU" dirty="0" smtClean="0"/>
              <a:t>вопроса:</a:t>
            </a:r>
          </a:p>
          <a:p>
            <a:r>
              <a:rPr lang="ru-RU" dirty="0" smtClean="0"/>
              <a:t>«</a:t>
            </a:r>
            <a:r>
              <a:rPr lang="ru-RU" dirty="0"/>
              <a:t>Что мы знаем</a:t>
            </a:r>
            <a:r>
              <a:rPr lang="ru-RU" dirty="0" smtClean="0"/>
              <a:t>?»</a:t>
            </a:r>
            <a:endParaRPr lang="ru-RU" dirty="0"/>
          </a:p>
          <a:p>
            <a:r>
              <a:rPr lang="ru-RU" dirty="0" smtClean="0"/>
              <a:t>«</a:t>
            </a:r>
            <a:r>
              <a:rPr lang="ru-RU" dirty="0"/>
              <a:t>Что хотим узнать</a:t>
            </a:r>
            <a:r>
              <a:rPr lang="ru-RU" dirty="0" smtClean="0"/>
              <a:t>?» </a:t>
            </a:r>
            <a:endParaRPr lang="ru-RU" dirty="0"/>
          </a:p>
          <a:p>
            <a:r>
              <a:rPr lang="ru-RU" dirty="0"/>
              <a:t>«Что сделать, чтобы узнать?»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39625" y="2358364"/>
            <a:ext cx="2882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о инициативе </a:t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ребенка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86369" y="2378889"/>
            <a:ext cx="2882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о инициативе </a:t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взрослого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6516216" y="1927097"/>
            <a:ext cx="430135" cy="391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886545" y="1927097"/>
            <a:ext cx="441078" cy="391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Kristina\Downloads\WhatsApp Image 2022-04-16 at 18.45.1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83" y="3092970"/>
            <a:ext cx="2136717" cy="284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Kristina\Downloads\WhatsApp Image 2022-04-16 at 18.45.04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150077"/>
            <a:ext cx="4271498" cy="240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241647" y="5949280"/>
            <a:ext cx="39258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На фото – «кубик выбора». Ребенок с помощью него выбирает вид деятельности и центр, в которой он будет этим заниматься. 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850" y="188913"/>
            <a:ext cx="8496622" cy="584775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Times New Roman" panose="02020603050405020304" pitchFamily="18" charset="0"/>
              </a:rPr>
              <a:t>ЗАДАЧИ ИТОГОВОГО СБОРА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altLang="ru-RU" sz="2600" dirty="0" smtClean="0">
                <a:latin typeface="+mn-lt"/>
                <a:cs typeface="Times New Roman" panose="02020603050405020304" pitchFamily="18" charset="0"/>
              </a:rPr>
              <a:t>предъявить индивидуальные достижения и общие итоги работы в центрах активности</a:t>
            </a:r>
          </a:p>
          <a:p>
            <a:pPr>
              <a:spcBef>
                <a:spcPct val="0"/>
              </a:spcBef>
              <a:defRPr/>
            </a:pPr>
            <a:r>
              <a:rPr lang="ru-RU" altLang="ru-RU" sz="2600" dirty="0" smtClean="0">
                <a:latin typeface="+mn-lt"/>
                <a:cs typeface="Times New Roman" panose="02020603050405020304" pitchFamily="18" charset="0"/>
              </a:rPr>
              <a:t> организовать процесс рефлексии</a:t>
            </a:r>
          </a:p>
          <a:p>
            <a:pPr>
              <a:spcBef>
                <a:spcPct val="0"/>
              </a:spcBef>
              <a:defRPr/>
            </a:pPr>
            <a:r>
              <a:rPr lang="ru-RU" altLang="ru-RU" sz="2600" dirty="0" smtClean="0">
                <a:latin typeface="+mn-lt"/>
                <a:cs typeface="Times New Roman" panose="02020603050405020304" pitchFamily="18" charset="0"/>
              </a:rPr>
              <a:t> обсудить, насколько полученный результат соответствует задуманному, что помогало и что мешало в достижении цели</a:t>
            </a:r>
          </a:p>
          <a:p>
            <a:pPr>
              <a:spcBef>
                <a:spcPct val="0"/>
              </a:spcBef>
              <a:defRPr/>
            </a:pPr>
            <a:r>
              <a:rPr lang="ru-RU" altLang="ru-RU" sz="2600" dirty="0" smtClean="0">
                <a:latin typeface="+mn-lt"/>
                <a:cs typeface="Times New Roman" panose="02020603050405020304" pitchFamily="18" charset="0"/>
              </a:rPr>
              <a:t>наметить последующие шаги (перспективы развития проекта)</a:t>
            </a:r>
          </a:p>
          <a:p>
            <a:pPr>
              <a:spcBef>
                <a:spcPct val="0"/>
              </a:spcBef>
              <a:defRPr/>
            </a:pPr>
            <a:r>
              <a:rPr lang="ru-RU" altLang="ru-RU" sz="2600" dirty="0" smtClean="0">
                <a:latin typeface="+mn-lt"/>
                <a:cs typeface="Times New Roman" panose="02020603050405020304" pitchFamily="18" charset="0"/>
              </a:rPr>
              <a:t>пробудить энтузиазм, вселить в детей чувство уверенности в том, что они так же могут быть успешными.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753</TotalTime>
  <Words>615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   Технология «Детский совет»</vt:lpstr>
      <vt:lpstr>Презентация PowerPoint</vt:lpstr>
      <vt:lpstr>     Структура детского совета </vt:lpstr>
      <vt:lpstr>   Задачи детского совета </vt:lpstr>
      <vt:lpstr>Права и возможности ребенка  в групповом сборе</vt:lpstr>
      <vt:lpstr>Длительность проведения детского совета </vt:lpstr>
      <vt:lpstr>       ИГРА                                                  ОБМЕН     НОВОСТЯМИ  </vt:lpstr>
      <vt:lpstr>            Планирование дня Выбор темы проекта, презентация центров, формулирование идей, выбор деятельности. </vt:lpstr>
      <vt:lpstr>Презентация PowerPoint</vt:lpstr>
      <vt:lpstr>   Роль взрослых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«Детского совета»</dc:title>
  <dc:creator>Администратор</dc:creator>
  <cp:lastModifiedBy>Kristina</cp:lastModifiedBy>
  <cp:revision>78</cp:revision>
  <dcterms:created xsi:type="dcterms:W3CDTF">2016-03-30T13:28:52Z</dcterms:created>
  <dcterms:modified xsi:type="dcterms:W3CDTF">2022-11-06T14:14:56Z</dcterms:modified>
</cp:coreProperties>
</file>